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s/slide57.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03.xml" ContentType="application/vnd.openxmlformats-officedocument.presentationml.slide+xml"/>
  <Override PartName="/ppt/slides/slide102.xml" ContentType="application/vnd.openxmlformats-officedocument.presentationml.slide+xml"/>
  <Override PartName="/ppt/slides/slide101.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55.xml" ContentType="application/vnd.openxmlformats-officedocument.presentationml.slide+xml"/>
  <Override PartName="/ppt/slides/slide54.xml" ContentType="application/vnd.openxmlformats-officedocument.presentationml.slide+xml"/>
  <Override PartName="/ppt/slides/slide53.xml" ContentType="application/vnd.openxmlformats-officedocument.presentationml.slide+xml"/>
  <Override PartName="/ppt/slides/slide52.xml" ContentType="application/vnd.openxmlformats-officedocument.presentationml.slide+xml"/>
  <Override PartName="/ppt/slides/slide122.xml" ContentType="application/vnd.openxmlformats-officedocument.presentationml.slide+xml"/>
  <Override PartName="/ppt/slides/slide121.xml" ContentType="application/vnd.openxmlformats-officedocument.presentationml.slide+xml"/>
  <Override PartName="/ppt/slides/slide120.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94.xml" ContentType="application/vnd.openxmlformats-officedocument.presentationml.slide+xml"/>
  <Override PartName="/ppt/slides/slide93.xml" ContentType="application/vnd.openxmlformats-officedocument.presentationml.slide+xml"/>
  <Override PartName="/ppt/slides/slide92.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66.xml" ContentType="application/vnd.openxmlformats-officedocument.presentationml.slide+xml"/>
  <Override PartName="/ppt/slides/slide65.xml" ContentType="application/vnd.openxmlformats-officedocument.presentationml.slide+xml"/>
  <Override PartName="/ppt/slides/slide64.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85.xml" ContentType="application/vnd.openxmlformats-officedocument.presentationml.slide+xml"/>
  <Override PartName="/ppt/slides/slide84.xml" ContentType="application/vnd.openxmlformats-officedocument.presentationml.slide+xml"/>
  <Override PartName="/ppt/slides/slide83.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51.xml" ContentType="application/vnd.openxmlformats-officedocument.presentationml.slide+xml"/>
  <Override PartName="/ppt/slides/slide50.xml" ContentType="application/vnd.openxmlformats-officedocument.presentationml.slide+xml"/>
  <Override PartName="/ppt/slides/slide49.xml" ContentType="application/vnd.openxmlformats-officedocument.presentationml.slide+xml"/>
  <Override PartName="/ppt/slides/slide17.xml" ContentType="application/vnd.openxmlformats-officedocument.presentationml.slide+xml"/>
  <Override PartName="/ppt/slides/slide16.xml" ContentType="application/vnd.openxmlformats-officedocument.presentationml.slide+xml"/>
  <Override PartName="/ppt/slides/slide15.xml" ContentType="application/vnd.openxmlformats-officedocument.presentationml.slide+xml"/>
  <Override PartName="/ppt/slides/slide14.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56.xml" ContentType="application/vnd.openxmlformats-officedocument.presentationml.slide+xml"/>
  <Override PartName="/ppt/slides/slide12.xml" ContentType="application/vnd.openxmlformats-officedocument.presentationml.slide+xml"/>
  <Override PartName="/ppt/slides/slide11.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2.xml" ContentType="application/vnd.openxmlformats-officedocument.presentationml.slide+xml"/>
  <Override PartName="/ppt/slides/slide1.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24.xml" ContentType="application/vnd.openxmlformats-officedocument.presentationml.slide+xml"/>
  <Override PartName="/ppt/slides/slide13.xml" ContentType="application/vnd.openxmlformats-officedocument.presentationml.slide+xml"/>
  <Override PartName="/ppt/slides/slide26.xml" ContentType="application/vnd.openxmlformats-officedocument.presentationml.slide+xml"/>
  <Override PartName="/ppt/slides/slide42.xml" ContentType="application/vnd.openxmlformats-officedocument.presentationml.slide+xml"/>
  <Override PartName="/ppt/slides/slide41.xml" ContentType="application/vnd.openxmlformats-officedocument.presentationml.slide+xml"/>
  <Override PartName="/ppt/slides/slide40.xml" ContentType="application/vnd.openxmlformats-officedocument.presentationml.slide+xml"/>
  <Override PartName="/ppt/slides/slide39.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38.xml" ContentType="application/vnd.openxmlformats-officedocument.presentationml.slide+xml"/>
  <Override PartName="/ppt/slides/slide25.xml" ContentType="application/vnd.openxmlformats-officedocument.presentationml.slide+xml"/>
  <Override PartName="/ppt/slides/slide3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7.xml" ContentType="application/vnd.openxmlformats-officedocument.presentationml.slide+xml"/>
  <Override PartName="/ppt/slides/slide32.xml" ContentType="application/vnd.openxmlformats-officedocument.presentationml.slide+xml"/>
  <Override PartName="/ppt/slides/slide35.xml" ContentType="application/vnd.openxmlformats-officedocument.presentationml.slide+xml"/>
  <Override PartName="/ppt/slides/slide31.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Masters/slideMaster1.xml" ContentType="application/vnd.openxmlformats-officedocument.presentationml.slideMaster+xml"/>
  <Override PartName="/ppt/notesSlides/notesSlide6.xml" ContentType="application/vnd.openxmlformats-officedocument.presentationml.notesSlide+xml"/>
  <Override PartName="/ppt/notesSlides/notesSlide9.xml" ContentType="application/vnd.openxmlformats-officedocument.presentationml.notesSlide+xml"/>
  <Override PartName="/ppt/notesSlides/notesSlide4.xml" ContentType="application/vnd.openxmlformats-officedocument.presentationml.notesSlide+xml"/>
  <Override PartName="/ppt/notesSlides/notesSlide3.xml" ContentType="application/vnd.openxmlformats-officedocument.presentationml.notesSlide+xml"/>
  <Override PartName="/ppt/notesSlides/notesSlide12.xml" ContentType="application/vnd.openxmlformats-officedocument.presentationml.notesSlide+xml"/>
  <Override PartName="/ppt/notesSlides/notesSlide1.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notesSlides/notesSlide2.xml" ContentType="application/vnd.openxmlformats-officedocument.presentationml.notesSlide+xml"/>
  <Override PartName="/ppt/notesSlides/notesSlide5.xml" ContentType="application/vnd.openxmlformats-officedocument.presentationml.notesSlide+xml"/>
  <Override PartName="/ppt/slideLayouts/slideLayout12.xml" ContentType="application/vnd.openxmlformats-officedocument.presentationml.slideLayout+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Layouts/slideLayout3.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notesSlides/notesSlide8.xml" ContentType="application/vnd.openxmlformats-officedocument.presentationml.notesSlide+xml"/>
  <Override PartName="/ppt/notesSlides/notesSlide11.xml" ContentType="application/vnd.openxmlformats-officedocument.presentationml.notes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Layouts/slideLayout9.xml" ContentType="application/vnd.openxmlformats-officedocument.presentationml.slideLayout+xml"/>
  <Override PartName="/ppt/slideLayouts/slideLayout8.xml" ContentType="application/vnd.openxmlformats-officedocument.presentationml.slideLayout+xml"/>
  <Override PartName="/ppt/slideLayouts/slideLayout7.xml" ContentType="application/vnd.openxmlformats-officedocument.presentationml.slideLayout+xml"/>
  <Override PartName="/ppt/slideLayouts/slideLayout5.xml" ContentType="application/vnd.openxmlformats-officedocument.presentationml.slideLayout+xml"/>
  <Override PartName="/ppt/notesMasters/notesMaster1.xml" ContentType="application/vnd.openxmlformats-officedocument.presentationml.notesMaster+xml"/>
  <Override PartName="/ppt/theme/theme2.xml" ContentType="application/vnd.openxmlformats-officedocument.theme+xml"/>
  <Override PartName="/ppt/theme/theme1.xml" ContentType="application/vnd.openxmlformats-officedocument.theme+xml"/>
  <Override PartName="/ppt/theme/theme3.xml" ContentType="application/vnd.openxmlformats-officedocument.theme+xml"/>
  <Override PartName="/ppt/handoutMasters/handoutMaster1.xml" ContentType="application/vnd.openxmlformats-officedocument.presentationml.handoutMaster+xml"/>
  <Override PartName="/ppt/tableStyles.xml" ContentType="application/vnd.openxmlformats-officedocument.presentationml.tableStyles+xml"/>
  <Override PartName="/ppt/viewProps.xml" ContentType="application/vnd.openxmlformats-officedocument.presentationml.viewProps+xml"/>
  <Override PartName="/ppt/presProps.xml" ContentType="application/vnd.openxmlformats-officedocument.presentationml.presProps+xml"/>
  <Override PartName="/docProps/core.xml" ContentType="application/vnd.openxmlformats-package.core-properties+xml"/>
  <Override PartName="/docProps/app.xml" ContentType="application/vnd.openxmlformats-officedocument.extended-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4059" r:id="rId1"/>
  </p:sldMasterIdLst>
  <p:notesMasterIdLst>
    <p:notesMasterId r:id="rId126"/>
  </p:notesMasterIdLst>
  <p:handoutMasterIdLst>
    <p:handoutMasterId r:id="rId127"/>
  </p:handoutMasterIdLst>
  <p:sldIdLst>
    <p:sldId id="444" r:id="rId2"/>
    <p:sldId id="485" r:id="rId3"/>
    <p:sldId id="486" r:id="rId4"/>
    <p:sldId id="453" r:id="rId5"/>
    <p:sldId id="487" r:id="rId6"/>
    <p:sldId id="645" r:id="rId7"/>
    <p:sldId id="646" r:id="rId8"/>
    <p:sldId id="647" r:id="rId9"/>
    <p:sldId id="606" r:id="rId10"/>
    <p:sldId id="607" r:id="rId11"/>
    <p:sldId id="705" r:id="rId12"/>
    <p:sldId id="707" r:id="rId13"/>
    <p:sldId id="608" r:id="rId14"/>
    <p:sldId id="609" r:id="rId15"/>
    <p:sldId id="706" r:id="rId16"/>
    <p:sldId id="610" r:id="rId17"/>
    <p:sldId id="611" r:id="rId18"/>
    <p:sldId id="612" r:id="rId19"/>
    <p:sldId id="626" r:id="rId20"/>
    <p:sldId id="613" r:id="rId21"/>
    <p:sldId id="666" r:id="rId22"/>
    <p:sldId id="667" r:id="rId23"/>
    <p:sldId id="615" r:id="rId24"/>
    <p:sldId id="616" r:id="rId25"/>
    <p:sldId id="617" r:id="rId26"/>
    <p:sldId id="618" r:id="rId27"/>
    <p:sldId id="619" r:id="rId28"/>
    <p:sldId id="629" r:id="rId29"/>
    <p:sldId id="630" r:id="rId30"/>
    <p:sldId id="634" r:id="rId31"/>
    <p:sldId id="702" r:id="rId32"/>
    <p:sldId id="636" r:id="rId33"/>
    <p:sldId id="639" r:id="rId34"/>
    <p:sldId id="703" r:id="rId35"/>
    <p:sldId id="689" r:id="rId36"/>
    <p:sldId id="704" r:id="rId37"/>
    <p:sldId id="729" r:id="rId38"/>
    <p:sldId id="730" r:id="rId39"/>
    <p:sldId id="731" r:id="rId40"/>
    <p:sldId id="732" r:id="rId41"/>
    <p:sldId id="676" r:id="rId42"/>
    <p:sldId id="754" r:id="rId43"/>
    <p:sldId id="755" r:id="rId44"/>
    <p:sldId id="756" r:id="rId45"/>
    <p:sldId id="677" r:id="rId46"/>
    <p:sldId id="716" r:id="rId47"/>
    <p:sldId id="717" r:id="rId48"/>
    <p:sldId id="719" r:id="rId49"/>
    <p:sldId id="720" r:id="rId50"/>
    <p:sldId id="721" r:id="rId51"/>
    <p:sldId id="722" r:id="rId52"/>
    <p:sldId id="723" r:id="rId53"/>
    <p:sldId id="724" r:id="rId54"/>
    <p:sldId id="715" r:id="rId55"/>
    <p:sldId id="637" r:id="rId56"/>
    <p:sldId id="638" r:id="rId57"/>
    <p:sldId id="708" r:id="rId58"/>
    <p:sldId id="709" r:id="rId59"/>
    <p:sldId id="710" r:id="rId60"/>
    <p:sldId id="711" r:id="rId61"/>
    <p:sldId id="712" r:id="rId62"/>
    <p:sldId id="713" r:id="rId63"/>
    <p:sldId id="714" r:id="rId64"/>
    <p:sldId id="644" r:id="rId65"/>
    <p:sldId id="640" r:id="rId66"/>
    <p:sldId id="641" r:id="rId67"/>
    <p:sldId id="642" r:id="rId68"/>
    <p:sldId id="643" r:id="rId69"/>
    <p:sldId id="678" r:id="rId70"/>
    <p:sldId id="757" r:id="rId71"/>
    <p:sldId id="679" r:id="rId72"/>
    <p:sldId id="652" r:id="rId73"/>
    <p:sldId id="653" r:id="rId74"/>
    <p:sldId id="654" r:id="rId75"/>
    <p:sldId id="655" r:id="rId76"/>
    <p:sldId id="656" r:id="rId77"/>
    <p:sldId id="657" r:id="rId78"/>
    <p:sldId id="658" r:id="rId79"/>
    <p:sldId id="659" r:id="rId80"/>
    <p:sldId id="660" r:id="rId81"/>
    <p:sldId id="661" r:id="rId82"/>
    <p:sldId id="733" r:id="rId83"/>
    <p:sldId id="734" r:id="rId84"/>
    <p:sldId id="735" r:id="rId85"/>
    <p:sldId id="692" r:id="rId86"/>
    <p:sldId id="693" r:id="rId87"/>
    <p:sldId id="694" r:id="rId88"/>
    <p:sldId id="695" r:id="rId89"/>
    <p:sldId id="680" r:id="rId90"/>
    <p:sldId id="683" r:id="rId91"/>
    <p:sldId id="668" r:id="rId92"/>
    <p:sldId id="669" r:id="rId93"/>
    <p:sldId id="670" r:id="rId94"/>
    <p:sldId id="671" r:id="rId95"/>
    <p:sldId id="672" r:id="rId96"/>
    <p:sldId id="673" r:id="rId97"/>
    <p:sldId id="674" r:id="rId98"/>
    <p:sldId id="675" r:id="rId99"/>
    <p:sldId id="684" r:id="rId100"/>
    <p:sldId id="696" r:id="rId101"/>
    <p:sldId id="697" r:id="rId102"/>
    <p:sldId id="698" r:id="rId103"/>
    <p:sldId id="699" r:id="rId104"/>
    <p:sldId id="700" r:id="rId105"/>
    <p:sldId id="750" r:id="rId106"/>
    <p:sldId id="752" r:id="rId107"/>
    <p:sldId id="701" r:id="rId108"/>
    <p:sldId id="736" r:id="rId109"/>
    <p:sldId id="737" r:id="rId110"/>
    <p:sldId id="738" r:id="rId111"/>
    <p:sldId id="739" r:id="rId112"/>
    <p:sldId id="740" r:id="rId113"/>
    <p:sldId id="741" r:id="rId114"/>
    <p:sldId id="742" r:id="rId115"/>
    <p:sldId id="743" r:id="rId116"/>
    <p:sldId id="744" r:id="rId117"/>
    <p:sldId id="745" r:id="rId118"/>
    <p:sldId id="746" r:id="rId119"/>
    <p:sldId id="749" r:id="rId120"/>
    <p:sldId id="751" r:id="rId121"/>
    <p:sldId id="747" r:id="rId122"/>
    <p:sldId id="758" r:id="rId123"/>
    <p:sldId id="759" r:id="rId124"/>
    <p:sldId id="603" r:id="rId125"/>
  </p:sldIdLst>
  <p:sldSz cx="9144000" cy="5715000" type="screen16x10"/>
  <p:notesSz cx="6881813" cy="9296400"/>
  <p:defaultTextStyle>
    <a:defPPr>
      <a:defRPr lang="en-US"/>
    </a:defPPr>
    <a:lvl1pPr algn="l" rtl="0" eaLnBrk="0" fontAlgn="base" hangingPunct="0">
      <a:spcBef>
        <a:spcPct val="0"/>
      </a:spcBef>
      <a:spcAft>
        <a:spcPct val="0"/>
      </a:spcAft>
      <a:defRPr kern="1200">
        <a:solidFill>
          <a:schemeClr val="tx1"/>
        </a:solidFill>
        <a:latin typeface="Arial" pitchFamily="34" charset="0"/>
        <a:ea typeface="ＭＳ Ｐゴシック" pitchFamily="34" charset="-128"/>
        <a:cs typeface="+mn-cs"/>
      </a:defRPr>
    </a:lvl1pPr>
    <a:lvl2pPr marL="457200" algn="l" rtl="0" eaLnBrk="0" fontAlgn="base" hangingPunct="0">
      <a:spcBef>
        <a:spcPct val="0"/>
      </a:spcBef>
      <a:spcAft>
        <a:spcPct val="0"/>
      </a:spcAft>
      <a:defRPr kern="1200">
        <a:solidFill>
          <a:schemeClr val="tx1"/>
        </a:solidFill>
        <a:latin typeface="Arial" pitchFamily="34" charset="0"/>
        <a:ea typeface="ＭＳ Ｐゴシック" pitchFamily="34" charset="-128"/>
        <a:cs typeface="+mn-cs"/>
      </a:defRPr>
    </a:lvl2pPr>
    <a:lvl3pPr marL="914400" algn="l" rtl="0" eaLnBrk="0" fontAlgn="base" hangingPunct="0">
      <a:spcBef>
        <a:spcPct val="0"/>
      </a:spcBef>
      <a:spcAft>
        <a:spcPct val="0"/>
      </a:spcAft>
      <a:defRPr kern="1200">
        <a:solidFill>
          <a:schemeClr val="tx1"/>
        </a:solidFill>
        <a:latin typeface="Arial" pitchFamily="34" charset="0"/>
        <a:ea typeface="ＭＳ Ｐゴシック" pitchFamily="34" charset="-128"/>
        <a:cs typeface="+mn-cs"/>
      </a:defRPr>
    </a:lvl3pPr>
    <a:lvl4pPr marL="1371600" algn="l" rtl="0" eaLnBrk="0" fontAlgn="base" hangingPunct="0">
      <a:spcBef>
        <a:spcPct val="0"/>
      </a:spcBef>
      <a:spcAft>
        <a:spcPct val="0"/>
      </a:spcAft>
      <a:defRPr kern="1200">
        <a:solidFill>
          <a:schemeClr val="tx1"/>
        </a:solidFill>
        <a:latin typeface="Arial" pitchFamily="34" charset="0"/>
        <a:ea typeface="ＭＳ Ｐゴシック" pitchFamily="34" charset="-128"/>
        <a:cs typeface="+mn-cs"/>
      </a:defRPr>
    </a:lvl4pPr>
    <a:lvl5pPr marL="1828800" algn="l" rtl="0" eaLnBrk="0" fontAlgn="base" hangingPunct="0">
      <a:spcBef>
        <a:spcPct val="0"/>
      </a:spcBef>
      <a:spcAft>
        <a:spcPct val="0"/>
      </a:spcAft>
      <a:defRPr kern="1200">
        <a:solidFill>
          <a:schemeClr val="tx1"/>
        </a:solidFill>
        <a:latin typeface="Arial" pitchFamily="34" charset="0"/>
        <a:ea typeface="ＭＳ Ｐゴシック" pitchFamily="34" charset="-128"/>
        <a:cs typeface="+mn-cs"/>
      </a:defRPr>
    </a:lvl5pPr>
    <a:lvl6pPr marL="2286000" algn="l" defTabSz="914400" rtl="0" eaLnBrk="1" latinLnBrk="0" hangingPunct="1">
      <a:defRPr kern="1200">
        <a:solidFill>
          <a:schemeClr val="tx1"/>
        </a:solidFill>
        <a:latin typeface="Arial" pitchFamily="34" charset="0"/>
        <a:ea typeface="ＭＳ Ｐゴシック" pitchFamily="34" charset="-128"/>
        <a:cs typeface="+mn-cs"/>
      </a:defRPr>
    </a:lvl6pPr>
    <a:lvl7pPr marL="2743200" algn="l" defTabSz="914400" rtl="0" eaLnBrk="1" latinLnBrk="0" hangingPunct="1">
      <a:defRPr kern="1200">
        <a:solidFill>
          <a:schemeClr val="tx1"/>
        </a:solidFill>
        <a:latin typeface="Arial" pitchFamily="34" charset="0"/>
        <a:ea typeface="ＭＳ Ｐゴシック" pitchFamily="34" charset="-128"/>
        <a:cs typeface="+mn-cs"/>
      </a:defRPr>
    </a:lvl7pPr>
    <a:lvl8pPr marL="3200400" algn="l" defTabSz="914400" rtl="0" eaLnBrk="1" latinLnBrk="0" hangingPunct="1">
      <a:defRPr kern="1200">
        <a:solidFill>
          <a:schemeClr val="tx1"/>
        </a:solidFill>
        <a:latin typeface="Arial" pitchFamily="34" charset="0"/>
        <a:ea typeface="ＭＳ Ｐゴシック" pitchFamily="34" charset="-128"/>
        <a:cs typeface="+mn-cs"/>
      </a:defRPr>
    </a:lvl8pPr>
    <a:lvl9pPr marL="3657600" algn="l" defTabSz="914400" rtl="0" eaLnBrk="1" latinLnBrk="0" hangingPunct="1">
      <a:defRPr kern="1200">
        <a:solidFill>
          <a:schemeClr val="tx1"/>
        </a:solidFill>
        <a:latin typeface="Arial" pitchFamily="34" charset="0"/>
        <a:ea typeface="ＭＳ Ｐゴシック" pitchFamily="34" charset="-128"/>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79B8F"/>
    <a:srgbClr val="FFFFCC"/>
    <a:srgbClr val="FFE2C5"/>
    <a:srgbClr val="5F5F5F"/>
    <a:srgbClr val="808080"/>
    <a:srgbClr val="A2AEBA"/>
    <a:srgbClr val="BFC7CF"/>
    <a:srgbClr val="D9DEE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270" autoAdjust="0"/>
    <p:restoredTop sz="92027" autoAdjust="0"/>
  </p:normalViewPr>
  <p:slideViewPr>
    <p:cSldViewPr>
      <p:cViewPr>
        <p:scale>
          <a:sx n="88" d="100"/>
          <a:sy n="88" d="100"/>
        </p:scale>
        <p:origin x="-2412" y="-840"/>
      </p:cViewPr>
      <p:guideLst>
        <p:guide orient="horz" pos="1800"/>
        <p:guide pos="2880"/>
      </p:guideLst>
    </p:cSldViewPr>
  </p:slideViewPr>
  <p:outlineViewPr>
    <p:cViewPr>
      <p:scale>
        <a:sx n="33" d="100"/>
        <a:sy n="33" d="100"/>
      </p:scale>
      <p:origin x="0" y="34728"/>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58" d="100"/>
          <a:sy n="58" d="100"/>
        </p:scale>
        <p:origin x="-2652" y="-102"/>
      </p:cViewPr>
      <p:guideLst>
        <p:guide orient="horz" pos="2928"/>
        <p:guide pos="2167"/>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presProps" Target="pres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customXml" Target="../customXml/item3.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viewProps" Target="view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theme" Target="theme/theme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customXml" Target="../customXml/item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handoutMaster" Target="handoutMasters/handoutMaster1.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customXml" Target="../customXml/item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01762" name="Rectangle 2"/>
          <p:cNvSpPr>
            <a:spLocks noGrp="1" noChangeArrowheads="1"/>
          </p:cNvSpPr>
          <p:nvPr>
            <p:ph type="hdr" sz="quarter"/>
          </p:nvPr>
        </p:nvSpPr>
        <p:spPr bwMode="auto">
          <a:xfrm>
            <a:off x="2370138" y="0"/>
            <a:ext cx="4511675" cy="465138"/>
          </a:xfrm>
          <a:prstGeom prst="rect">
            <a:avLst/>
          </a:prstGeom>
          <a:noFill/>
          <a:ln w="9525">
            <a:noFill/>
            <a:miter lim="800000"/>
            <a:headEnd/>
            <a:tailEnd/>
          </a:ln>
          <a:effectLst/>
        </p:spPr>
        <p:txBody>
          <a:bodyPr vert="horz" wrap="square" lIns="92446" tIns="46223" rIns="92446" bIns="46223" numCol="1" anchor="t" anchorCtr="0" compatLnSpc="1">
            <a:prstTxWarp prst="textNoShape">
              <a:avLst/>
            </a:prstTxWarp>
          </a:bodyPr>
          <a:lstStyle>
            <a:lvl1pPr algn="r" defTabSz="923925" eaLnBrk="1" hangingPunct="1">
              <a:defRPr sz="900">
                <a:solidFill>
                  <a:srgbClr val="5F5F5F"/>
                </a:solidFill>
                <a:latin typeface="Arial" charset="0"/>
                <a:ea typeface="+mn-ea"/>
                <a:cs typeface="+mn-cs"/>
              </a:defRPr>
            </a:lvl1pPr>
          </a:lstStyle>
          <a:p>
            <a:pPr>
              <a:defRPr/>
            </a:pPr>
            <a:r>
              <a:rPr lang="en-US"/>
              <a:t>[Title of the course]</a:t>
            </a:r>
          </a:p>
        </p:txBody>
      </p:sp>
      <p:sp>
        <p:nvSpPr>
          <p:cNvPr id="501763" name="Rectangle 3"/>
          <p:cNvSpPr>
            <a:spLocks noGrp="1" noChangeArrowheads="1"/>
          </p:cNvSpPr>
          <p:nvPr>
            <p:ph type="dt" sz="quarter" idx="1"/>
          </p:nvPr>
        </p:nvSpPr>
        <p:spPr bwMode="auto">
          <a:xfrm>
            <a:off x="0" y="0"/>
            <a:ext cx="1911350" cy="465138"/>
          </a:xfrm>
          <a:prstGeom prst="rect">
            <a:avLst/>
          </a:prstGeom>
          <a:noFill/>
          <a:ln w="9525">
            <a:noFill/>
            <a:miter lim="800000"/>
            <a:headEnd/>
            <a:tailEnd/>
          </a:ln>
          <a:effectLst/>
        </p:spPr>
        <p:txBody>
          <a:bodyPr vert="horz" wrap="square" lIns="92446" tIns="46223" rIns="92446" bIns="46223" numCol="1" anchor="t" anchorCtr="0" compatLnSpc="1">
            <a:prstTxWarp prst="textNoShape">
              <a:avLst/>
            </a:prstTxWarp>
          </a:bodyPr>
          <a:lstStyle>
            <a:lvl1pPr defTabSz="923925" eaLnBrk="1" hangingPunct="1">
              <a:defRPr sz="900" smtClean="0">
                <a:solidFill>
                  <a:srgbClr val="5F5F5F"/>
                </a:solidFill>
              </a:defRPr>
            </a:lvl1pPr>
          </a:lstStyle>
          <a:p>
            <a:pPr>
              <a:defRPr/>
            </a:pPr>
            <a:fld id="{D2311312-5453-4838-B29E-4EA3A882F044}" type="datetime1">
              <a:rPr lang="en-US"/>
              <a:pPr>
                <a:defRPr/>
              </a:pPr>
              <a:t>10/21/2013</a:t>
            </a:fld>
            <a:endParaRPr lang="en-US"/>
          </a:p>
        </p:txBody>
      </p:sp>
      <p:sp>
        <p:nvSpPr>
          <p:cNvPr id="501764" name="Rectangle 4"/>
          <p:cNvSpPr>
            <a:spLocks noGrp="1" noChangeArrowheads="1"/>
          </p:cNvSpPr>
          <p:nvPr>
            <p:ph type="ftr" sz="quarter" idx="2"/>
          </p:nvPr>
        </p:nvSpPr>
        <p:spPr bwMode="auto">
          <a:xfrm>
            <a:off x="0" y="8831263"/>
            <a:ext cx="5811838" cy="465137"/>
          </a:xfrm>
          <a:prstGeom prst="rect">
            <a:avLst/>
          </a:prstGeom>
          <a:noFill/>
          <a:ln w="9525">
            <a:noFill/>
            <a:miter lim="800000"/>
            <a:headEnd/>
            <a:tailEnd/>
          </a:ln>
          <a:effectLst/>
        </p:spPr>
        <p:txBody>
          <a:bodyPr vert="horz" wrap="square" lIns="92446" tIns="46223" rIns="92446" bIns="46223" numCol="1" anchor="b" anchorCtr="0" compatLnSpc="1">
            <a:prstTxWarp prst="textNoShape">
              <a:avLst/>
            </a:prstTxWarp>
          </a:bodyPr>
          <a:lstStyle>
            <a:lvl1pPr defTabSz="923925" eaLnBrk="1" hangingPunct="1">
              <a:defRPr sz="900" smtClean="0">
                <a:solidFill>
                  <a:srgbClr val="5F5F5F"/>
                </a:solidFill>
              </a:defRPr>
            </a:lvl1pPr>
          </a:lstStyle>
          <a:p>
            <a:pPr>
              <a:defRPr/>
            </a:pPr>
            <a:r>
              <a:rPr lang="en-US"/>
              <a:t>Copyright © 2004-2005 NameOfTheOrganization. All rights reserved.</a:t>
            </a:r>
          </a:p>
        </p:txBody>
      </p:sp>
      <p:sp>
        <p:nvSpPr>
          <p:cNvPr id="501765" name="Rectangle 5"/>
          <p:cNvSpPr>
            <a:spLocks noGrp="1" noChangeArrowheads="1"/>
          </p:cNvSpPr>
          <p:nvPr>
            <p:ph type="sldNum" sz="quarter" idx="3"/>
          </p:nvPr>
        </p:nvSpPr>
        <p:spPr bwMode="auto">
          <a:xfrm>
            <a:off x="6348413" y="8831263"/>
            <a:ext cx="533400" cy="465137"/>
          </a:xfrm>
          <a:prstGeom prst="rect">
            <a:avLst/>
          </a:prstGeom>
          <a:noFill/>
          <a:ln w="9525">
            <a:noFill/>
            <a:miter lim="800000"/>
            <a:headEnd/>
            <a:tailEnd/>
          </a:ln>
          <a:effectLst/>
        </p:spPr>
        <p:txBody>
          <a:bodyPr vert="horz" wrap="square" lIns="92446" tIns="46223" rIns="92446" bIns="46223" numCol="1" anchor="b" anchorCtr="0" compatLnSpc="1">
            <a:prstTxWarp prst="textNoShape">
              <a:avLst/>
            </a:prstTxWarp>
          </a:bodyPr>
          <a:lstStyle>
            <a:lvl1pPr algn="r" defTabSz="923925" eaLnBrk="1" hangingPunct="1">
              <a:defRPr sz="900" smtClean="0">
                <a:solidFill>
                  <a:srgbClr val="5F5F5F"/>
                </a:solidFill>
              </a:defRPr>
            </a:lvl1pPr>
          </a:lstStyle>
          <a:p>
            <a:pPr>
              <a:defRPr/>
            </a:pPr>
            <a:fld id="{72E45660-14A8-4B58-9D54-FCF5FD535C8A}" type="slidenum">
              <a:rPr lang="en-US"/>
              <a:pPr>
                <a:defRPr/>
              </a:pPr>
              <a:t>‹N°›</a:t>
            </a:fld>
            <a:endParaRPr lang="en-US"/>
          </a:p>
        </p:txBody>
      </p:sp>
    </p:spTree>
    <p:extLst>
      <p:ext uri="{BB962C8B-B14F-4D97-AF65-F5344CB8AC3E}">
        <p14:creationId xmlns:p14="http://schemas.microsoft.com/office/powerpoint/2010/main" val="22592783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386" name="Rectangle 2"/>
          <p:cNvSpPr>
            <a:spLocks noGrp="1" noChangeArrowheads="1"/>
          </p:cNvSpPr>
          <p:nvPr>
            <p:ph type="hdr" sz="quarter"/>
          </p:nvPr>
        </p:nvSpPr>
        <p:spPr bwMode="auto">
          <a:xfrm>
            <a:off x="2293938" y="0"/>
            <a:ext cx="4587875" cy="465138"/>
          </a:xfrm>
          <a:prstGeom prst="rect">
            <a:avLst/>
          </a:prstGeom>
          <a:noFill/>
          <a:ln w="9525">
            <a:noFill/>
            <a:miter lim="800000"/>
            <a:headEnd/>
            <a:tailEnd/>
          </a:ln>
          <a:effectLst/>
        </p:spPr>
        <p:txBody>
          <a:bodyPr vert="horz" wrap="square" lIns="92446" tIns="46223" rIns="92446" bIns="46223" numCol="1" anchor="t" anchorCtr="0" compatLnSpc="1">
            <a:prstTxWarp prst="textNoShape">
              <a:avLst/>
            </a:prstTxWarp>
          </a:bodyPr>
          <a:lstStyle>
            <a:lvl1pPr algn="r" defTabSz="923925" eaLnBrk="1" hangingPunct="1">
              <a:defRPr sz="900">
                <a:solidFill>
                  <a:srgbClr val="5F5F5F"/>
                </a:solidFill>
                <a:latin typeface="Arial" charset="0"/>
                <a:ea typeface="+mn-ea"/>
                <a:cs typeface="+mn-cs"/>
              </a:defRPr>
            </a:lvl1pPr>
          </a:lstStyle>
          <a:p>
            <a:pPr>
              <a:defRPr/>
            </a:pPr>
            <a:r>
              <a:rPr lang="en-US" dirty="0"/>
              <a:t>[Title of the course]</a:t>
            </a:r>
          </a:p>
        </p:txBody>
      </p:sp>
      <p:sp>
        <p:nvSpPr>
          <p:cNvPr id="16387" name="Rectangle 3"/>
          <p:cNvSpPr>
            <a:spLocks noGrp="1" noChangeArrowheads="1"/>
          </p:cNvSpPr>
          <p:nvPr>
            <p:ph type="dt" idx="1"/>
          </p:nvPr>
        </p:nvSpPr>
        <p:spPr bwMode="auto">
          <a:xfrm>
            <a:off x="0" y="0"/>
            <a:ext cx="2065338" cy="465138"/>
          </a:xfrm>
          <a:prstGeom prst="rect">
            <a:avLst/>
          </a:prstGeom>
          <a:noFill/>
          <a:ln w="9525">
            <a:noFill/>
            <a:miter lim="800000"/>
            <a:headEnd/>
            <a:tailEnd/>
          </a:ln>
          <a:effectLst/>
        </p:spPr>
        <p:txBody>
          <a:bodyPr vert="horz" wrap="square" lIns="92446" tIns="46223" rIns="92446" bIns="46223" numCol="1" anchor="t" anchorCtr="0" compatLnSpc="1">
            <a:prstTxWarp prst="textNoShape">
              <a:avLst/>
            </a:prstTxWarp>
          </a:bodyPr>
          <a:lstStyle>
            <a:lvl1pPr defTabSz="923925" eaLnBrk="1" hangingPunct="1">
              <a:defRPr sz="900" smtClean="0">
                <a:solidFill>
                  <a:srgbClr val="5F5F5F"/>
                </a:solidFill>
              </a:defRPr>
            </a:lvl1pPr>
          </a:lstStyle>
          <a:p>
            <a:pPr>
              <a:defRPr/>
            </a:pPr>
            <a:fld id="{DECD9CA4-4D38-43C9-9B39-98127E024D67}" type="datetime1">
              <a:rPr lang="en-US"/>
              <a:pPr>
                <a:defRPr/>
              </a:pPr>
              <a:t>10/21/2013</a:t>
            </a:fld>
            <a:endParaRPr lang="en-US"/>
          </a:p>
        </p:txBody>
      </p:sp>
      <p:sp>
        <p:nvSpPr>
          <p:cNvPr id="31748" name="Rectangle 4"/>
          <p:cNvSpPr>
            <a:spLocks noGrp="1" noRot="1" noChangeAspect="1" noChangeArrowheads="1" noTextEdit="1"/>
          </p:cNvSpPr>
          <p:nvPr>
            <p:ph type="sldImg" idx="2"/>
          </p:nvPr>
        </p:nvSpPr>
        <p:spPr bwMode="auto">
          <a:xfrm>
            <a:off x="654050" y="696913"/>
            <a:ext cx="5575300" cy="3486150"/>
          </a:xfrm>
          <a:prstGeom prst="rect">
            <a:avLst/>
          </a:prstGeom>
          <a:noFill/>
          <a:ln w="9525">
            <a:solidFill>
              <a:srgbClr val="000000"/>
            </a:solidFill>
            <a:miter lim="800000"/>
            <a:headEnd/>
            <a:tailEnd/>
          </a:ln>
        </p:spPr>
      </p:sp>
      <p:sp>
        <p:nvSpPr>
          <p:cNvPr id="16389" name="Rectangle 5"/>
          <p:cNvSpPr>
            <a:spLocks noGrp="1" noChangeArrowheads="1"/>
          </p:cNvSpPr>
          <p:nvPr>
            <p:ph type="body" sz="quarter" idx="3"/>
          </p:nvPr>
        </p:nvSpPr>
        <p:spPr bwMode="auto">
          <a:xfrm>
            <a:off x="688975" y="4416425"/>
            <a:ext cx="5505450" cy="4183063"/>
          </a:xfrm>
          <a:prstGeom prst="rect">
            <a:avLst/>
          </a:prstGeom>
          <a:noFill/>
          <a:ln w="9525">
            <a:noFill/>
            <a:miter lim="800000"/>
            <a:headEnd/>
            <a:tailEnd/>
          </a:ln>
          <a:effectLst/>
        </p:spPr>
        <p:txBody>
          <a:bodyPr vert="horz" wrap="square" lIns="92446" tIns="46223" rIns="92446" bIns="46223"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16390" name="Rectangle 6"/>
          <p:cNvSpPr>
            <a:spLocks noGrp="1" noChangeArrowheads="1"/>
          </p:cNvSpPr>
          <p:nvPr>
            <p:ph type="ftr" sz="quarter" idx="4"/>
          </p:nvPr>
        </p:nvSpPr>
        <p:spPr bwMode="auto">
          <a:xfrm>
            <a:off x="0" y="8829675"/>
            <a:ext cx="5657850" cy="465138"/>
          </a:xfrm>
          <a:prstGeom prst="rect">
            <a:avLst/>
          </a:prstGeom>
          <a:noFill/>
          <a:ln w="9525">
            <a:noFill/>
            <a:miter lim="800000"/>
            <a:headEnd/>
            <a:tailEnd/>
          </a:ln>
          <a:effectLst/>
        </p:spPr>
        <p:txBody>
          <a:bodyPr vert="horz" wrap="square" lIns="92446" tIns="46223" rIns="92446" bIns="46223" numCol="1" anchor="b" anchorCtr="0" compatLnSpc="1">
            <a:prstTxWarp prst="textNoShape">
              <a:avLst/>
            </a:prstTxWarp>
          </a:bodyPr>
          <a:lstStyle>
            <a:lvl1pPr defTabSz="923925" eaLnBrk="1" hangingPunct="1">
              <a:defRPr sz="900" smtClean="0">
                <a:solidFill>
                  <a:srgbClr val="5F5F5F"/>
                </a:solidFill>
              </a:defRPr>
            </a:lvl1pPr>
          </a:lstStyle>
          <a:p>
            <a:pPr>
              <a:defRPr/>
            </a:pPr>
            <a:r>
              <a:rPr lang="en-US"/>
              <a:t>Copyright © 2004-2005 NameOfTheOrganization. All rights reserved.</a:t>
            </a:r>
          </a:p>
        </p:txBody>
      </p:sp>
      <p:sp>
        <p:nvSpPr>
          <p:cNvPr id="16391" name="Rectangle 7"/>
          <p:cNvSpPr>
            <a:spLocks noGrp="1" noChangeArrowheads="1"/>
          </p:cNvSpPr>
          <p:nvPr>
            <p:ph type="sldNum" sz="quarter" idx="5"/>
          </p:nvPr>
        </p:nvSpPr>
        <p:spPr bwMode="auto">
          <a:xfrm>
            <a:off x="6423025" y="8829675"/>
            <a:ext cx="457200" cy="465138"/>
          </a:xfrm>
          <a:prstGeom prst="rect">
            <a:avLst/>
          </a:prstGeom>
          <a:noFill/>
          <a:ln w="9525">
            <a:noFill/>
            <a:miter lim="800000"/>
            <a:headEnd/>
            <a:tailEnd/>
          </a:ln>
          <a:effectLst/>
        </p:spPr>
        <p:txBody>
          <a:bodyPr vert="horz" wrap="square" lIns="92446" tIns="46223" rIns="92446" bIns="46223" numCol="1" anchor="b" anchorCtr="0" compatLnSpc="1">
            <a:prstTxWarp prst="textNoShape">
              <a:avLst/>
            </a:prstTxWarp>
          </a:bodyPr>
          <a:lstStyle>
            <a:lvl1pPr algn="r" defTabSz="923925" eaLnBrk="1" hangingPunct="1">
              <a:defRPr sz="900" smtClean="0">
                <a:solidFill>
                  <a:srgbClr val="5F5F5F"/>
                </a:solidFill>
              </a:defRPr>
            </a:lvl1pPr>
          </a:lstStyle>
          <a:p>
            <a:pPr>
              <a:defRPr/>
            </a:pPr>
            <a:fld id="{F7D2AE92-4CF7-4F2F-AFA6-368DD66A7D63}" type="slidenum">
              <a:rPr lang="en-US"/>
              <a:pPr>
                <a:defRPr/>
              </a:pPr>
              <a:t>‹N°›</a:t>
            </a:fld>
            <a:endParaRPr lang="en-US"/>
          </a:p>
        </p:txBody>
      </p:sp>
    </p:spTree>
    <p:extLst>
      <p:ext uri="{BB962C8B-B14F-4D97-AF65-F5344CB8AC3E}">
        <p14:creationId xmlns:p14="http://schemas.microsoft.com/office/powerpoint/2010/main" val="2967502077"/>
      </p:ext>
    </p:extLst>
  </p:cSld>
  <p:clrMap bg1="lt1" tx1="dk1" bg2="lt2" tx2="dk2" accent1="accent1" accent2="accent2" accent3="accent3" accent4="accent4" accent5="accent5" accent6="accent6" hlink="hlink" folHlink="folHlink"/>
  <p:hf/>
  <p:notesStyle>
    <a:lvl1pPr algn="l" rtl="0" eaLnBrk="0" fontAlgn="base" hangingPunct="0">
      <a:spcBef>
        <a:spcPct val="30000"/>
      </a:spcBef>
      <a:spcAft>
        <a:spcPct val="0"/>
      </a:spcAft>
      <a:defRPr sz="1200" kern="1200">
        <a:solidFill>
          <a:schemeClr val="tx1"/>
        </a:solidFill>
        <a:latin typeface="Arial" charset="0"/>
        <a:ea typeface="ＭＳ Ｐゴシック" charset="-128"/>
        <a:cs typeface="ＭＳ Ｐゴシック" charset="-128"/>
      </a:defRPr>
    </a:lvl1pPr>
    <a:lvl2pPr marL="4572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2pPr>
    <a:lvl3pPr marL="9144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3pPr>
    <a:lvl4pPr marL="13716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4pPr>
    <a:lvl5pPr marL="18288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Espace réservé de l'image des diapositives 1"/>
          <p:cNvSpPr>
            <a:spLocks noGrp="1" noRot="1" noChangeAspect="1" noTextEdit="1"/>
          </p:cNvSpPr>
          <p:nvPr>
            <p:ph type="sldImg"/>
          </p:nvPr>
        </p:nvSpPr>
        <p:spPr>
          <a:ln/>
        </p:spPr>
      </p:sp>
      <p:sp>
        <p:nvSpPr>
          <p:cNvPr id="32771" name="Espace réservé des commentaires 2"/>
          <p:cNvSpPr>
            <a:spLocks noGrp="1"/>
          </p:cNvSpPr>
          <p:nvPr>
            <p:ph type="body" idx="1"/>
          </p:nvPr>
        </p:nvSpPr>
        <p:spPr>
          <a:noFill/>
          <a:ln/>
        </p:spPr>
        <p:txBody>
          <a:bodyPr/>
          <a:lstStyle/>
          <a:p>
            <a:pPr defTabSz="461963" eaLnBrk="1" hangingPunct="1">
              <a:spcBef>
                <a:spcPct val="0"/>
              </a:spcBef>
              <a:defRPr/>
            </a:pPr>
            <a:r>
              <a:rPr lang="fr-FR" b="1" dirty="0" smtClean="0">
                <a:ea typeface="ＭＳ Ｐゴシック" charset="0"/>
                <a:cs typeface="ＭＳ Ｐゴシック" charset="0"/>
              </a:rPr>
              <a:t>© SUPINFO International </a:t>
            </a:r>
            <a:r>
              <a:rPr lang="fr-FR" b="1" dirty="0" err="1" smtClean="0">
                <a:ea typeface="ＭＳ Ｐゴシック" charset="0"/>
                <a:cs typeface="ＭＳ Ｐゴシック" charset="0"/>
              </a:rPr>
              <a:t>University</a:t>
            </a:r>
            <a:r>
              <a:rPr lang="fr-FR" b="1" dirty="0" smtClean="0">
                <a:ea typeface="ＭＳ Ｐゴシック" charset="0"/>
                <a:cs typeface="ＭＳ Ｐゴシック" charset="0"/>
              </a:rPr>
              <a:t> </a:t>
            </a:r>
            <a:r>
              <a:rPr lang="fr-FR" dirty="0" smtClean="0">
                <a:ea typeface="ＭＳ Ｐゴシック" charset="0"/>
                <a:cs typeface="ＭＳ Ｐゴシック" charset="0"/>
              </a:rPr>
              <a:t>- http://</a:t>
            </a:r>
            <a:r>
              <a:rPr lang="fr-FR" dirty="0" err="1" smtClean="0">
                <a:ea typeface="ＭＳ Ｐゴシック" charset="0"/>
                <a:cs typeface="ＭＳ Ｐゴシック" charset="0"/>
              </a:rPr>
              <a:t>www.supinfo.com</a:t>
            </a:r>
            <a:endParaRPr lang="fr-FR" dirty="0" smtClean="0">
              <a:ea typeface="ＭＳ Ｐゴシック" charset="0"/>
              <a:cs typeface="ＭＳ Ｐゴシック" charset="0"/>
            </a:endParaRPr>
          </a:p>
          <a:p>
            <a:pPr defTabSz="461963" eaLnBrk="1" hangingPunct="1">
              <a:spcBef>
                <a:spcPct val="0"/>
              </a:spcBef>
              <a:defRPr/>
            </a:pPr>
            <a:endParaRPr lang="fr-FR" i="1" dirty="0" smtClean="0">
              <a:ea typeface="ＭＳ Ｐゴシック" charset="0"/>
              <a:cs typeface="ＭＳ Ｐゴシック" charset="0"/>
            </a:endParaRPr>
          </a:p>
          <a:p>
            <a:pPr defTabSz="461963" eaLnBrk="1" hangingPunct="1">
              <a:spcBef>
                <a:spcPct val="0"/>
              </a:spcBef>
              <a:defRPr/>
            </a:pPr>
            <a:r>
              <a:rPr lang="fr-FR" i="1" dirty="0" smtClean="0">
                <a:ea typeface="ＭＳ Ｐゴシック" charset="0"/>
                <a:cs typeface="ＭＳ Ｐゴシック" charset="0"/>
              </a:rPr>
              <a:t>SUPINFO vous permet de partager ce document</a:t>
            </a:r>
          </a:p>
          <a:p>
            <a:pPr defTabSz="461963" eaLnBrk="1" hangingPunct="1">
              <a:spcBef>
                <a:spcPct val="0"/>
              </a:spcBef>
              <a:defRPr/>
            </a:pPr>
            <a:endParaRPr lang="fr-FR" i="1" dirty="0" smtClean="0">
              <a:ea typeface="ＭＳ Ｐゴシック" charset="0"/>
              <a:cs typeface="ＭＳ Ｐゴシック" charset="0"/>
            </a:endParaRPr>
          </a:p>
          <a:p>
            <a:pPr defTabSz="461963" eaLnBrk="1" hangingPunct="1">
              <a:spcBef>
                <a:spcPct val="0"/>
              </a:spcBef>
              <a:defRPr/>
            </a:pPr>
            <a:r>
              <a:rPr lang="fr-FR" i="1" dirty="0" smtClean="0">
                <a:ea typeface="ＭＳ Ｐゴシック" charset="0"/>
                <a:cs typeface="ＭＳ Ｐゴシック" charset="0"/>
              </a:rPr>
              <a:t>Vous êtes libre de :</a:t>
            </a:r>
          </a:p>
          <a:p>
            <a:pPr defTabSz="461963" eaLnBrk="1" hangingPunct="1">
              <a:spcBef>
                <a:spcPct val="0"/>
              </a:spcBef>
              <a:defRPr/>
            </a:pPr>
            <a:r>
              <a:rPr lang="fr-FR" i="1" dirty="0" smtClean="0">
                <a:ea typeface="ＭＳ Ｐゴシック" charset="0"/>
                <a:cs typeface="ＭＳ Ｐゴシック" charset="0"/>
              </a:rPr>
              <a:t>Partager — reproduire, distribuer et communiquer ce document</a:t>
            </a:r>
            <a:br>
              <a:rPr lang="fr-FR" i="1" dirty="0" smtClean="0">
                <a:ea typeface="ＭＳ Ｐゴシック" charset="0"/>
                <a:cs typeface="ＭＳ Ｐゴシック" charset="0"/>
              </a:rPr>
            </a:br>
            <a:r>
              <a:rPr lang="fr-FR" i="1" dirty="0" smtClean="0">
                <a:ea typeface="ＭＳ Ｐゴシック" charset="0"/>
                <a:cs typeface="ＭＳ Ｐゴシック" charset="0"/>
              </a:rPr>
              <a:t>Remixer — modifier ce document</a:t>
            </a:r>
          </a:p>
          <a:p>
            <a:pPr defTabSz="461963" eaLnBrk="1" hangingPunct="1">
              <a:spcBef>
                <a:spcPct val="0"/>
              </a:spcBef>
              <a:defRPr/>
            </a:pPr>
            <a:endParaRPr lang="fr-FR" i="1" dirty="0" smtClean="0">
              <a:ea typeface="ＭＳ Ｐゴシック" charset="0"/>
              <a:cs typeface="ＭＳ Ｐゴシック" charset="0"/>
            </a:endParaRPr>
          </a:p>
          <a:p>
            <a:pPr marL="171450" indent="-171450" defTabSz="461963" eaLnBrk="1" hangingPunct="1">
              <a:spcBef>
                <a:spcPct val="0"/>
              </a:spcBef>
              <a:buFont typeface="Arial"/>
              <a:buChar char="•"/>
              <a:defRPr/>
            </a:pPr>
            <a:r>
              <a:rPr lang="fr-FR" i="1" dirty="0" smtClean="0">
                <a:ea typeface="ＭＳ Ｐゴシック" charset="0"/>
                <a:cs typeface="ＭＳ Ｐゴシック" charset="0"/>
              </a:rPr>
              <a:t>A condition de respecter les règles suivantes :</a:t>
            </a:r>
          </a:p>
          <a:p>
            <a:pPr marL="628650" lvl="1" indent="-171450" defTabSz="461963" eaLnBrk="1" hangingPunct="1">
              <a:spcBef>
                <a:spcPct val="0"/>
              </a:spcBef>
              <a:buFont typeface="Arial"/>
              <a:buChar char="•"/>
              <a:defRPr/>
            </a:pPr>
            <a:r>
              <a:rPr lang="fr-FR" i="1" dirty="0" smtClean="0">
                <a:ea typeface="ＭＳ Ｐゴシック" charset="0"/>
                <a:cs typeface="ＭＳ Ｐゴシック" charset="0"/>
              </a:rPr>
              <a:t>Indication obligatoire de la paternité — Vous devez obligatoirement préciser l’origine « SUPINFO » du document au début de celui-ci de la même manière qu’indiqué par SUPINFO International </a:t>
            </a:r>
            <a:r>
              <a:rPr lang="fr-FR" i="1" dirty="0" err="1" smtClean="0">
                <a:ea typeface="ＭＳ Ｐゴシック" charset="0"/>
                <a:cs typeface="ＭＳ Ｐゴシック" charset="0"/>
              </a:rPr>
              <a:t>University</a:t>
            </a:r>
            <a:r>
              <a:rPr lang="fr-FR" i="1" dirty="0" smtClean="0">
                <a:ea typeface="ＭＳ Ｐゴシック" charset="0"/>
                <a:cs typeface="ＭＳ Ｐゴシック" charset="0"/>
              </a:rPr>
              <a:t> – Notamment en laissant obligatoirement la première et la dernière page du document, mais pas d'une manière qui suggérerait que SUPINFO International </a:t>
            </a:r>
            <a:r>
              <a:rPr lang="fr-FR" i="1" dirty="0" err="1" smtClean="0">
                <a:ea typeface="ＭＳ Ｐゴシック" charset="0"/>
                <a:cs typeface="ＭＳ Ｐゴシック" charset="0"/>
              </a:rPr>
              <a:t>University</a:t>
            </a:r>
            <a:r>
              <a:rPr lang="fr-FR" i="1" dirty="0" smtClean="0">
                <a:ea typeface="ＭＳ Ｐゴシック" charset="0"/>
                <a:cs typeface="ＭＳ Ｐゴシック" charset="0"/>
              </a:rPr>
              <a:t> vous soutiennent ou approuvent votre utilisation du document, surtout si vous le modifiez. Dans ce dernier cas, il vous faudra obligatoirement supprimer le texte « SUPINFO Official Document » en tête de page et préciser notamment la page indiquant votre identité et les modifications principales apportées. </a:t>
            </a:r>
          </a:p>
          <a:p>
            <a:pPr marL="628650" lvl="1" indent="-171450" defTabSz="461963" eaLnBrk="1" hangingPunct="1">
              <a:spcBef>
                <a:spcPct val="0"/>
              </a:spcBef>
              <a:buFont typeface="Arial"/>
              <a:buChar char="•"/>
              <a:defRPr/>
            </a:pPr>
            <a:r>
              <a:rPr lang="fr-FR" i="1" dirty="0" smtClean="0">
                <a:ea typeface="ＭＳ Ｐゴシック" charset="0"/>
                <a:cs typeface="ＭＳ Ｐゴシック" charset="0"/>
              </a:rPr>
              <a:t>En dehors de ces dispositions, aucune autre modification de la première et de la dernière page du document n’est autorisée.</a:t>
            </a:r>
          </a:p>
          <a:p>
            <a:pPr defTabSz="461963" eaLnBrk="1" hangingPunct="1">
              <a:spcBef>
                <a:spcPct val="0"/>
              </a:spcBef>
              <a:defRPr/>
            </a:pPr>
            <a:endParaRPr lang="fr-FR" i="1" dirty="0" smtClean="0">
              <a:ea typeface="ＭＳ Ｐゴシック" charset="0"/>
              <a:cs typeface="ＭＳ Ｐゴシック" charset="0"/>
            </a:endParaRPr>
          </a:p>
          <a:p>
            <a:pPr defTabSz="461963" eaLnBrk="1" hangingPunct="1">
              <a:spcBef>
                <a:spcPct val="0"/>
              </a:spcBef>
              <a:defRPr/>
            </a:pPr>
            <a:endParaRPr lang="fr-FR" i="1" dirty="0" smtClean="0">
              <a:ea typeface="ＭＳ Ｐゴシック" charset="0"/>
              <a:cs typeface="ＭＳ Ｐゴシック" charset="0"/>
            </a:endParaRPr>
          </a:p>
          <a:p>
            <a:pPr defTabSz="461963" eaLnBrk="1" hangingPunct="1">
              <a:spcBef>
                <a:spcPct val="0"/>
              </a:spcBef>
              <a:defRPr/>
            </a:pPr>
            <a:r>
              <a:rPr lang="fr-FR" i="1" dirty="0" smtClean="0">
                <a:ea typeface="ＭＳ Ｐゴシック" charset="0"/>
                <a:cs typeface="ＭＳ Ｐゴシック" charset="0"/>
              </a:rPr>
              <a:t>NOTE IMPORTANTE : Ce document est mis à disposition selon le contrat CC-BY-NC-SA </a:t>
            </a:r>
            <a:r>
              <a:rPr lang="fr-FR" i="1" dirty="0" err="1" smtClean="0">
                <a:ea typeface="ＭＳ Ｐゴシック" charset="0"/>
                <a:cs typeface="ＭＳ Ｐゴシック" charset="0"/>
              </a:rPr>
              <a:t>Creative</a:t>
            </a:r>
            <a:r>
              <a:rPr lang="fr-FR" i="1" dirty="0" smtClean="0">
                <a:ea typeface="ＭＳ Ｐゴシック" charset="0"/>
                <a:cs typeface="ＭＳ Ｐゴシック" charset="0"/>
              </a:rPr>
              <a:t> Commons disponible en ligne http://</a:t>
            </a:r>
            <a:r>
              <a:rPr lang="fr-FR" i="1" dirty="0" err="1" smtClean="0">
                <a:ea typeface="ＭＳ Ｐゴシック" charset="0"/>
                <a:cs typeface="ＭＳ Ｐゴシック" charset="0"/>
              </a:rPr>
              <a:t>creativecommons.org</a:t>
            </a:r>
            <a:r>
              <a:rPr lang="fr-FR" i="1" dirty="0" smtClean="0">
                <a:ea typeface="ＭＳ Ｐゴシック" charset="0"/>
                <a:cs typeface="ＭＳ Ｐゴシック" charset="0"/>
              </a:rPr>
              <a:t>/</a:t>
            </a:r>
            <a:r>
              <a:rPr lang="fr-FR" i="1" dirty="0" err="1" smtClean="0">
                <a:ea typeface="ＭＳ Ｐゴシック" charset="0"/>
                <a:cs typeface="ＭＳ Ｐゴシック" charset="0"/>
              </a:rPr>
              <a:t>licenses</a:t>
            </a:r>
            <a:r>
              <a:rPr lang="fr-FR" i="1" dirty="0" smtClean="0">
                <a:ea typeface="ＭＳ Ｐゴシック" charset="0"/>
                <a:cs typeface="ＭＳ Ｐゴシック" charset="0"/>
              </a:rPr>
              <a:t> ou par courrier postal à </a:t>
            </a:r>
            <a:r>
              <a:rPr lang="fr-FR" i="1" dirty="0" err="1" smtClean="0">
                <a:ea typeface="ＭＳ Ｐゴシック" charset="0"/>
                <a:cs typeface="ＭＳ Ｐゴシック" charset="0"/>
              </a:rPr>
              <a:t>Creative</a:t>
            </a:r>
            <a:r>
              <a:rPr lang="fr-FR" i="1" dirty="0" smtClean="0">
                <a:ea typeface="ＭＳ Ｐゴシック" charset="0"/>
                <a:cs typeface="ＭＳ Ｐゴシック" charset="0"/>
              </a:rPr>
              <a:t> Commons, 171 Second Street, Suite 300, San Francisco, </a:t>
            </a:r>
            <a:r>
              <a:rPr lang="fr-FR" i="1" dirty="0" err="1" smtClean="0">
                <a:ea typeface="ＭＳ Ｐゴシック" charset="0"/>
                <a:cs typeface="ＭＳ Ｐゴシック" charset="0"/>
              </a:rPr>
              <a:t>California</a:t>
            </a:r>
            <a:r>
              <a:rPr lang="fr-FR" i="1" dirty="0" smtClean="0">
                <a:ea typeface="ＭＳ Ｐゴシック" charset="0"/>
                <a:cs typeface="ＭＳ Ｐゴシック" charset="0"/>
              </a:rPr>
              <a:t> 94105, USA modifié en ce sens que la première et la dernière page du document ne peuvent être supprimées en cas de reproduction, distribution, communication ou modification. Vous pouvez donc reproduire, remixer, arranger et adapter ce document à des fins non commerciales tant que vous respectez les règles de paternité et que les nouveaux documents sont protégés selon des termes identiques. Les autorisations au-delà du champ de cette licence peuvent être obtenues à </a:t>
            </a:r>
            <a:r>
              <a:rPr lang="fr-FR" i="1" dirty="0" err="1" smtClean="0">
                <a:ea typeface="ＭＳ Ｐゴシック" charset="0"/>
                <a:cs typeface="ＭＳ Ｐゴシック" charset="0"/>
              </a:rPr>
              <a:t>support@supinfo.com</a:t>
            </a:r>
            <a:r>
              <a:rPr lang="fr-FR" i="1" dirty="0" smtClean="0">
                <a:ea typeface="ＭＳ Ｐゴシック" charset="0"/>
                <a:cs typeface="ＭＳ Ｐゴシック" charset="0"/>
              </a:rPr>
              <a:t>.</a:t>
            </a:r>
          </a:p>
          <a:p>
            <a:pPr defTabSz="461963" eaLnBrk="1" hangingPunct="1">
              <a:spcBef>
                <a:spcPct val="0"/>
              </a:spcBef>
              <a:defRPr/>
            </a:pPr>
            <a:endParaRPr lang="fr-FR" i="1" dirty="0" smtClean="0">
              <a:ea typeface="ＭＳ Ｐゴシック" charset="0"/>
              <a:cs typeface="ＭＳ Ｐゴシック" charset="0"/>
            </a:endParaRPr>
          </a:p>
          <a:p>
            <a:pPr defTabSz="461963" eaLnBrk="1" hangingPunct="1">
              <a:spcBef>
                <a:spcPct val="0"/>
              </a:spcBef>
              <a:defRPr/>
            </a:pPr>
            <a:r>
              <a:rPr lang="fr-FR" i="1" dirty="0" smtClean="0">
                <a:ea typeface="ＭＳ Ｐゴシック" charset="0"/>
                <a:cs typeface="ＭＳ Ｐゴシック" charset="0"/>
              </a:rPr>
              <a:t>© SUPINFO International </a:t>
            </a:r>
            <a:r>
              <a:rPr lang="fr-FR" i="1" dirty="0" err="1" smtClean="0">
                <a:ea typeface="ＭＳ Ｐゴシック" charset="0"/>
                <a:cs typeface="ＭＳ Ｐゴシック" charset="0"/>
              </a:rPr>
              <a:t>University</a:t>
            </a:r>
            <a:r>
              <a:rPr lang="fr-FR" i="1" dirty="0" smtClean="0">
                <a:ea typeface="ＭＳ Ｐゴシック" charset="0"/>
                <a:cs typeface="ＭＳ Ｐゴシック" charset="0"/>
              </a:rPr>
              <a:t> – EDUCINVEST - Rue Ducale, 29 - 1000 Brussels </a:t>
            </a:r>
            <a:r>
              <a:rPr lang="fr-FR" i="1" dirty="0" err="1" smtClean="0">
                <a:ea typeface="ＭＳ Ｐゴシック" charset="0"/>
                <a:cs typeface="ＭＳ Ｐゴシック" charset="0"/>
              </a:rPr>
              <a:t>Belgium</a:t>
            </a:r>
            <a:r>
              <a:rPr lang="fr-FR" i="1" dirty="0" smtClean="0">
                <a:ea typeface="ＭＳ Ｐゴシック" charset="0"/>
                <a:cs typeface="ＭＳ Ｐゴシック" charset="0"/>
              </a:rPr>
              <a:t> . </a:t>
            </a:r>
            <a:r>
              <a:rPr lang="fr-FR" i="1" dirty="0" err="1" smtClean="0">
                <a:ea typeface="ＭＳ Ｐゴシック" charset="0"/>
                <a:cs typeface="ＭＳ Ｐゴシック" charset="0"/>
              </a:rPr>
              <a:t>www.supinfo.com</a:t>
            </a:r>
            <a:r>
              <a:rPr lang="fr-FR" i="1" smtClean="0">
                <a:ea typeface="ＭＳ Ｐゴシック" charset="0"/>
                <a:cs typeface="ＭＳ Ｐゴシック" charset="0"/>
              </a:rPr>
              <a:t> </a:t>
            </a:r>
            <a:endParaRPr lang="fr-FR" i="1" dirty="0" smtClean="0">
              <a:ea typeface="ＭＳ Ｐゴシック" charset="0"/>
              <a:cs typeface="ＭＳ Ｐゴシック" charset="0"/>
            </a:endParaRPr>
          </a:p>
        </p:txBody>
      </p:sp>
      <p:sp>
        <p:nvSpPr>
          <p:cNvPr id="32772" name="Espace réservé du numéro de diapositive 3"/>
          <p:cNvSpPr>
            <a:spLocks noGrp="1"/>
          </p:cNvSpPr>
          <p:nvPr>
            <p:ph type="sldNum" sz="quarter" idx="5"/>
          </p:nvPr>
        </p:nvSpPr>
        <p:spPr>
          <a:noFill/>
        </p:spPr>
        <p:txBody>
          <a:bodyPr/>
          <a:lstStyle/>
          <a:p>
            <a:fld id="{84C3C27A-FE85-4025-83C4-ED52E72ED52D}" type="slidenum">
              <a:rPr lang="fr-FR"/>
              <a:pPr/>
              <a:t>1</a:t>
            </a:fld>
            <a:endParaRPr lang="fr-F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eaLnBrk="1" hangingPunct="1">
              <a:lnSpc>
                <a:spcPct val="90000"/>
              </a:lnSpc>
            </a:pPr>
            <a:r>
              <a:rPr lang="en-US" i="1" dirty="0" smtClean="0"/>
              <a:t>Own</a:t>
            </a:r>
            <a:r>
              <a:rPr lang="en-US" dirty="0" smtClean="0"/>
              <a:t>: Not properties from the prototype chain</a:t>
            </a:r>
          </a:p>
          <a:p>
            <a:pPr lvl="1" eaLnBrk="1" hangingPunct="1">
              <a:lnSpc>
                <a:spcPct val="90000"/>
              </a:lnSpc>
            </a:pPr>
            <a:r>
              <a:rPr lang="en-US" i="1" dirty="0" smtClean="0"/>
              <a:t>Enumerable</a:t>
            </a:r>
            <a:r>
              <a:rPr lang="en-US" i="0" dirty="0" smtClean="0"/>
              <a:t>:</a:t>
            </a:r>
            <a:r>
              <a:rPr lang="en-US" i="0" baseline="0" dirty="0" smtClean="0"/>
              <a:t> configure as enumerable in the property descriptor</a:t>
            </a:r>
            <a:endParaRPr lang="en-US" i="1" dirty="0" smtClean="0"/>
          </a:p>
          <a:p>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dirty="0"/>
          </a:p>
        </p:txBody>
      </p:sp>
      <p:sp>
        <p:nvSpPr>
          <p:cNvPr id="5" name="Date Placeholder 4"/>
          <p:cNvSpPr>
            <a:spLocks noGrp="1"/>
          </p:cNvSpPr>
          <p:nvPr>
            <p:ph type="dt" idx="11"/>
          </p:nvPr>
        </p:nvSpPr>
        <p:spPr/>
        <p:txBody>
          <a:bodyPr/>
          <a:lstStyle/>
          <a:p>
            <a:pPr>
              <a:defRPr/>
            </a:pPr>
            <a:fld id="{DECD9CA4-4D38-43C9-9B39-98127E024D67}" type="datetime1">
              <a:rPr lang="en-US" smtClean="0"/>
              <a:pPr>
                <a:defRPr/>
              </a:pPr>
              <a:t>10/21/2013</a:t>
            </a:fld>
            <a:endParaRPr lang="en-US"/>
          </a:p>
        </p:txBody>
      </p:sp>
      <p:sp>
        <p:nvSpPr>
          <p:cNvPr id="6" name="Footer Placeholder 5"/>
          <p:cNvSpPr>
            <a:spLocks noGrp="1"/>
          </p:cNvSpPr>
          <p:nvPr>
            <p:ph type="ftr" sz="quarter" idx="12"/>
          </p:nvPr>
        </p:nvSpPr>
        <p:spPr/>
        <p:txBody>
          <a:bodyPr/>
          <a:lstStyle/>
          <a:p>
            <a:pPr>
              <a:defRPr/>
            </a:pPr>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pPr>
              <a:defRPr/>
            </a:pPr>
            <a:fld id="{F7D2AE92-4CF7-4F2F-AFA6-368DD66A7D63}" type="slidenum">
              <a:rPr lang="en-US" smtClean="0"/>
              <a:pPr>
                <a:defRPr/>
              </a:pPr>
              <a:t>35</a:t>
            </a:fld>
            <a:endParaRPr lang="en-US"/>
          </a:p>
        </p:txBody>
      </p:sp>
    </p:spTree>
    <p:extLst>
      <p:ext uri="{BB962C8B-B14F-4D97-AF65-F5344CB8AC3E}">
        <p14:creationId xmlns:p14="http://schemas.microsoft.com/office/powerpoint/2010/main" val="24406376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dirty="0"/>
          </a:p>
        </p:txBody>
      </p:sp>
      <p:sp>
        <p:nvSpPr>
          <p:cNvPr id="5" name="Date Placeholder 4"/>
          <p:cNvSpPr>
            <a:spLocks noGrp="1"/>
          </p:cNvSpPr>
          <p:nvPr>
            <p:ph type="dt" idx="11"/>
          </p:nvPr>
        </p:nvSpPr>
        <p:spPr/>
        <p:txBody>
          <a:bodyPr/>
          <a:lstStyle/>
          <a:p>
            <a:pPr>
              <a:defRPr/>
            </a:pPr>
            <a:fld id="{DECD9CA4-4D38-43C9-9B39-98127E024D67}" type="datetime1">
              <a:rPr lang="en-US" smtClean="0"/>
              <a:pPr>
                <a:defRPr/>
              </a:pPr>
              <a:t>10/21/2013</a:t>
            </a:fld>
            <a:endParaRPr lang="en-US"/>
          </a:p>
        </p:txBody>
      </p:sp>
      <p:sp>
        <p:nvSpPr>
          <p:cNvPr id="6" name="Footer Placeholder 5"/>
          <p:cNvSpPr>
            <a:spLocks noGrp="1"/>
          </p:cNvSpPr>
          <p:nvPr>
            <p:ph type="ftr" sz="quarter" idx="12"/>
          </p:nvPr>
        </p:nvSpPr>
        <p:spPr/>
        <p:txBody>
          <a:bodyPr/>
          <a:lstStyle/>
          <a:p>
            <a:pPr>
              <a:defRPr/>
            </a:pPr>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pPr>
              <a:defRPr/>
            </a:pPr>
            <a:fld id="{F7D2AE92-4CF7-4F2F-AFA6-368DD66A7D63}" type="slidenum">
              <a:rPr lang="en-US" smtClean="0"/>
              <a:pPr>
                <a:defRPr/>
              </a:pPr>
              <a:t>36</a:t>
            </a:fld>
            <a:endParaRPr lang="en-US"/>
          </a:p>
        </p:txBody>
      </p:sp>
    </p:spTree>
    <p:extLst>
      <p:ext uri="{BB962C8B-B14F-4D97-AF65-F5344CB8AC3E}">
        <p14:creationId xmlns:p14="http://schemas.microsoft.com/office/powerpoint/2010/main" val="24406376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frozen object is</a:t>
            </a:r>
            <a:r>
              <a:rPr lang="en-US" baseline="0" dirty="0" smtClean="0"/>
              <a:t> immutable !</a:t>
            </a:r>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dirty="0"/>
          </a:p>
        </p:txBody>
      </p:sp>
      <p:sp>
        <p:nvSpPr>
          <p:cNvPr id="5" name="Date Placeholder 4"/>
          <p:cNvSpPr>
            <a:spLocks noGrp="1"/>
          </p:cNvSpPr>
          <p:nvPr>
            <p:ph type="dt" idx="11"/>
          </p:nvPr>
        </p:nvSpPr>
        <p:spPr/>
        <p:txBody>
          <a:bodyPr/>
          <a:lstStyle/>
          <a:p>
            <a:pPr>
              <a:defRPr/>
            </a:pPr>
            <a:fld id="{DECD9CA4-4D38-43C9-9B39-98127E024D67}" type="datetime1">
              <a:rPr lang="en-US" smtClean="0"/>
              <a:pPr>
                <a:defRPr/>
              </a:pPr>
              <a:t>10/21/2013</a:t>
            </a:fld>
            <a:endParaRPr lang="en-US"/>
          </a:p>
        </p:txBody>
      </p:sp>
      <p:sp>
        <p:nvSpPr>
          <p:cNvPr id="6" name="Footer Placeholder 5"/>
          <p:cNvSpPr>
            <a:spLocks noGrp="1"/>
          </p:cNvSpPr>
          <p:nvPr>
            <p:ph type="ftr" sz="quarter" idx="12"/>
          </p:nvPr>
        </p:nvSpPr>
        <p:spPr/>
        <p:txBody>
          <a:bodyPr/>
          <a:lstStyle/>
          <a:p>
            <a:pPr>
              <a:defRPr/>
            </a:pPr>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pPr>
              <a:defRPr/>
            </a:pPr>
            <a:fld id="{F7D2AE92-4CF7-4F2F-AFA6-368DD66A7D63}" type="slidenum">
              <a:rPr lang="en-US" smtClean="0"/>
              <a:pPr>
                <a:defRPr/>
              </a:pPr>
              <a:t>87</a:t>
            </a:fld>
            <a:endParaRPr lang="en-US"/>
          </a:p>
        </p:txBody>
      </p:sp>
    </p:spTree>
    <p:extLst>
      <p:ext uri="{BB962C8B-B14F-4D97-AF65-F5344CB8AC3E}">
        <p14:creationId xmlns:p14="http://schemas.microsoft.com/office/powerpoint/2010/main" val="36475394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dirty="0"/>
          </a:p>
        </p:txBody>
      </p:sp>
      <p:sp>
        <p:nvSpPr>
          <p:cNvPr id="5" name="Date Placeholder 4"/>
          <p:cNvSpPr>
            <a:spLocks noGrp="1"/>
          </p:cNvSpPr>
          <p:nvPr>
            <p:ph type="dt" idx="11"/>
          </p:nvPr>
        </p:nvSpPr>
        <p:spPr/>
        <p:txBody>
          <a:bodyPr/>
          <a:lstStyle/>
          <a:p>
            <a:pPr>
              <a:defRPr/>
            </a:pPr>
            <a:fld id="{DECD9CA4-4D38-43C9-9B39-98127E024D67}" type="datetime1">
              <a:rPr lang="en-US" smtClean="0"/>
              <a:pPr>
                <a:defRPr/>
              </a:pPr>
              <a:t>10/21/2013</a:t>
            </a:fld>
            <a:endParaRPr lang="en-US"/>
          </a:p>
        </p:txBody>
      </p:sp>
      <p:sp>
        <p:nvSpPr>
          <p:cNvPr id="6" name="Footer Placeholder 5"/>
          <p:cNvSpPr>
            <a:spLocks noGrp="1"/>
          </p:cNvSpPr>
          <p:nvPr>
            <p:ph type="ftr" sz="quarter" idx="12"/>
          </p:nvPr>
        </p:nvSpPr>
        <p:spPr/>
        <p:txBody>
          <a:bodyPr/>
          <a:lstStyle/>
          <a:p>
            <a:pPr>
              <a:defRPr/>
            </a:pPr>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pPr>
              <a:defRPr/>
            </a:pPr>
            <a:fld id="{F7D2AE92-4CF7-4F2F-AFA6-368DD66A7D63}" type="slidenum">
              <a:rPr lang="en-US" smtClean="0"/>
              <a:pPr>
                <a:defRPr/>
              </a:pPr>
              <a:t>12</a:t>
            </a:fld>
            <a:endParaRPr lang="en-US"/>
          </a:p>
        </p:txBody>
      </p:sp>
    </p:spTree>
    <p:extLst>
      <p:ext uri="{BB962C8B-B14F-4D97-AF65-F5344CB8AC3E}">
        <p14:creationId xmlns:p14="http://schemas.microsoft.com/office/powerpoint/2010/main" val="1999331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smtClean="0"/>
              <a:t>reduce() </a:t>
            </a:r>
            <a:r>
              <a:rPr lang="en-US" i="0" dirty="0" smtClean="0"/>
              <a:t>method</a:t>
            </a:r>
            <a:r>
              <a:rPr lang="en-US" i="0" baseline="0" dirty="0" smtClean="0"/>
              <a:t> was introduced in ECMAScript5</a:t>
            </a:r>
            <a:r>
              <a:rPr lang="en-US" dirty="0" smtClean="0"/>
              <a:t> </a:t>
            </a:r>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dirty="0"/>
          </a:p>
        </p:txBody>
      </p:sp>
      <p:sp>
        <p:nvSpPr>
          <p:cNvPr id="5" name="Date Placeholder 4"/>
          <p:cNvSpPr>
            <a:spLocks noGrp="1"/>
          </p:cNvSpPr>
          <p:nvPr>
            <p:ph type="dt" idx="11"/>
          </p:nvPr>
        </p:nvSpPr>
        <p:spPr/>
        <p:txBody>
          <a:bodyPr/>
          <a:lstStyle/>
          <a:p>
            <a:pPr>
              <a:defRPr/>
            </a:pPr>
            <a:fld id="{DECD9CA4-4D38-43C9-9B39-98127E024D67}" type="datetime1">
              <a:rPr lang="en-US" smtClean="0"/>
              <a:pPr>
                <a:defRPr/>
              </a:pPr>
              <a:t>10/21/2013</a:t>
            </a:fld>
            <a:endParaRPr lang="en-US"/>
          </a:p>
        </p:txBody>
      </p:sp>
      <p:sp>
        <p:nvSpPr>
          <p:cNvPr id="6" name="Footer Placeholder 5"/>
          <p:cNvSpPr>
            <a:spLocks noGrp="1"/>
          </p:cNvSpPr>
          <p:nvPr>
            <p:ph type="ftr" sz="quarter" idx="12"/>
          </p:nvPr>
        </p:nvSpPr>
        <p:spPr/>
        <p:txBody>
          <a:bodyPr/>
          <a:lstStyle/>
          <a:p>
            <a:pPr>
              <a:defRPr/>
            </a:pPr>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pPr>
              <a:defRPr/>
            </a:pPr>
            <a:fld id="{F7D2AE92-4CF7-4F2F-AFA6-368DD66A7D63}" type="slidenum">
              <a:rPr lang="en-US" smtClean="0"/>
              <a:pPr>
                <a:defRPr/>
              </a:pPr>
              <a:t>14</a:t>
            </a:fld>
            <a:endParaRPr lang="en-US"/>
          </a:p>
        </p:txBody>
      </p:sp>
    </p:spTree>
    <p:extLst>
      <p:ext uri="{BB962C8B-B14F-4D97-AF65-F5344CB8AC3E}">
        <p14:creationId xmlns:p14="http://schemas.microsoft.com/office/powerpoint/2010/main" val="129782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dirty="0"/>
          </a:p>
        </p:txBody>
      </p:sp>
      <p:sp>
        <p:nvSpPr>
          <p:cNvPr id="5" name="Date Placeholder 4"/>
          <p:cNvSpPr>
            <a:spLocks noGrp="1"/>
          </p:cNvSpPr>
          <p:nvPr>
            <p:ph type="dt" idx="11"/>
          </p:nvPr>
        </p:nvSpPr>
        <p:spPr/>
        <p:txBody>
          <a:bodyPr/>
          <a:lstStyle/>
          <a:p>
            <a:pPr>
              <a:defRPr/>
            </a:pPr>
            <a:fld id="{DECD9CA4-4D38-43C9-9B39-98127E024D67}" type="datetime1">
              <a:rPr lang="en-US" smtClean="0"/>
              <a:pPr>
                <a:defRPr/>
              </a:pPr>
              <a:t>10/21/2013</a:t>
            </a:fld>
            <a:endParaRPr lang="en-US"/>
          </a:p>
        </p:txBody>
      </p:sp>
      <p:sp>
        <p:nvSpPr>
          <p:cNvPr id="6" name="Footer Placeholder 5"/>
          <p:cNvSpPr>
            <a:spLocks noGrp="1"/>
          </p:cNvSpPr>
          <p:nvPr>
            <p:ph type="ftr" sz="quarter" idx="12"/>
          </p:nvPr>
        </p:nvSpPr>
        <p:spPr/>
        <p:txBody>
          <a:bodyPr/>
          <a:lstStyle/>
          <a:p>
            <a:pPr>
              <a:defRPr/>
            </a:pPr>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pPr>
              <a:defRPr/>
            </a:pPr>
            <a:fld id="{F7D2AE92-4CF7-4F2F-AFA6-368DD66A7D63}" type="slidenum">
              <a:rPr lang="en-US" smtClean="0"/>
              <a:pPr>
                <a:defRPr/>
              </a:pPr>
              <a:t>15</a:t>
            </a:fld>
            <a:endParaRPr lang="en-US"/>
          </a:p>
        </p:txBody>
      </p:sp>
    </p:spTree>
    <p:extLst>
      <p:ext uri="{BB962C8B-B14F-4D97-AF65-F5344CB8AC3E}">
        <p14:creationId xmlns:p14="http://schemas.microsoft.com/office/powerpoint/2010/main" val="1999331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a:t>
            </a:r>
            <a:r>
              <a:rPr lang="en-US" dirty="0" err="1" smtClean="0"/>
              <a:t>plasticine</a:t>
            </a:r>
            <a:r>
              <a:rPr lang="en-US" dirty="0" smtClean="0"/>
              <a:t> analogy (</a:t>
            </a:r>
            <a:r>
              <a:rPr lang="en-US" dirty="0" err="1" smtClean="0"/>
              <a:t>pâte</a:t>
            </a:r>
            <a:r>
              <a:rPr lang="en-US" dirty="0" smtClean="0"/>
              <a:t> </a:t>
            </a:r>
            <a:r>
              <a:rPr lang="en-US" dirty="0" err="1" smtClean="0"/>
              <a:t>à</a:t>
            </a:r>
            <a:r>
              <a:rPr lang="en-US" dirty="0" smtClean="0"/>
              <a:t> modeler)</a:t>
            </a:r>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dirty="0"/>
          </a:p>
        </p:txBody>
      </p:sp>
      <p:sp>
        <p:nvSpPr>
          <p:cNvPr id="5" name="Date Placeholder 4"/>
          <p:cNvSpPr>
            <a:spLocks noGrp="1"/>
          </p:cNvSpPr>
          <p:nvPr>
            <p:ph type="dt" idx="11"/>
          </p:nvPr>
        </p:nvSpPr>
        <p:spPr/>
        <p:txBody>
          <a:bodyPr/>
          <a:lstStyle/>
          <a:p>
            <a:pPr>
              <a:defRPr/>
            </a:pPr>
            <a:fld id="{DECD9CA4-4D38-43C9-9B39-98127E024D67}" type="datetime1">
              <a:rPr lang="en-US" smtClean="0"/>
              <a:pPr>
                <a:defRPr/>
              </a:pPr>
              <a:t>10/21/2013</a:t>
            </a:fld>
            <a:endParaRPr lang="en-US"/>
          </a:p>
        </p:txBody>
      </p:sp>
      <p:sp>
        <p:nvSpPr>
          <p:cNvPr id="6" name="Footer Placeholder 5"/>
          <p:cNvSpPr>
            <a:spLocks noGrp="1"/>
          </p:cNvSpPr>
          <p:nvPr>
            <p:ph type="ftr" sz="quarter" idx="12"/>
          </p:nvPr>
        </p:nvSpPr>
        <p:spPr/>
        <p:txBody>
          <a:bodyPr/>
          <a:lstStyle/>
          <a:p>
            <a:pPr>
              <a:defRPr/>
            </a:pPr>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pPr>
              <a:defRPr/>
            </a:pPr>
            <a:fld id="{F7D2AE92-4CF7-4F2F-AFA6-368DD66A7D63}" type="slidenum">
              <a:rPr lang="en-US" smtClean="0"/>
              <a:pPr>
                <a:defRPr/>
              </a:pPr>
              <a:t>19</a:t>
            </a:fld>
            <a:endParaRPr lang="en-US"/>
          </a:p>
        </p:txBody>
      </p:sp>
    </p:spTree>
    <p:extLst>
      <p:ext uri="{BB962C8B-B14F-4D97-AF65-F5344CB8AC3E}">
        <p14:creationId xmlns:p14="http://schemas.microsoft.com/office/powerpoint/2010/main" val="20329642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dirty="0"/>
          </a:p>
        </p:txBody>
      </p:sp>
      <p:sp>
        <p:nvSpPr>
          <p:cNvPr id="5" name="Date Placeholder 4"/>
          <p:cNvSpPr>
            <a:spLocks noGrp="1"/>
          </p:cNvSpPr>
          <p:nvPr>
            <p:ph type="dt" idx="11"/>
          </p:nvPr>
        </p:nvSpPr>
        <p:spPr/>
        <p:txBody>
          <a:bodyPr/>
          <a:lstStyle/>
          <a:p>
            <a:pPr>
              <a:defRPr/>
            </a:pPr>
            <a:fld id="{DECD9CA4-4D38-43C9-9B39-98127E024D67}" type="datetime1">
              <a:rPr lang="en-US" smtClean="0"/>
              <a:pPr>
                <a:defRPr/>
              </a:pPr>
              <a:t>10/21/2013</a:t>
            </a:fld>
            <a:endParaRPr lang="en-US"/>
          </a:p>
        </p:txBody>
      </p:sp>
      <p:sp>
        <p:nvSpPr>
          <p:cNvPr id="6" name="Footer Placeholder 5"/>
          <p:cNvSpPr>
            <a:spLocks noGrp="1"/>
          </p:cNvSpPr>
          <p:nvPr>
            <p:ph type="ftr" sz="quarter" idx="12"/>
          </p:nvPr>
        </p:nvSpPr>
        <p:spPr/>
        <p:txBody>
          <a:bodyPr/>
          <a:lstStyle/>
          <a:p>
            <a:pPr>
              <a:defRPr/>
            </a:pPr>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pPr>
              <a:defRPr/>
            </a:pPr>
            <a:fld id="{F7D2AE92-4CF7-4F2F-AFA6-368DD66A7D63}" type="slidenum">
              <a:rPr lang="en-US" smtClean="0"/>
              <a:pPr>
                <a:defRPr/>
              </a:pPr>
              <a:t>21</a:t>
            </a:fld>
            <a:endParaRPr lang="en-US"/>
          </a:p>
        </p:txBody>
      </p:sp>
    </p:spTree>
    <p:extLst>
      <p:ext uri="{BB962C8B-B14F-4D97-AF65-F5344CB8AC3E}">
        <p14:creationId xmlns:p14="http://schemas.microsoft.com/office/powerpoint/2010/main" val="16495612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dirty="0"/>
          </a:p>
        </p:txBody>
      </p:sp>
      <p:sp>
        <p:nvSpPr>
          <p:cNvPr id="5" name="Date Placeholder 4"/>
          <p:cNvSpPr>
            <a:spLocks noGrp="1"/>
          </p:cNvSpPr>
          <p:nvPr>
            <p:ph type="dt" idx="11"/>
          </p:nvPr>
        </p:nvSpPr>
        <p:spPr/>
        <p:txBody>
          <a:bodyPr/>
          <a:lstStyle/>
          <a:p>
            <a:pPr>
              <a:defRPr/>
            </a:pPr>
            <a:fld id="{DECD9CA4-4D38-43C9-9B39-98127E024D67}" type="datetime1">
              <a:rPr lang="en-US" smtClean="0"/>
              <a:pPr>
                <a:defRPr/>
              </a:pPr>
              <a:t>10/21/2013</a:t>
            </a:fld>
            <a:endParaRPr lang="en-US"/>
          </a:p>
        </p:txBody>
      </p:sp>
      <p:sp>
        <p:nvSpPr>
          <p:cNvPr id="6" name="Footer Placeholder 5"/>
          <p:cNvSpPr>
            <a:spLocks noGrp="1"/>
          </p:cNvSpPr>
          <p:nvPr>
            <p:ph type="ftr" sz="quarter" idx="12"/>
          </p:nvPr>
        </p:nvSpPr>
        <p:spPr/>
        <p:txBody>
          <a:bodyPr/>
          <a:lstStyle/>
          <a:p>
            <a:pPr>
              <a:defRPr/>
            </a:pPr>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pPr>
              <a:defRPr/>
            </a:pPr>
            <a:fld id="{F7D2AE92-4CF7-4F2F-AFA6-368DD66A7D63}" type="slidenum">
              <a:rPr lang="en-US" smtClean="0"/>
              <a:pPr>
                <a:defRPr/>
              </a:pPr>
              <a:t>22</a:t>
            </a:fld>
            <a:endParaRPr lang="en-US"/>
          </a:p>
        </p:txBody>
      </p:sp>
    </p:spTree>
    <p:extLst>
      <p:ext uri="{BB962C8B-B14F-4D97-AF65-F5344CB8AC3E}">
        <p14:creationId xmlns:p14="http://schemas.microsoft.com/office/powerpoint/2010/main" val="16495612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dirty="0" err="1" smtClean="0">
                <a:solidFill>
                  <a:srgbClr val="000000"/>
                </a:solidFill>
                <a:latin typeface="Calibri"/>
                <a:ea typeface="ＭＳ Ｐゴシック" pitchFamily="-106" charset="-128"/>
                <a:cs typeface="Calibri"/>
              </a:rPr>
              <a:t>Object.getPrototypeOf</a:t>
            </a:r>
            <a:r>
              <a:rPr lang="en-GB" b="0" dirty="0" smtClean="0">
                <a:solidFill>
                  <a:srgbClr val="000000"/>
                </a:solidFill>
                <a:latin typeface="Calibri"/>
                <a:ea typeface="ＭＳ Ｐゴシック" pitchFamily="-106" charset="-128"/>
                <a:cs typeface="Calibri"/>
              </a:rPr>
              <a:t>() replace the deprecated property __proto__</a:t>
            </a:r>
            <a:endParaRPr lang="en-US" b="0" dirty="0">
              <a:latin typeface="Calibri"/>
              <a:cs typeface="Calibri"/>
            </a:endParaRPr>
          </a:p>
        </p:txBody>
      </p:sp>
      <p:sp>
        <p:nvSpPr>
          <p:cNvPr id="4" name="Header Placeholder 3"/>
          <p:cNvSpPr>
            <a:spLocks noGrp="1"/>
          </p:cNvSpPr>
          <p:nvPr>
            <p:ph type="hdr" sz="quarter" idx="10"/>
          </p:nvPr>
        </p:nvSpPr>
        <p:spPr/>
        <p:txBody>
          <a:bodyPr/>
          <a:lstStyle/>
          <a:p>
            <a:pPr>
              <a:defRPr/>
            </a:pPr>
            <a:r>
              <a:rPr lang="en-US" smtClean="0"/>
              <a:t>[Title of the course]</a:t>
            </a:r>
            <a:endParaRPr lang="en-US" dirty="0"/>
          </a:p>
        </p:txBody>
      </p:sp>
      <p:sp>
        <p:nvSpPr>
          <p:cNvPr id="5" name="Date Placeholder 4"/>
          <p:cNvSpPr>
            <a:spLocks noGrp="1"/>
          </p:cNvSpPr>
          <p:nvPr>
            <p:ph type="dt" idx="11"/>
          </p:nvPr>
        </p:nvSpPr>
        <p:spPr/>
        <p:txBody>
          <a:bodyPr/>
          <a:lstStyle/>
          <a:p>
            <a:pPr>
              <a:defRPr/>
            </a:pPr>
            <a:fld id="{DECD9CA4-4D38-43C9-9B39-98127E024D67}" type="datetime1">
              <a:rPr lang="en-US" smtClean="0"/>
              <a:pPr>
                <a:defRPr/>
              </a:pPr>
              <a:t>10/21/2013</a:t>
            </a:fld>
            <a:endParaRPr lang="en-US"/>
          </a:p>
        </p:txBody>
      </p:sp>
      <p:sp>
        <p:nvSpPr>
          <p:cNvPr id="6" name="Footer Placeholder 5"/>
          <p:cNvSpPr>
            <a:spLocks noGrp="1"/>
          </p:cNvSpPr>
          <p:nvPr>
            <p:ph type="ftr" sz="quarter" idx="12"/>
          </p:nvPr>
        </p:nvSpPr>
        <p:spPr/>
        <p:txBody>
          <a:bodyPr/>
          <a:lstStyle/>
          <a:p>
            <a:pPr>
              <a:defRPr/>
            </a:pPr>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pPr>
              <a:defRPr/>
            </a:pPr>
            <a:fld id="{F7D2AE92-4CF7-4F2F-AFA6-368DD66A7D63}" type="slidenum">
              <a:rPr lang="en-US" smtClean="0"/>
              <a:pPr>
                <a:defRPr/>
              </a:pPr>
              <a:t>28</a:t>
            </a:fld>
            <a:endParaRPr lang="en-US"/>
          </a:p>
        </p:txBody>
      </p:sp>
    </p:spTree>
    <p:extLst>
      <p:ext uri="{BB962C8B-B14F-4D97-AF65-F5344CB8AC3E}">
        <p14:creationId xmlns:p14="http://schemas.microsoft.com/office/powerpoint/2010/main" val="33797374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dirty="0"/>
          </a:p>
        </p:txBody>
      </p:sp>
      <p:sp>
        <p:nvSpPr>
          <p:cNvPr id="5" name="Date Placeholder 4"/>
          <p:cNvSpPr>
            <a:spLocks noGrp="1"/>
          </p:cNvSpPr>
          <p:nvPr>
            <p:ph type="dt" idx="11"/>
          </p:nvPr>
        </p:nvSpPr>
        <p:spPr/>
        <p:txBody>
          <a:bodyPr/>
          <a:lstStyle/>
          <a:p>
            <a:pPr>
              <a:defRPr/>
            </a:pPr>
            <a:fld id="{DECD9CA4-4D38-43C9-9B39-98127E024D67}" type="datetime1">
              <a:rPr lang="en-US" smtClean="0"/>
              <a:pPr>
                <a:defRPr/>
              </a:pPr>
              <a:t>10/21/2013</a:t>
            </a:fld>
            <a:endParaRPr lang="en-US"/>
          </a:p>
        </p:txBody>
      </p:sp>
      <p:sp>
        <p:nvSpPr>
          <p:cNvPr id="6" name="Footer Placeholder 5"/>
          <p:cNvSpPr>
            <a:spLocks noGrp="1"/>
          </p:cNvSpPr>
          <p:nvPr>
            <p:ph type="ftr" sz="quarter" idx="12"/>
          </p:nvPr>
        </p:nvSpPr>
        <p:spPr/>
        <p:txBody>
          <a:bodyPr/>
          <a:lstStyle/>
          <a:p>
            <a:pPr>
              <a:defRPr/>
            </a:pPr>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pPr>
              <a:defRPr/>
            </a:pPr>
            <a:fld id="{F7D2AE92-4CF7-4F2F-AFA6-368DD66A7D63}" type="slidenum">
              <a:rPr lang="en-US" smtClean="0"/>
              <a:pPr>
                <a:defRPr/>
              </a:pPr>
              <a:t>34</a:t>
            </a:fld>
            <a:endParaRPr lang="en-US"/>
          </a:p>
        </p:txBody>
      </p:sp>
    </p:spTree>
    <p:extLst>
      <p:ext uri="{BB962C8B-B14F-4D97-AF65-F5344CB8AC3E}">
        <p14:creationId xmlns:p14="http://schemas.microsoft.com/office/powerpoint/2010/main" val="24406376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685800" y="1775359"/>
            <a:ext cx="7772400" cy="1225021"/>
          </a:xfrm>
        </p:spPr>
        <p:txBody>
          <a:bodyPr/>
          <a:lstStyle/>
          <a:p>
            <a:r>
              <a:rPr lang="fr-FR" smtClean="0"/>
              <a:t>Cliquez et modifiez le titre</a:t>
            </a:r>
            <a:endParaRPr lang="fr-FR"/>
          </a:p>
        </p:txBody>
      </p:sp>
      <p:sp>
        <p:nvSpPr>
          <p:cNvPr id="3" name="Sous-titre 2"/>
          <p:cNvSpPr>
            <a:spLocks noGrp="1"/>
          </p:cNvSpPr>
          <p:nvPr>
            <p:ph type="subTitle" idx="1"/>
          </p:nvPr>
        </p:nvSpPr>
        <p:spPr>
          <a:xfrm>
            <a:off x="1371600" y="3238500"/>
            <a:ext cx="6400800" cy="14605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smtClean="0"/>
              <a:t>Cliquez pour modifier le style des sous-titres du masque</a:t>
            </a:r>
            <a:endParaRPr lang="fr-FR"/>
          </a:p>
        </p:txBody>
      </p:sp>
      <p:sp>
        <p:nvSpPr>
          <p:cNvPr id="4" name="Espace réservé de la date 3"/>
          <p:cNvSpPr>
            <a:spLocks noGrp="1"/>
          </p:cNvSpPr>
          <p:nvPr>
            <p:ph type="dt" sz="half" idx="10"/>
          </p:nvPr>
        </p:nvSpPr>
        <p:spPr>
          <a:xfrm>
            <a:off x="457200" y="5297488"/>
            <a:ext cx="2133600" cy="303212"/>
          </a:xfrm>
          <a:prstGeom prst="rect">
            <a:avLst/>
          </a:prstGeom>
        </p:spPr>
        <p:txBody>
          <a:bodyPr vert="horz" wrap="square" lIns="91440" tIns="45720" rIns="91440" bIns="45720" numCol="1" anchor="t" anchorCtr="0" compatLnSpc="1">
            <a:prstTxWarp prst="textNoShape">
              <a:avLst/>
            </a:prstTxWarp>
          </a:bodyPr>
          <a:lstStyle>
            <a:lvl1pPr>
              <a:defRPr smtClean="0"/>
            </a:lvl1pPr>
          </a:lstStyle>
          <a:p>
            <a:pPr>
              <a:defRPr/>
            </a:pPr>
            <a:fld id="{D658045C-28A7-48F6-9A39-0A68DC976A2B}" type="datetimeFigureOut">
              <a:rPr lang="fr-FR"/>
              <a:pPr>
                <a:defRPr/>
              </a:pPr>
              <a:t>21/10/2013</a:t>
            </a:fld>
            <a:endParaRPr lang="fr-FR"/>
          </a:p>
        </p:txBody>
      </p:sp>
      <p:sp>
        <p:nvSpPr>
          <p:cNvPr id="5" name="Espace réservé du pied de page 4"/>
          <p:cNvSpPr>
            <a:spLocks noGrp="1"/>
          </p:cNvSpPr>
          <p:nvPr>
            <p:ph type="ftr" sz="quarter" idx="11"/>
          </p:nvPr>
        </p:nvSpPr>
        <p:spPr>
          <a:xfrm>
            <a:off x="3124200" y="5297488"/>
            <a:ext cx="2895600" cy="303212"/>
          </a:xfrm>
          <a:prstGeom prst="rect">
            <a:avLst/>
          </a:prstGeom>
        </p:spPr>
        <p:txBody>
          <a:bodyPr vert="horz" wrap="square" lIns="91440" tIns="45720" rIns="91440" bIns="45720" numCol="1" anchor="t" anchorCtr="0" compatLnSpc="1">
            <a:prstTxWarp prst="textNoShape">
              <a:avLst/>
            </a:prstTxWarp>
          </a:bodyPr>
          <a:lstStyle>
            <a:lvl1pPr>
              <a:defRPr smtClean="0"/>
            </a:lvl1pPr>
          </a:lstStyle>
          <a:p>
            <a:pPr>
              <a:defRPr/>
            </a:pPr>
            <a:r>
              <a:rPr lang="en-US"/>
              <a:t>Copyright © 2004-2005 NameOfTheOrganization.  All rights reserved.</a:t>
            </a:r>
          </a:p>
        </p:txBody>
      </p:sp>
      <p:sp>
        <p:nvSpPr>
          <p:cNvPr id="6" name="Espace réservé du numéro de diapositive 5"/>
          <p:cNvSpPr>
            <a:spLocks noGrp="1"/>
          </p:cNvSpPr>
          <p:nvPr>
            <p:ph type="sldNum" sz="quarter" idx="12"/>
          </p:nvPr>
        </p:nvSpPr>
        <p:spPr>
          <a:xfrm>
            <a:off x="6553200" y="5297488"/>
            <a:ext cx="2133600" cy="303212"/>
          </a:xfrm>
          <a:prstGeom prst="rect">
            <a:avLst/>
          </a:prstGeom>
        </p:spPr>
        <p:txBody>
          <a:bodyPr vert="horz" wrap="square" lIns="91440" tIns="45720" rIns="91440" bIns="45720" numCol="1" anchor="t" anchorCtr="0" compatLnSpc="1">
            <a:prstTxWarp prst="textNoShape">
              <a:avLst/>
            </a:prstTxWarp>
          </a:bodyPr>
          <a:lstStyle>
            <a:lvl1pPr>
              <a:defRPr smtClean="0"/>
            </a:lvl1pPr>
          </a:lstStyle>
          <a:p>
            <a:pPr>
              <a:defRPr/>
            </a:pPr>
            <a:fld id="{C1FFD8CC-CFD6-4A8D-BE35-DE16CEECCC64}" type="slidenum">
              <a:rPr lang="fr-FR"/>
              <a:pPr>
                <a:defRPr/>
              </a:pPr>
              <a:t>‹N°›</a:t>
            </a:fld>
            <a:endParaRPr lang="fr-F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Espace réservé du texte vertical 2"/>
          <p:cNvSpPr>
            <a:spLocks noGrp="1"/>
          </p:cNvSpPr>
          <p:nvPr>
            <p:ph type="body" orient="vert" idx="1"/>
          </p:nvPr>
        </p:nvSpPr>
        <p:spPr/>
        <p:txBody>
          <a:bodyPr vert="eaVert"/>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a:xfrm>
            <a:off x="457200" y="5297488"/>
            <a:ext cx="2133600" cy="303212"/>
          </a:xfrm>
          <a:prstGeom prst="rect">
            <a:avLst/>
          </a:prstGeom>
        </p:spPr>
        <p:txBody>
          <a:bodyPr vert="horz" wrap="square" lIns="91440" tIns="45720" rIns="91440" bIns="45720" numCol="1" anchor="t" anchorCtr="0" compatLnSpc="1">
            <a:prstTxWarp prst="textNoShape">
              <a:avLst/>
            </a:prstTxWarp>
          </a:bodyPr>
          <a:lstStyle>
            <a:lvl1pPr>
              <a:defRPr smtClean="0"/>
            </a:lvl1pPr>
          </a:lstStyle>
          <a:p>
            <a:pPr>
              <a:defRPr/>
            </a:pPr>
            <a:fld id="{CFF91C60-3044-400C-A03F-634E1DB9EF37}" type="datetimeFigureOut">
              <a:rPr lang="fr-FR"/>
              <a:pPr>
                <a:defRPr/>
              </a:pPr>
              <a:t>21/10/2013</a:t>
            </a:fld>
            <a:endParaRPr lang="fr-FR"/>
          </a:p>
        </p:txBody>
      </p:sp>
      <p:sp>
        <p:nvSpPr>
          <p:cNvPr id="5" name="Espace réservé du pied de page 4"/>
          <p:cNvSpPr>
            <a:spLocks noGrp="1"/>
          </p:cNvSpPr>
          <p:nvPr>
            <p:ph type="ftr" sz="quarter" idx="11"/>
          </p:nvPr>
        </p:nvSpPr>
        <p:spPr>
          <a:xfrm>
            <a:off x="3124200" y="5297488"/>
            <a:ext cx="2895600" cy="303212"/>
          </a:xfrm>
          <a:prstGeom prst="rect">
            <a:avLst/>
          </a:prstGeom>
        </p:spPr>
        <p:txBody>
          <a:bodyPr vert="horz" wrap="square" lIns="91440" tIns="45720" rIns="91440" bIns="45720" numCol="1" anchor="t" anchorCtr="0" compatLnSpc="1">
            <a:prstTxWarp prst="textNoShape">
              <a:avLst/>
            </a:prstTxWarp>
          </a:bodyPr>
          <a:lstStyle>
            <a:lvl1pPr>
              <a:defRPr smtClean="0"/>
            </a:lvl1pPr>
          </a:lstStyle>
          <a:p>
            <a:pPr>
              <a:defRPr/>
            </a:pPr>
            <a:r>
              <a:rPr lang="en-US"/>
              <a:t>Copyright © 2004-2005 NameOfTheOrganization.  All rights reserved.</a:t>
            </a:r>
          </a:p>
        </p:txBody>
      </p:sp>
      <p:sp>
        <p:nvSpPr>
          <p:cNvPr id="6" name="Espace réservé du numéro de diapositive 5"/>
          <p:cNvSpPr>
            <a:spLocks noGrp="1"/>
          </p:cNvSpPr>
          <p:nvPr>
            <p:ph type="sldNum" sz="quarter" idx="12"/>
          </p:nvPr>
        </p:nvSpPr>
        <p:spPr>
          <a:xfrm>
            <a:off x="6553200" y="5297488"/>
            <a:ext cx="2133600" cy="303212"/>
          </a:xfrm>
          <a:prstGeom prst="rect">
            <a:avLst/>
          </a:prstGeom>
        </p:spPr>
        <p:txBody>
          <a:bodyPr vert="horz" wrap="square" lIns="91440" tIns="45720" rIns="91440" bIns="45720" numCol="1" anchor="t" anchorCtr="0" compatLnSpc="1">
            <a:prstTxWarp prst="textNoShape">
              <a:avLst/>
            </a:prstTxWarp>
          </a:bodyPr>
          <a:lstStyle>
            <a:lvl1pPr>
              <a:defRPr smtClean="0"/>
            </a:lvl1pPr>
          </a:lstStyle>
          <a:p>
            <a:pPr>
              <a:defRPr/>
            </a:pPr>
            <a:fld id="{D91D214D-10A5-4144-AFB0-EAE684767683}" type="slidenum">
              <a:rPr lang="fr-FR"/>
              <a:pPr>
                <a:defRPr/>
              </a:pPr>
              <a:t>‹N°›</a:t>
            </a:fld>
            <a:endParaRPr lang="fr-F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6629400" y="228870"/>
            <a:ext cx="2057400" cy="4876271"/>
          </a:xfrm>
        </p:spPr>
        <p:txBody>
          <a:bodyPr vert="eaVert"/>
          <a:lstStyle/>
          <a:p>
            <a:r>
              <a:rPr lang="fr-FR" smtClean="0"/>
              <a:t>Cliquez et modifiez le titre</a:t>
            </a:r>
            <a:endParaRPr lang="fr-FR"/>
          </a:p>
        </p:txBody>
      </p:sp>
      <p:sp>
        <p:nvSpPr>
          <p:cNvPr id="3" name="Espace réservé du texte vertical 2"/>
          <p:cNvSpPr>
            <a:spLocks noGrp="1"/>
          </p:cNvSpPr>
          <p:nvPr>
            <p:ph type="body" orient="vert" idx="1"/>
          </p:nvPr>
        </p:nvSpPr>
        <p:spPr>
          <a:xfrm>
            <a:off x="457200" y="228870"/>
            <a:ext cx="6019800" cy="4876271"/>
          </a:xfrm>
        </p:spPr>
        <p:txBody>
          <a:bodyPr vert="eaVert"/>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a:xfrm>
            <a:off x="457200" y="5297488"/>
            <a:ext cx="2133600" cy="303212"/>
          </a:xfrm>
          <a:prstGeom prst="rect">
            <a:avLst/>
          </a:prstGeom>
        </p:spPr>
        <p:txBody>
          <a:bodyPr vert="horz" wrap="square" lIns="91440" tIns="45720" rIns="91440" bIns="45720" numCol="1" anchor="t" anchorCtr="0" compatLnSpc="1">
            <a:prstTxWarp prst="textNoShape">
              <a:avLst/>
            </a:prstTxWarp>
          </a:bodyPr>
          <a:lstStyle>
            <a:lvl1pPr>
              <a:defRPr smtClean="0"/>
            </a:lvl1pPr>
          </a:lstStyle>
          <a:p>
            <a:pPr>
              <a:defRPr/>
            </a:pPr>
            <a:fld id="{6838CE58-55A4-4F27-B112-23D282F2AE52}" type="datetimeFigureOut">
              <a:rPr lang="fr-FR"/>
              <a:pPr>
                <a:defRPr/>
              </a:pPr>
              <a:t>21/10/2013</a:t>
            </a:fld>
            <a:endParaRPr lang="fr-FR"/>
          </a:p>
        </p:txBody>
      </p:sp>
      <p:sp>
        <p:nvSpPr>
          <p:cNvPr id="5" name="Espace réservé du pied de page 4"/>
          <p:cNvSpPr>
            <a:spLocks noGrp="1"/>
          </p:cNvSpPr>
          <p:nvPr>
            <p:ph type="ftr" sz="quarter" idx="11"/>
          </p:nvPr>
        </p:nvSpPr>
        <p:spPr>
          <a:xfrm>
            <a:off x="3124200" y="5297488"/>
            <a:ext cx="2895600" cy="303212"/>
          </a:xfrm>
          <a:prstGeom prst="rect">
            <a:avLst/>
          </a:prstGeom>
        </p:spPr>
        <p:txBody>
          <a:bodyPr vert="horz" wrap="square" lIns="91440" tIns="45720" rIns="91440" bIns="45720" numCol="1" anchor="t" anchorCtr="0" compatLnSpc="1">
            <a:prstTxWarp prst="textNoShape">
              <a:avLst/>
            </a:prstTxWarp>
          </a:bodyPr>
          <a:lstStyle>
            <a:lvl1pPr>
              <a:defRPr smtClean="0"/>
            </a:lvl1pPr>
          </a:lstStyle>
          <a:p>
            <a:pPr>
              <a:defRPr/>
            </a:pPr>
            <a:r>
              <a:rPr lang="en-US"/>
              <a:t>Copyright © 2004-2005 NameOfTheOrganization.  All rights reserved.</a:t>
            </a:r>
          </a:p>
        </p:txBody>
      </p:sp>
      <p:sp>
        <p:nvSpPr>
          <p:cNvPr id="6" name="Espace réservé du numéro de diapositive 5"/>
          <p:cNvSpPr>
            <a:spLocks noGrp="1"/>
          </p:cNvSpPr>
          <p:nvPr>
            <p:ph type="sldNum" sz="quarter" idx="12"/>
          </p:nvPr>
        </p:nvSpPr>
        <p:spPr>
          <a:xfrm>
            <a:off x="6553200" y="5297488"/>
            <a:ext cx="2133600" cy="303212"/>
          </a:xfrm>
          <a:prstGeom prst="rect">
            <a:avLst/>
          </a:prstGeom>
        </p:spPr>
        <p:txBody>
          <a:bodyPr vert="horz" wrap="square" lIns="91440" tIns="45720" rIns="91440" bIns="45720" numCol="1" anchor="t" anchorCtr="0" compatLnSpc="1">
            <a:prstTxWarp prst="textNoShape">
              <a:avLst/>
            </a:prstTxWarp>
          </a:bodyPr>
          <a:lstStyle>
            <a:lvl1pPr>
              <a:defRPr smtClean="0"/>
            </a:lvl1pPr>
          </a:lstStyle>
          <a:p>
            <a:pPr>
              <a:defRPr/>
            </a:pPr>
            <a:fld id="{77992CC1-6A43-457B-A3C0-4C91109FC2F1}" type="slidenum">
              <a:rPr lang="fr-FR"/>
              <a:pPr>
                <a:defRPr/>
              </a:pPr>
              <a:t>‹N°›</a:t>
            </a:fld>
            <a:endParaRPr lang="fr-F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re et contenu">
    <p:spTree>
      <p:nvGrpSpPr>
        <p:cNvPr id="1" name=""/>
        <p:cNvGrpSpPr/>
        <p:nvPr/>
      </p:nvGrpSpPr>
      <p:grpSpPr>
        <a:xfrm>
          <a:off x="0" y="0"/>
          <a:ext cx="0" cy="0"/>
          <a:chOff x="0" y="0"/>
          <a:chExt cx="0" cy="0"/>
        </a:xfrm>
      </p:grpSpPr>
      <p:sp>
        <p:nvSpPr>
          <p:cNvPr id="2" name="Titre 1"/>
          <p:cNvSpPr>
            <a:spLocks noGrp="1"/>
          </p:cNvSpPr>
          <p:nvPr>
            <p:ph type="title"/>
          </p:nvPr>
        </p:nvSpPr>
        <p:spPr>
          <a:xfrm>
            <a:off x="1116013" y="337220"/>
            <a:ext cx="7776467" cy="504056"/>
          </a:xfrm>
        </p:spPr>
        <p:txBody>
          <a:bodyPr/>
          <a:lstStyle/>
          <a:p>
            <a:r>
              <a:rPr lang="fr-FR" dirty="0" smtClean="0"/>
              <a:t>Cliquez et modifiez le titre</a:t>
            </a:r>
            <a:endParaRPr lang="fr-FR" dirty="0"/>
          </a:p>
        </p:txBody>
      </p:sp>
      <p:sp>
        <p:nvSpPr>
          <p:cNvPr id="3" name="Espace réservé du contenu 2"/>
          <p:cNvSpPr>
            <a:spLocks noGrp="1"/>
          </p:cNvSpPr>
          <p:nvPr>
            <p:ph idx="1"/>
          </p:nvPr>
        </p:nvSpPr>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8" name="Content Placeholder 7"/>
          <p:cNvSpPr>
            <a:spLocks noGrp="1"/>
          </p:cNvSpPr>
          <p:nvPr>
            <p:ph sz="quarter" idx="13"/>
          </p:nvPr>
        </p:nvSpPr>
        <p:spPr>
          <a:xfrm>
            <a:off x="1116013" y="0"/>
            <a:ext cx="7777162" cy="336550"/>
          </a:xfrm>
        </p:spPr>
        <p:txBody>
          <a:bodyPr/>
          <a:lstStyle>
            <a:lvl1pPr marL="0" indent="0">
              <a:buNone/>
              <a:defRPr sz="1800"/>
            </a:lvl1pPr>
          </a:lstStyle>
          <a:p>
            <a:pPr lvl="0"/>
            <a:r>
              <a:rPr lang="fr-FR" smtClean="0"/>
              <a:t>Click to edit Master text styles</a:t>
            </a:r>
          </a:p>
        </p:txBody>
      </p:sp>
      <p:sp>
        <p:nvSpPr>
          <p:cNvPr id="5" name="Espace réservé de la date 3"/>
          <p:cNvSpPr>
            <a:spLocks noGrp="1"/>
          </p:cNvSpPr>
          <p:nvPr>
            <p:ph type="dt" sz="half" idx="14"/>
          </p:nvPr>
        </p:nvSpPr>
        <p:spPr>
          <a:xfrm>
            <a:off x="457200" y="5297488"/>
            <a:ext cx="2133600" cy="303212"/>
          </a:xfrm>
          <a:prstGeom prst="rect">
            <a:avLst/>
          </a:prstGeom>
        </p:spPr>
        <p:txBody>
          <a:bodyPr vert="horz" wrap="square" lIns="91440" tIns="45720" rIns="91440" bIns="45720" numCol="1" anchor="t" anchorCtr="0" compatLnSpc="1">
            <a:prstTxWarp prst="textNoShape">
              <a:avLst/>
            </a:prstTxWarp>
          </a:bodyPr>
          <a:lstStyle>
            <a:lvl1pPr>
              <a:defRPr/>
            </a:lvl1pPr>
          </a:lstStyle>
          <a:p>
            <a:fld id="{29E81E79-DFAC-414F-9DD2-ED5820F0726F}" type="datetimeFigureOut">
              <a:rPr lang="fr-FR"/>
              <a:pPr/>
              <a:t>21/10/2013</a:t>
            </a:fld>
            <a:endParaRPr lang="fr-FR"/>
          </a:p>
        </p:txBody>
      </p:sp>
      <p:sp>
        <p:nvSpPr>
          <p:cNvPr id="6" name="Espace réservé du pied de page 4"/>
          <p:cNvSpPr>
            <a:spLocks noGrp="1"/>
          </p:cNvSpPr>
          <p:nvPr>
            <p:ph type="ftr" sz="quarter" idx="15"/>
          </p:nvPr>
        </p:nvSpPr>
        <p:spPr>
          <a:xfrm>
            <a:off x="3124200" y="5297488"/>
            <a:ext cx="2895600" cy="303212"/>
          </a:xfrm>
          <a:prstGeom prst="rect">
            <a:avLst/>
          </a:prstGeom>
        </p:spPr>
        <p:txBody>
          <a:bodyPr vert="horz" wrap="square" lIns="91440" tIns="45720" rIns="91440" bIns="45720" numCol="1" anchor="t" anchorCtr="0" compatLnSpc="1">
            <a:prstTxWarp prst="textNoShape">
              <a:avLst/>
            </a:prstTxWarp>
          </a:bodyPr>
          <a:lstStyle>
            <a:lvl1pPr>
              <a:defRPr/>
            </a:lvl1pPr>
          </a:lstStyle>
          <a:p>
            <a:r>
              <a:rPr lang="en-US"/>
              <a:t>Copyright © 2004-2005 NameOfTheOrganization.  All rights reserved.</a:t>
            </a:r>
          </a:p>
        </p:txBody>
      </p:sp>
      <p:sp>
        <p:nvSpPr>
          <p:cNvPr id="7" name="Espace réservé du numéro de diapositive 5"/>
          <p:cNvSpPr>
            <a:spLocks noGrp="1"/>
          </p:cNvSpPr>
          <p:nvPr>
            <p:ph type="sldNum" sz="quarter" idx="16"/>
          </p:nvPr>
        </p:nvSpPr>
        <p:spPr>
          <a:xfrm>
            <a:off x="6553200" y="5297488"/>
            <a:ext cx="2133600" cy="303212"/>
          </a:xfrm>
          <a:prstGeom prst="rect">
            <a:avLst/>
          </a:prstGeom>
        </p:spPr>
        <p:txBody>
          <a:bodyPr vert="horz" wrap="square" lIns="91440" tIns="45720" rIns="91440" bIns="45720" numCol="1" anchor="t" anchorCtr="0" compatLnSpc="1">
            <a:prstTxWarp prst="textNoShape">
              <a:avLst/>
            </a:prstTxWarp>
          </a:bodyPr>
          <a:lstStyle>
            <a:lvl1pPr>
              <a:defRPr/>
            </a:lvl1pPr>
          </a:lstStyle>
          <a:p>
            <a:fld id="{35EA7CBC-E766-4E40-8511-26A6BCD81354}" type="slidenum">
              <a:rPr lang="fr-FR"/>
              <a:pPr/>
              <a:t>‹N°›</a:t>
            </a:fld>
            <a:endParaRPr lang="fr-F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Espace réservé du contenu 2"/>
          <p:cNvSpPr>
            <a:spLocks noGrp="1"/>
          </p:cNvSpPr>
          <p:nvPr>
            <p:ph idx="1"/>
          </p:nvPr>
        </p:nvSpPr>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a:xfrm>
            <a:off x="457200" y="5297488"/>
            <a:ext cx="2133600" cy="303212"/>
          </a:xfrm>
          <a:prstGeom prst="rect">
            <a:avLst/>
          </a:prstGeom>
        </p:spPr>
        <p:txBody>
          <a:bodyPr vert="horz" wrap="square" lIns="91440" tIns="45720" rIns="91440" bIns="45720" numCol="1" anchor="t" anchorCtr="0" compatLnSpc="1">
            <a:prstTxWarp prst="textNoShape">
              <a:avLst/>
            </a:prstTxWarp>
          </a:bodyPr>
          <a:lstStyle>
            <a:lvl1pPr>
              <a:defRPr smtClean="0"/>
            </a:lvl1pPr>
          </a:lstStyle>
          <a:p>
            <a:pPr>
              <a:defRPr/>
            </a:pPr>
            <a:fld id="{6B26A8FD-4383-432C-89D1-4BA533796EDD}" type="datetimeFigureOut">
              <a:rPr lang="fr-FR"/>
              <a:pPr>
                <a:defRPr/>
              </a:pPr>
              <a:t>21/10/2013</a:t>
            </a:fld>
            <a:endParaRPr lang="fr-FR"/>
          </a:p>
        </p:txBody>
      </p:sp>
      <p:sp>
        <p:nvSpPr>
          <p:cNvPr id="5" name="Espace réservé du pied de page 4"/>
          <p:cNvSpPr>
            <a:spLocks noGrp="1"/>
          </p:cNvSpPr>
          <p:nvPr>
            <p:ph type="ftr" sz="quarter" idx="11"/>
          </p:nvPr>
        </p:nvSpPr>
        <p:spPr>
          <a:xfrm>
            <a:off x="3124200" y="5297488"/>
            <a:ext cx="2895600" cy="303212"/>
          </a:xfrm>
          <a:prstGeom prst="rect">
            <a:avLst/>
          </a:prstGeom>
        </p:spPr>
        <p:txBody>
          <a:bodyPr vert="horz" wrap="square" lIns="91440" tIns="45720" rIns="91440" bIns="45720" numCol="1" anchor="t" anchorCtr="0" compatLnSpc="1">
            <a:prstTxWarp prst="textNoShape">
              <a:avLst/>
            </a:prstTxWarp>
          </a:bodyPr>
          <a:lstStyle>
            <a:lvl1pPr>
              <a:defRPr smtClean="0"/>
            </a:lvl1pPr>
          </a:lstStyle>
          <a:p>
            <a:pPr>
              <a:defRPr/>
            </a:pPr>
            <a:r>
              <a:rPr lang="en-US"/>
              <a:t>Copyright © 2004-2005 NameOfTheOrganization.  All rights reserved.</a:t>
            </a:r>
          </a:p>
        </p:txBody>
      </p:sp>
      <p:sp>
        <p:nvSpPr>
          <p:cNvPr id="6" name="Espace réservé du numéro de diapositive 5"/>
          <p:cNvSpPr>
            <a:spLocks noGrp="1"/>
          </p:cNvSpPr>
          <p:nvPr>
            <p:ph type="sldNum" sz="quarter" idx="12"/>
          </p:nvPr>
        </p:nvSpPr>
        <p:spPr>
          <a:xfrm>
            <a:off x="6553200" y="5297488"/>
            <a:ext cx="2133600" cy="303212"/>
          </a:xfrm>
          <a:prstGeom prst="rect">
            <a:avLst/>
          </a:prstGeom>
        </p:spPr>
        <p:txBody>
          <a:bodyPr vert="horz" wrap="square" lIns="91440" tIns="45720" rIns="91440" bIns="45720" numCol="1" anchor="t" anchorCtr="0" compatLnSpc="1">
            <a:prstTxWarp prst="textNoShape">
              <a:avLst/>
            </a:prstTxWarp>
          </a:bodyPr>
          <a:lstStyle>
            <a:lvl1pPr>
              <a:defRPr smtClean="0"/>
            </a:lvl1pPr>
          </a:lstStyle>
          <a:p>
            <a:pPr>
              <a:defRPr/>
            </a:pPr>
            <a:fld id="{7D79EFE8-A335-4C9D-8EA4-806E0B95C1F1}" type="slidenum">
              <a:rPr lang="fr-FR"/>
              <a:pPr>
                <a:defRPr/>
              </a:pPr>
              <a:t>‹N°›</a:t>
            </a:fld>
            <a:endParaRPr lang="fr-F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3672419"/>
            <a:ext cx="7772400" cy="1135063"/>
          </a:xfrm>
        </p:spPr>
        <p:txBody>
          <a:bodyPr anchor="t"/>
          <a:lstStyle>
            <a:lvl1pPr algn="l">
              <a:defRPr sz="4000" b="1" cap="all"/>
            </a:lvl1pPr>
          </a:lstStyle>
          <a:p>
            <a:r>
              <a:rPr lang="fr-FR" smtClean="0"/>
              <a:t>Cliquez et modifiez le titre</a:t>
            </a:r>
            <a:endParaRPr lang="fr-FR"/>
          </a:p>
        </p:txBody>
      </p:sp>
      <p:sp>
        <p:nvSpPr>
          <p:cNvPr id="3" name="Espace réservé du texte 2"/>
          <p:cNvSpPr>
            <a:spLocks noGrp="1"/>
          </p:cNvSpPr>
          <p:nvPr>
            <p:ph type="body" idx="1"/>
          </p:nvPr>
        </p:nvSpPr>
        <p:spPr>
          <a:xfrm>
            <a:off x="722313" y="2422261"/>
            <a:ext cx="7772400" cy="1250156"/>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smtClean="0"/>
              <a:t>Cliquez pour modifier les styles du texte du masque</a:t>
            </a:r>
          </a:p>
        </p:txBody>
      </p:sp>
      <p:sp>
        <p:nvSpPr>
          <p:cNvPr id="4" name="Espace réservé de la date 3"/>
          <p:cNvSpPr>
            <a:spLocks noGrp="1"/>
          </p:cNvSpPr>
          <p:nvPr>
            <p:ph type="dt" sz="half" idx="10"/>
          </p:nvPr>
        </p:nvSpPr>
        <p:spPr>
          <a:xfrm>
            <a:off x="457200" y="5297488"/>
            <a:ext cx="2133600" cy="303212"/>
          </a:xfrm>
          <a:prstGeom prst="rect">
            <a:avLst/>
          </a:prstGeom>
        </p:spPr>
        <p:txBody>
          <a:bodyPr vert="horz" wrap="square" lIns="91440" tIns="45720" rIns="91440" bIns="45720" numCol="1" anchor="t" anchorCtr="0" compatLnSpc="1">
            <a:prstTxWarp prst="textNoShape">
              <a:avLst/>
            </a:prstTxWarp>
          </a:bodyPr>
          <a:lstStyle>
            <a:lvl1pPr>
              <a:defRPr smtClean="0"/>
            </a:lvl1pPr>
          </a:lstStyle>
          <a:p>
            <a:pPr>
              <a:defRPr/>
            </a:pPr>
            <a:fld id="{6BDB5007-CCCC-4269-8A8C-E90EFD1D1F2C}" type="datetimeFigureOut">
              <a:rPr lang="fr-FR"/>
              <a:pPr>
                <a:defRPr/>
              </a:pPr>
              <a:t>21/10/2013</a:t>
            </a:fld>
            <a:endParaRPr lang="fr-FR"/>
          </a:p>
        </p:txBody>
      </p:sp>
      <p:sp>
        <p:nvSpPr>
          <p:cNvPr id="5" name="Espace réservé du pied de page 4"/>
          <p:cNvSpPr>
            <a:spLocks noGrp="1"/>
          </p:cNvSpPr>
          <p:nvPr>
            <p:ph type="ftr" sz="quarter" idx="11"/>
          </p:nvPr>
        </p:nvSpPr>
        <p:spPr>
          <a:xfrm>
            <a:off x="3124200" y="5297488"/>
            <a:ext cx="2895600" cy="303212"/>
          </a:xfrm>
          <a:prstGeom prst="rect">
            <a:avLst/>
          </a:prstGeom>
        </p:spPr>
        <p:txBody>
          <a:bodyPr vert="horz" wrap="square" lIns="91440" tIns="45720" rIns="91440" bIns="45720" numCol="1" anchor="t" anchorCtr="0" compatLnSpc="1">
            <a:prstTxWarp prst="textNoShape">
              <a:avLst/>
            </a:prstTxWarp>
          </a:bodyPr>
          <a:lstStyle>
            <a:lvl1pPr>
              <a:defRPr smtClean="0"/>
            </a:lvl1pPr>
          </a:lstStyle>
          <a:p>
            <a:pPr>
              <a:defRPr/>
            </a:pPr>
            <a:r>
              <a:rPr lang="en-US"/>
              <a:t>Copyright © 2004-2005 NameOfTheOrganization.  All rights reserved.</a:t>
            </a:r>
          </a:p>
        </p:txBody>
      </p:sp>
      <p:sp>
        <p:nvSpPr>
          <p:cNvPr id="6" name="Espace réservé du numéro de diapositive 5"/>
          <p:cNvSpPr>
            <a:spLocks noGrp="1"/>
          </p:cNvSpPr>
          <p:nvPr>
            <p:ph type="sldNum" sz="quarter" idx="12"/>
          </p:nvPr>
        </p:nvSpPr>
        <p:spPr>
          <a:xfrm>
            <a:off x="6553200" y="5297488"/>
            <a:ext cx="2133600" cy="303212"/>
          </a:xfrm>
          <a:prstGeom prst="rect">
            <a:avLst/>
          </a:prstGeom>
        </p:spPr>
        <p:txBody>
          <a:bodyPr vert="horz" wrap="square" lIns="91440" tIns="45720" rIns="91440" bIns="45720" numCol="1" anchor="t" anchorCtr="0" compatLnSpc="1">
            <a:prstTxWarp prst="textNoShape">
              <a:avLst/>
            </a:prstTxWarp>
          </a:bodyPr>
          <a:lstStyle>
            <a:lvl1pPr>
              <a:defRPr smtClean="0"/>
            </a:lvl1pPr>
          </a:lstStyle>
          <a:p>
            <a:pPr>
              <a:defRPr/>
            </a:pPr>
            <a:fld id="{C7F2939D-07EB-4683-9024-903831CF447A}" type="slidenum">
              <a:rPr lang="fr-FR"/>
              <a:pPr>
                <a:defRPr/>
              </a:pPr>
              <a:t>‹N°›</a:t>
            </a:fld>
            <a:endParaRPr lang="fr-F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Espace réservé du contenu 2"/>
          <p:cNvSpPr>
            <a:spLocks noGrp="1"/>
          </p:cNvSpPr>
          <p:nvPr>
            <p:ph sz="half" idx="1"/>
          </p:nvPr>
        </p:nvSpPr>
        <p:spPr>
          <a:xfrm>
            <a:off x="457200" y="1333501"/>
            <a:ext cx="4038600" cy="377163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contenu 3"/>
          <p:cNvSpPr>
            <a:spLocks noGrp="1"/>
          </p:cNvSpPr>
          <p:nvPr>
            <p:ph sz="half" idx="2"/>
          </p:nvPr>
        </p:nvSpPr>
        <p:spPr>
          <a:xfrm>
            <a:off x="4648200" y="1333501"/>
            <a:ext cx="4038600" cy="377163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e la date 4"/>
          <p:cNvSpPr>
            <a:spLocks noGrp="1"/>
          </p:cNvSpPr>
          <p:nvPr>
            <p:ph type="dt" sz="half" idx="10"/>
          </p:nvPr>
        </p:nvSpPr>
        <p:spPr>
          <a:xfrm>
            <a:off x="457200" y="5297488"/>
            <a:ext cx="2133600" cy="303212"/>
          </a:xfrm>
          <a:prstGeom prst="rect">
            <a:avLst/>
          </a:prstGeom>
        </p:spPr>
        <p:txBody>
          <a:bodyPr vert="horz" wrap="square" lIns="91440" tIns="45720" rIns="91440" bIns="45720" numCol="1" anchor="t" anchorCtr="0" compatLnSpc="1">
            <a:prstTxWarp prst="textNoShape">
              <a:avLst/>
            </a:prstTxWarp>
          </a:bodyPr>
          <a:lstStyle>
            <a:lvl1pPr>
              <a:defRPr smtClean="0"/>
            </a:lvl1pPr>
          </a:lstStyle>
          <a:p>
            <a:pPr>
              <a:defRPr/>
            </a:pPr>
            <a:fld id="{EEE36BC4-2A08-42D4-AC41-9DAC2E0B7D74}" type="datetimeFigureOut">
              <a:rPr lang="fr-FR"/>
              <a:pPr>
                <a:defRPr/>
              </a:pPr>
              <a:t>21/10/2013</a:t>
            </a:fld>
            <a:endParaRPr lang="fr-FR"/>
          </a:p>
        </p:txBody>
      </p:sp>
      <p:sp>
        <p:nvSpPr>
          <p:cNvPr id="6" name="Espace réservé du pied de page 5"/>
          <p:cNvSpPr>
            <a:spLocks noGrp="1"/>
          </p:cNvSpPr>
          <p:nvPr>
            <p:ph type="ftr" sz="quarter" idx="11"/>
          </p:nvPr>
        </p:nvSpPr>
        <p:spPr>
          <a:xfrm>
            <a:off x="3124200" y="5297488"/>
            <a:ext cx="2895600" cy="303212"/>
          </a:xfrm>
          <a:prstGeom prst="rect">
            <a:avLst/>
          </a:prstGeom>
        </p:spPr>
        <p:txBody>
          <a:bodyPr vert="horz" wrap="square" lIns="91440" tIns="45720" rIns="91440" bIns="45720" numCol="1" anchor="t" anchorCtr="0" compatLnSpc="1">
            <a:prstTxWarp prst="textNoShape">
              <a:avLst/>
            </a:prstTxWarp>
          </a:bodyPr>
          <a:lstStyle>
            <a:lvl1pPr>
              <a:defRPr smtClean="0"/>
            </a:lvl1pPr>
          </a:lstStyle>
          <a:p>
            <a:pPr>
              <a:defRPr/>
            </a:pPr>
            <a:r>
              <a:rPr lang="en-US"/>
              <a:t>Copyright © 2004-2005 NameOfTheOrganization.  All rights reserved.</a:t>
            </a:r>
          </a:p>
        </p:txBody>
      </p:sp>
      <p:sp>
        <p:nvSpPr>
          <p:cNvPr id="7" name="Espace réservé du numéro de diapositive 6"/>
          <p:cNvSpPr>
            <a:spLocks noGrp="1"/>
          </p:cNvSpPr>
          <p:nvPr>
            <p:ph type="sldNum" sz="quarter" idx="12"/>
          </p:nvPr>
        </p:nvSpPr>
        <p:spPr>
          <a:xfrm>
            <a:off x="6553200" y="5297488"/>
            <a:ext cx="2133600" cy="303212"/>
          </a:xfrm>
          <a:prstGeom prst="rect">
            <a:avLst/>
          </a:prstGeom>
        </p:spPr>
        <p:txBody>
          <a:bodyPr vert="horz" wrap="square" lIns="91440" tIns="45720" rIns="91440" bIns="45720" numCol="1" anchor="t" anchorCtr="0" compatLnSpc="1">
            <a:prstTxWarp prst="textNoShape">
              <a:avLst/>
            </a:prstTxWarp>
          </a:bodyPr>
          <a:lstStyle>
            <a:lvl1pPr>
              <a:defRPr smtClean="0"/>
            </a:lvl1pPr>
          </a:lstStyle>
          <a:p>
            <a:pPr>
              <a:defRPr/>
            </a:pPr>
            <a:fld id="{B46FE078-AF85-4CA7-BFF7-B2EB062AC052}" type="slidenum">
              <a:rPr lang="fr-FR"/>
              <a:pPr>
                <a:defRPr/>
              </a:pPr>
              <a:t>‹N°›</a:t>
            </a:fld>
            <a:endParaRPr lang="fr-F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smtClean="0"/>
              <a:t>Cliquez et modifiez le titre</a:t>
            </a:r>
            <a:endParaRPr lang="fr-FR"/>
          </a:p>
        </p:txBody>
      </p:sp>
      <p:sp>
        <p:nvSpPr>
          <p:cNvPr id="3" name="Espace réservé du texte 2"/>
          <p:cNvSpPr>
            <a:spLocks noGrp="1"/>
          </p:cNvSpPr>
          <p:nvPr>
            <p:ph type="body" idx="1"/>
          </p:nvPr>
        </p:nvSpPr>
        <p:spPr>
          <a:xfrm>
            <a:off x="457200" y="1279261"/>
            <a:ext cx="4040188" cy="53313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Cliquez pour modifier les styles du texte du masque</a:t>
            </a:r>
          </a:p>
        </p:txBody>
      </p:sp>
      <p:sp>
        <p:nvSpPr>
          <p:cNvPr id="4" name="Espace réservé du contenu 3"/>
          <p:cNvSpPr>
            <a:spLocks noGrp="1"/>
          </p:cNvSpPr>
          <p:nvPr>
            <p:ph sz="half" idx="2"/>
          </p:nvPr>
        </p:nvSpPr>
        <p:spPr>
          <a:xfrm>
            <a:off x="457200" y="1812396"/>
            <a:ext cx="4040188" cy="329274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u texte 4"/>
          <p:cNvSpPr>
            <a:spLocks noGrp="1"/>
          </p:cNvSpPr>
          <p:nvPr>
            <p:ph type="body" sz="quarter" idx="3"/>
          </p:nvPr>
        </p:nvSpPr>
        <p:spPr>
          <a:xfrm>
            <a:off x="4645033" y="1279261"/>
            <a:ext cx="4041775" cy="53313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Cliquez pour modifier les styles du texte du masque</a:t>
            </a:r>
          </a:p>
        </p:txBody>
      </p:sp>
      <p:sp>
        <p:nvSpPr>
          <p:cNvPr id="6" name="Espace réservé du contenu 5"/>
          <p:cNvSpPr>
            <a:spLocks noGrp="1"/>
          </p:cNvSpPr>
          <p:nvPr>
            <p:ph sz="quarter" idx="4"/>
          </p:nvPr>
        </p:nvSpPr>
        <p:spPr>
          <a:xfrm>
            <a:off x="4645033" y="1812396"/>
            <a:ext cx="4041775" cy="329274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7" name="Espace réservé de la date 6"/>
          <p:cNvSpPr>
            <a:spLocks noGrp="1"/>
          </p:cNvSpPr>
          <p:nvPr>
            <p:ph type="dt" sz="half" idx="10"/>
          </p:nvPr>
        </p:nvSpPr>
        <p:spPr>
          <a:xfrm>
            <a:off x="457200" y="5297488"/>
            <a:ext cx="2133600" cy="303212"/>
          </a:xfrm>
          <a:prstGeom prst="rect">
            <a:avLst/>
          </a:prstGeom>
        </p:spPr>
        <p:txBody>
          <a:bodyPr vert="horz" wrap="square" lIns="91440" tIns="45720" rIns="91440" bIns="45720" numCol="1" anchor="t" anchorCtr="0" compatLnSpc="1">
            <a:prstTxWarp prst="textNoShape">
              <a:avLst/>
            </a:prstTxWarp>
          </a:bodyPr>
          <a:lstStyle>
            <a:lvl1pPr>
              <a:defRPr smtClean="0"/>
            </a:lvl1pPr>
          </a:lstStyle>
          <a:p>
            <a:pPr>
              <a:defRPr/>
            </a:pPr>
            <a:fld id="{1984081A-A807-4890-8799-B7AE6C296295}" type="datetimeFigureOut">
              <a:rPr lang="fr-FR"/>
              <a:pPr>
                <a:defRPr/>
              </a:pPr>
              <a:t>21/10/2013</a:t>
            </a:fld>
            <a:endParaRPr lang="fr-FR"/>
          </a:p>
        </p:txBody>
      </p:sp>
      <p:sp>
        <p:nvSpPr>
          <p:cNvPr id="8" name="Espace réservé du pied de page 7"/>
          <p:cNvSpPr>
            <a:spLocks noGrp="1"/>
          </p:cNvSpPr>
          <p:nvPr>
            <p:ph type="ftr" sz="quarter" idx="11"/>
          </p:nvPr>
        </p:nvSpPr>
        <p:spPr>
          <a:xfrm>
            <a:off x="3124200" y="5297488"/>
            <a:ext cx="2895600" cy="303212"/>
          </a:xfrm>
          <a:prstGeom prst="rect">
            <a:avLst/>
          </a:prstGeom>
        </p:spPr>
        <p:txBody>
          <a:bodyPr vert="horz" wrap="square" lIns="91440" tIns="45720" rIns="91440" bIns="45720" numCol="1" anchor="t" anchorCtr="0" compatLnSpc="1">
            <a:prstTxWarp prst="textNoShape">
              <a:avLst/>
            </a:prstTxWarp>
          </a:bodyPr>
          <a:lstStyle>
            <a:lvl1pPr>
              <a:defRPr smtClean="0"/>
            </a:lvl1pPr>
          </a:lstStyle>
          <a:p>
            <a:pPr>
              <a:defRPr/>
            </a:pPr>
            <a:r>
              <a:rPr lang="en-US"/>
              <a:t>Copyright © 2004-2005 NameOfTheOrganization.  All rights reserved.</a:t>
            </a:r>
          </a:p>
        </p:txBody>
      </p:sp>
      <p:sp>
        <p:nvSpPr>
          <p:cNvPr id="9" name="Espace réservé du numéro de diapositive 8"/>
          <p:cNvSpPr>
            <a:spLocks noGrp="1"/>
          </p:cNvSpPr>
          <p:nvPr>
            <p:ph type="sldNum" sz="quarter" idx="12"/>
          </p:nvPr>
        </p:nvSpPr>
        <p:spPr>
          <a:xfrm>
            <a:off x="6553200" y="5297488"/>
            <a:ext cx="2133600" cy="303212"/>
          </a:xfrm>
          <a:prstGeom prst="rect">
            <a:avLst/>
          </a:prstGeom>
        </p:spPr>
        <p:txBody>
          <a:bodyPr vert="horz" wrap="square" lIns="91440" tIns="45720" rIns="91440" bIns="45720" numCol="1" anchor="t" anchorCtr="0" compatLnSpc="1">
            <a:prstTxWarp prst="textNoShape">
              <a:avLst/>
            </a:prstTxWarp>
          </a:bodyPr>
          <a:lstStyle>
            <a:lvl1pPr>
              <a:defRPr smtClean="0"/>
            </a:lvl1pPr>
          </a:lstStyle>
          <a:p>
            <a:pPr>
              <a:defRPr/>
            </a:pPr>
            <a:fld id="{A116D2F4-A341-4E59-B839-45DF3B526D2E}" type="slidenum">
              <a:rPr lang="fr-FR"/>
              <a:pPr>
                <a:defRPr/>
              </a:pPr>
              <a:t>‹N°›</a:t>
            </a:fld>
            <a:endParaRPr lang="fr-F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Espace réservé de la date 2"/>
          <p:cNvSpPr>
            <a:spLocks noGrp="1"/>
          </p:cNvSpPr>
          <p:nvPr>
            <p:ph type="dt" sz="half" idx="10"/>
          </p:nvPr>
        </p:nvSpPr>
        <p:spPr>
          <a:xfrm>
            <a:off x="457200" y="5297488"/>
            <a:ext cx="2133600" cy="303212"/>
          </a:xfrm>
          <a:prstGeom prst="rect">
            <a:avLst/>
          </a:prstGeom>
        </p:spPr>
        <p:txBody>
          <a:bodyPr vert="horz" wrap="square" lIns="91440" tIns="45720" rIns="91440" bIns="45720" numCol="1" anchor="t" anchorCtr="0" compatLnSpc="1">
            <a:prstTxWarp prst="textNoShape">
              <a:avLst/>
            </a:prstTxWarp>
          </a:bodyPr>
          <a:lstStyle>
            <a:lvl1pPr>
              <a:defRPr smtClean="0"/>
            </a:lvl1pPr>
          </a:lstStyle>
          <a:p>
            <a:pPr>
              <a:defRPr/>
            </a:pPr>
            <a:fld id="{0433DD74-9DDF-4627-B2A8-BEF3B7014055}" type="datetimeFigureOut">
              <a:rPr lang="fr-FR"/>
              <a:pPr>
                <a:defRPr/>
              </a:pPr>
              <a:t>21/10/2013</a:t>
            </a:fld>
            <a:endParaRPr lang="fr-FR"/>
          </a:p>
        </p:txBody>
      </p:sp>
      <p:sp>
        <p:nvSpPr>
          <p:cNvPr id="4" name="Espace réservé du pied de page 3"/>
          <p:cNvSpPr>
            <a:spLocks noGrp="1"/>
          </p:cNvSpPr>
          <p:nvPr>
            <p:ph type="ftr" sz="quarter" idx="11"/>
          </p:nvPr>
        </p:nvSpPr>
        <p:spPr>
          <a:xfrm>
            <a:off x="3124200" y="5297488"/>
            <a:ext cx="2895600" cy="303212"/>
          </a:xfrm>
          <a:prstGeom prst="rect">
            <a:avLst/>
          </a:prstGeom>
        </p:spPr>
        <p:txBody>
          <a:bodyPr vert="horz" wrap="square" lIns="91440" tIns="45720" rIns="91440" bIns="45720" numCol="1" anchor="t" anchorCtr="0" compatLnSpc="1">
            <a:prstTxWarp prst="textNoShape">
              <a:avLst/>
            </a:prstTxWarp>
          </a:bodyPr>
          <a:lstStyle>
            <a:lvl1pPr>
              <a:defRPr smtClean="0"/>
            </a:lvl1pPr>
          </a:lstStyle>
          <a:p>
            <a:pPr>
              <a:defRPr/>
            </a:pPr>
            <a:r>
              <a:rPr lang="en-US"/>
              <a:t>Copyright © 2004-2005 NameOfTheOrganization.  All rights reserved.</a:t>
            </a:r>
          </a:p>
        </p:txBody>
      </p:sp>
      <p:sp>
        <p:nvSpPr>
          <p:cNvPr id="5" name="Espace réservé du numéro de diapositive 4"/>
          <p:cNvSpPr>
            <a:spLocks noGrp="1"/>
          </p:cNvSpPr>
          <p:nvPr>
            <p:ph type="sldNum" sz="quarter" idx="12"/>
          </p:nvPr>
        </p:nvSpPr>
        <p:spPr>
          <a:xfrm>
            <a:off x="6553200" y="5297488"/>
            <a:ext cx="2133600" cy="303212"/>
          </a:xfrm>
          <a:prstGeom prst="rect">
            <a:avLst/>
          </a:prstGeom>
        </p:spPr>
        <p:txBody>
          <a:bodyPr vert="horz" wrap="square" lIns="91440" tIns="45720" rIns="91440" bIns="45720" numCol="1" anchor="t" anchorCtr="0" compatLnSpc="1">
            <a:prstTxWarp prst="textNoShape">
              <a:avLst/>
            </a:prstTxWarp>
          </a:bodyPr>
          <a:lstStyle>
            <a:lvl1pPr>
              <a:defRPr smtClean="0"/>
            </a:lvl1pPr>
          </a:lstStyle>
          <a:p>
            <a:pPr>
              <a:defRPr/>
            </a:pPr>
            <a:fld id="{E46107D9-2CF4-4069-A4F9-F6BFE0B44D6C}" type="slidenum">
              <a:rPr lang="fr-FR"/>
              <a:pPr>
                <a:defRPr/>
              </a:pPr>
              <a:t>‹N°›</a:t>
            </a:fld>
            <a:endParaRPr lang="fr-F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a:xfrm>
            <a:off x="457200" y="5297488"/>
            <a:ext cx="2133600" cy="303212"/>
          </a:xfrm>
          <a:prstGeom prst="rect">
            <a:avLst/>
          </a:prstGeom>
        </p:spPr>
        <p:txBody>
          <a:bodyPr vert="horz" wrap="square" lIns="91440" tIns="45720" rIns="91440" bIns="45720" numCol="1" anchor="t" anchorCtr="0" compatLnSpc="1">
            <a:prstTxWarp prst="textNoShape">
              <a:avLst/>
            </a:prstTxWarp>
          </a:bodyPr>
          <a:lstStyle>
            <a:lvl1pPr>
              <a:defRPr smtClean="0"/>
            </a:lvl1pPr>
          </a:lstStyle>
          <a:p>
            <a:pPr>
              <a:defRPr/>
            </a:pPr>
            <a:fld id="{0B7234C6-9D10-4093-9543-312882F4F177}" type="datetimeFigureOut">
              <a:rPr lang="fr-FR"/>
              <a:pPr>
                <a:defRPr/>
              </a:pPr>
              <a:t>21/10/2013</a:t>
            </a:fld>
            <a:endParaRPr lang="fr-FR"/>
          </a:p>
        </p:txBody>
      </p:sp>
      <p:sp>
        <p:nvSpPr>
          <p:cNvPr id="3" name="Espace réservé du pied de page 2"/>
          <p:cNvSpPr>
            <a:spLocks noGrp="1"/>
          </p:cNvSpPr>
          <p:nvPr>
            <p:ph type="ftr" sz="quarter" idx="11"/>
          </p:nvPr>
        </p:nvSpPr>
        <p:spPr>
          <a:xfrm>
            <a:off x="3124200" y="5297488"/>
            <a:ext cx="2895600" cy="303212"/>
          </a:xfrm>
          <a:prstGeom prst="rect">
            <a:avLst/>
          </a:prstGeom>
        </p:spPr>
        <p:txBody>
          <a:bodyPr vert="horz" wrap="square" lIns="91440" tIns="45720" rIns="91440" bIns="45720" numCol="1" anchor="t" anchorCtr="0" compatLnSpc="1">
            <a:prstTxWarp prst="textNoShape">
              <a:avLst/>
            </a:prstTxWarp>
          </a:bodyPr>
          <a:lstStyle>
            <a:lvl1pPr>
              <a:defRPr smtClean="0"/>
            </a:lvl1pPr>
          </a:lstStyle>
          <a:p>
            <a:pPr>
              <a:defRPr/>
            </a:pPr>
            <a:r>
              <a:rPr lang="en-US"/>
              <a:t>Copyright © 2004-2005 NameOfTheOrganization.  All rights reserved.</a:t>
            </a:r>
          </a:p>
        </p:txBody>
      </p:sp>
      <p:sp>
        <p:nvSpPr>
          <p:cNvPr id="4" name="Espace réservé du numéro de diapositive 3"/>
          <p:cNvSpPr>
            <a:spLocks noGrp="1"/>
          </p:cNvSpPr>
          <p:nvPr>
            <p:ph type="sldNum" sz="quarter" idx="12"/>
          </p:nvPr>
        </p:nvSpPr>
        <p:spPr>
          <a:xfrm>
            <a:off x="6553200" y="5297488"/>
            <a:ext cx="2133600" cy="303212"/>
          </a:xfrm>
          <a:prstGeom prst="rect">
            <a:avLst/>
          </a:prstGeom>
        </p:spPr>
        <p:txBody>
          <a:bodyPr vert="horz" wrap="square" lIns="91440" tIns="45720" rIns="91440" bIns="45720" numCol="1" anchor="t" anchorCtr="0" compatLnSpc="1">
            <a:prstTxWarp prst="textNoShape">
              <a:avLst/>
            </a:prstTxWarp>
          </a:bodyPr>
          <a:lstStyle>
            <a:lvl1pPr>
              <a:defRPr smtClean="0"/>
            </a:lvl1pPr>
          </a:lstStyle>
          <a:p>
            <a:pPr>
              <a:defRPr/>
            </a:pPr>
            <a:fld id="{7ABC6178-461C-4BD0-9B54-309BB8312672}" type="slidenum">
              <a:rPr lang="fr-FR"/>
              <a:pPr>
                <a:defRPr/>
              </a:pPr>
              <a:t>‹N°›</a:t>
            </a:fld>
            <a:endParaRPr lang="fr-F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11" y="227541"/>
            <a:ext cx="3008313" cy="968376"/>
          </a:xfrm>
        </p:spPr>
        <p:txBody>
          <a:bodyPr anchor="b"/>
          <a:lstStyle>
            <a:lvl1pPr algn="l">
              <a:defRPr sz="2000" b="1"/>
            </a:lvl1pPr>
          </a:lstStyle>
          <a:p>
            <a:r>
              <a:rPr lang="fr-FR" smtClean="0"/>
              <a:t>Cliquez et modifiez le titre</a:t>
            </a:r>
            <a:endParaRPr lang="fr-FR"/>
          </a:p>
        </p:txBody>
      </p:sp>
      <p:sp>
        <p:nvSpPr>
          <p:cNvPr id="3" name="Espace réservé du contenu 2"/>
          <p:cNvSpPr>
            <a:spLocks noGrp="1"/>
          </p:cNvSpPr>
          <p:nvPr>
            <p:ph idx="1"/>
          </p:nvPr>
        </p:nvSpPr>
        <p:spPr>
          <a:xfrm>
            <a:off x="3575050" y="227546"/>
            <a:ext cx="5111750" cy="487759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texte 3"/>
          <p:cNvSpPr>
            <a:spLocks noGrp="1"/>
          </p:cNvSpPr>
          <p:nvPr>
            <p:ph type="body" sz="half" idx="2"/>
          </p:nvPr>
        </p:nvSpPr>
        <p:spPr>
          <a:xfrm>
            <a:off x="457211" y="1195920"/>
            <a:ext cx="3008313" cy="390921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Cliquez pour modifier les styles du texte du masque</a:t>
            </a:r>
          </a:p>
        </p:txBody>
      </p:sp>
      <p:sp>
        <p:nvSpPr>
          <p:cNvPr id="5" name="Espace réservé de la date 4"/>
          <p:cNvSpPr>
            <a:spLocks noGrp="1"/>
          </p:cNvSpPr>
          <p:nvPr>
            <p:ph type="dt" sz="half" idx="10"/>
          </p:nvPr>
        </p:nvSpPr>
        <p:spPr>
          <a:xfrm>
            <a:off x="457200" y="5297488"/>
            <a:ext cx="2133600" cy="303212"/>
          </a:xfrm>
          <a:prstGeom prst="rect">
            <a:avLst/>
          </a:prstGeom>
        </p:spPr>
        <p:txBody>
          <a:bodyPr vert="horz" wrap="square" lIns="91440" tIns="45720" rIns="91440" bIns="45720" numCol="1" anchor="t" anchorCtr="0" compatLnSpc="1">
            <a:prstTxWarp prst="textNoShape">
              <a:avLst/>
            </a:prstTxWarp>
          </a:bodyPr>
          <a:lstStyle>
            <a:lvl1pPr>
              <a:defRPr smtClean="0"/>
            </a:lvl1pPr>
          </a:lstStyle>
          <a:p>
            <a:pPr>
              <a:defRPr/>
            </a:pPr>
            <a:fld id="{0F3D4983-7BA2-411E-B7C6-D727698C63A3}" type="datetimeFigureOut">
              <a:rPr lang="fr-FR"/>
              <a:pPr>
                <a:defRPr/>
              </a:pPr>
              <a:t>21/10/2013</a:t>
            </a:fld>
            <a:endParaRPr lang="fr-FR"/>
          </a:p>
        </p:txBody>
      </p:sp>
      <p:sp>
        <p:nvSpPr>
          <p:cNvPr id="6" name="Espace réservé du pied de page 5"/>
          <p:cNvSpPr>
            <a:spLocks noGrp="1"/>
          </p:cNvSpPr>
          <p:nvPr>
            <p:ph type="ftr" sz="quarter" idx="11"/>
          </p:nvPr>
        </p:nvSpPr>
        <p:spPr>
          <a:xfrm>
            <a:off x="3124200" y="5297488"/>
            <a:ext cx="2895600" cy="303212"/>
          </a:xfrm>
          <a:prstGeom prst="rect">
            <a:avLst/>
          </a:prstGeom>
        </p:spPr>
        <p:txBody>
          <a:bodyPr vert="horz" wrap="square" lIns="91440" tIns="45720" rIns="91440" bIns="45720" numCol="1" anchor="t" anchorCtr="0" compatLnSpc="1">
            <a:prstTxWarp prst="textNoShape">
              <a:avLst/>
            </a:prstTxWarp>
          </a:bodyPr>
          <a:lstStyle>
            <a:lvl1pPr>
              <a:defRPr smtClean="0"/>
            </a:lvl1pPr>
          </a:lstStyle>
          <a:p>
            <a:pPr>
              <a:defRPr/>
            </a:pPr>
            <a:r>
              <a:rPr lang="en-US"/>
              <a:t>Copyright © 2004-2005 NameOfTheOrganization.  All rights reserved.</a:t>
            </a:r>
          </a:p>
        </p:txBody>
      </p:sp>
      <p:sp>
        <p:nvSpPr>
          <p:cNvPr id="7" name="Espace réservé du numéro de diapositive 6"/>
          <p:cNvSpPr>
            <a:spLocks noGrp="1"/>
          </p:cNvSpPr>
          <p:nvPr>
            <p:ph type="sldNum" sz="quarter" idx="12"/>
          </p:nvPr>
        </p:nvSpPr>
        <p:spPr>
          <a:xfrm>
            <a:off x="6553200" y="5297488"/>
            <a:ext cx="2133600" cy="303212"/>
          </a:xfrm>
          <a:prstGeom prst="rect">
            <a:avLst/>
          </a:prstGeom>
        </p:spPr>
        <p:txBody>
          <a:bodyPr vert="horz" wrap="square" lIns="91440" tIns="45720" rIns="91440" bIns="45720" numCol="1" anchor="t" anchorCtr="0" compatLnSpc="1">
            <a:prstTxWarp prst="textNoShape">
              <a:avLst/>
            </a:prstTxWarp>
          </a:bodyPr>
          <a:lstStyle>
            <a:lvl1pPr>
              <a:defRPr smtClean="0"/>
            </a:lvl1pPr>
          </a:lstStyle>
          <a:p>
            <a:pPr>
              <a:defRPr/>
            </a:pPr>
            <a:fld id="{41A612C5-ADBE-407C-A149-5B7DBBCB9509}" type="slidenum">
              <a:rPr lang="fr-FR"/>
              <a:pPr>
                <a:defRPr/>
              </a:pPr>
              <a:t>‹N°›</a:t>
            </a:fld>
            <a:endParaRPr lang="fr-F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000500"/>
            <a:ext cx="5486400" cy="472283"/>
          </a:xfrm>
        </p:spPr>
        <p:txBody>
          <a:bodyPr anchor="b"/>
          <a:lstStyle>
            <a:lvl1pPr algn="l">
              <a:defRPr sz="2000" b="1"/>
            </a:lvl1pPr>
          </a:lstStyle>
          <a:p>
            <a:r>
              <a:rPr lang="fr-FR" smtClean="0"/>
              <a:t>Cliquez et modifiez le titre</a:t>
            </a:r>
            <a:endParaRPr lang="fr-FR"/>
          </a:p>
        </p:txBody>
      </p:sp>
      <p:sp>
        <p:nvSpPr>
          <p:cNvPr id="3" name="Espace réservé pour une image  2"/>
          <p:cNvSpPr>
            <a:spLocks noGrp="1"/>
          </p:cNvSpPr>
          <p:nvPr>
            <p:ph type="pic" idx="1"/>
          </p:nvPr>
        </p:nvSpPr>
        <p:spPr>
          <a:xfrm>
            <a:off x="1792288" y="510646"/>
            <a:ext cx="5486400" cy="34290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fr-FR" noProof="0" smtClean="0"/>
              <a:t>Faire glisser l'image vers l'espace réservé ou cliquer sur l'icône pour l'ajouter</a:t>
            </a:r>
            <a:endParaRPr lang="fr-FR" noProof="0"/>
          </a:p>
        </p:txBody>
      </p:sp>
      <p:sp>
        <p:nvSpPr>
          <p:cNvPr id="4" name="Espace réservé du texte 3"/>
          <p:cNvSpPr>
            <a:spLocks noGrp="1"/>
          </p:cNvSpPr>
          <p:nvPr>
            <p:ph type="body" sz="half" idx="2"/>
          </p:nvPr>
        </p:nvSpPr>
        <p:spPr>
          <a:xfrm>
            <a:off x="1792288" y="4472786"/>
            <a:ext cx="5486400" cy="67071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Cliquez pour modifier les styles du texte du masque</a:t>
            </a:r>
          </a:p>
        </p:txBody>
      </p:sp>
      <p:sp>
        <p:nvSpPr>
          <p:cNvPr id="5" name="Espace réservé de la date 4"/>
          <p:cNvSpPr>
            <a:spLocks noGrp="1"/>
          </p:cNvSpPr>
          <p:nvPr>
            <p:ph type="dt" sz="half" idx="10"/>
          </p:nvPr>
        </p:nvSpPr>
        <p:spPr>
          <a:xfrm>
            <a:off x="457200" y="5297488"/>
            <a:ext cx="2133600" cy="303212"/>
          </a:xfrm>
          <a:prstGeom prst="rect">
            <a:avLst/>
          </a:prstGeom>
        </p:spPr>
        <p:txBody>
          <a:bodyPr vert="horz" wrap="square" lIns="91440" tIns="45720" rIns="91440" bIns="45720" numCol="1" anchor="t" anchorCtr="0" compatLnSpc="1">
            <a:prstTxWarp prst="textNoShape">
              <a:avLst/>
            </a:prstTxWarp>
          </a:bodyPr>
          <a:lstStyle>
            <a:lvl1pPr>
              <a:defRPr smtClean="0"/>
            </a:lvl1pPr>
          </a:lstStyle>
          <a:p>
            <a:pPr>
              <a:defRPr/>
            </a:pPr>
            <a:fld id="{81B4CFD4-017E-4D30-A3AD-20FFA767F724}" type="datetimeFigureOut">
              <a:rPr lang="fr-FR"/>
              <a:pPr>
                <a:defRPr/>
              </a:pPr>
              <a:t>21/10/2013</a:t>
            </a:fld>
            <a:endParaRPr lang="fr-FR"/>
          </a:p>
        </p:txBody>
      </p:sp>
      <p:sp>
        <p:nvSpPr>
          <p:cNvPr id="6" name="Espace réservé du pied de page 5"/>
          <p:cNvSpPr>
            <a:spLocks noGrp="1"/>
          </p:cNvSpPr>
          <p:nvPr>
            <p:ph type="ftr" sz="quarter" idx="11"/>
          </p:nvPr>
        </p:nvSpPr>
        <p:spPr>
          <a:xfrm>
            <a:off x="3124200" y="5297488"/>
            <a:ext cx="2895600" cy="303212"/>
          </a:xfrm>
          <a:prstGeom prst="rect">
            <a:avLst/>
          </a:prstGeom>
        </p:spPr>
        <p:txBody>
          <a:bodyPr vert="horz" wrap="square" lIns="91440" tIns="45720" rIns="91440" bIns="45720" numCol="1" anchor="t" anchorCtr="0" compatLnSpc="1">
            <a:prstTxWarp prst="textNoShape">
              <a:avLst/>
            </a:prstTxWarp>
          </a:bodyPr>
          <a:lstStyle>
            <a:lvl1pPr>
              <a:defRPr smtClean="0"/>
            </a:lvl1pPr>
          </a:lstStyle>
          <a:p>
            <a:pPr>
              <a:defRPr/>
            </a:pPr>
            <a:r>
              <a:rPr lang="en-US"/>
              <a:t>Copyright © 2004-2005 NameOfTheOrganization.  All rights reserved.</a:t>
            </a:r>
          </a:p>
        </p:txBody>
      </p:sp>
      <p:sp>
        <p:nvSpPr>
          <p:cNvPr id="7" name="Espace réservé du numéro de diapositive 6"/>
          <p:cNvSpPr>
            <a:spLocks noGrp="1"/>
          </p:cNvSpPr>
          <p:nvPr>
            <p:ph type="sldNum" sz="quarter" idx="12"/>
          </p:nvPr>
        </p:nvSpPr>
        <p:spPr>
          <a:xfrm>
            <a:off x="6553200" y="5297488"/>
            <a:ext cx="2133600" cy="303212"/>
          </a:xfrm>
          <a:prstGeom prst="rect">
            <a:avLst/>
          </a:prstGeom>
        </p:spPr>
        <p:txBody>
          <a:bodyPr vert="horz" wrap="square" lIns="91440" tIns="45720" rIns="91440" bIns="45720" numCol="1" anchor="t" anchorCtr="0" compatLnSpc="1">
            <a:prstTxWarp prst="textNoShape">
              <a:avLst/>
            </a:prstTxWarp>
          </a:bodyPr>
          <a:lstStyle>
            <a:lvl1pPr>
              <a:defRPr smtClean="0"/>
            </a:lvl1pPr>
          </a:lstStyle>
          <a:p>
            <a:pPr>
              <a:defRPr/>
            </a:pPr>
            <a:fld id="{013AB0C8-3393-415B-AA1D-514982E3CED1}" type="slidenum">
              <a:rPr lang="fr-FR"/>
              <a:pPr>
                <a:defRPr/>
              </a:pPr>
              <a:t>‹N°›</a:t>
            </a:fld>
            <a:endParaRPr lang="fr-F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026" name="Image 4" descr="CarteDuMonde_AvecPoint.jpg"/>
          <p:cNvPicPr>
            <a:picLocks noChangeAspect="1"/>
          </p:cNvPicPr>
          <p:nvPr userDrawn="1"/>
        </p:nvPicPr>
        <p:blipFill>
          <a:blip r:embed="rId14" cstate="print"/>
          <a:srcRect/>
          <a:stretch>
            <a:fillRect/>
          </a:stretch>
        </p:blipFill>
        <p:spPr bwMode="auto">
          <a:xfrm>
            <a:off x="5148263" y="0"/>
            <a:ext cx="4002087" cy="1990725"/>
          </a:xfrm>
          <a:prstGeom prst="rect">
            <a:avLst/>
          </a:prstGeom>
          <a:noFill/>
          <a:ln w="9525">
            <a:noFill/>
            <a:miter lim="800000"/>
            <a:headEnd/>
            <a:tailEnd/>
          </a:ln>
        </p:spPr>
      </p:pic>
      <p:sp>
        <p:nvSpPr>
          <p:cNvPr id="1027" name="Espace réservé du titre 1"/>
          <p:cNvSpPr>
            <a:spLocks noGrp="1"/>
          </p:cNvSpPr>
          <p:nvPr>
            <p:ph type="title"/>
          </p:nvPr>
        </p:nvSpPr>
        <p:spPr bwMode="auto">
          <a:xfrm>
            <a:off x="1116013" y="0"/>
            <a:ext cx="7956550" cy="808038"/>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fr-FR" smtClean="0"/>
              <a:t>Cliquez et modifiez le titre</a:t>
            </a:r>
          </a:p>
        </p:txBody>
      </p:sp>
      <p:sp>
        <p:nvSpPr>
          <p:cNvPr id="1028" name="Espace réservé du texte 2"/>
          <p:cNvSpPr>
            <a:spLocks noGrp="1"/>
          </p:cNvSpPr>
          <p:nvPr>
            <p:ph type="body" idx="1"/>
          </p:nvPr>
        </p:nvSpPr>
        <p:spPr bwMode="auto">
          <a:xfrm>
            <a:off x="457200" y="1128713"/>
            <a:ext cx="8435975" cy="423068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p>
        </p:txBody>
      </p:sp>
      <p:sp>
        <p:nvSpPr>
          <p:cNvPr id="2" name="Rectangle 1"/>
          <p:cNvSpPr>
            <a:spLocks noChangeArrowheads="1"/>
          </p:cNvSpPr>
          <p:nvPr userDrawn="1"/>
        </p:nvSpPr>
        <p:spPr bwMode="auto">
          <a:xfrm>
            <a:off x="0" y="5329238"/>
            <a:ext cx="9144000" cy="407987"/>
          </a:xfrm>
          <a:prstGeom prst="rect">
            <a:avLst/>
          </a:prstGeom>
          <a:solidFill>
            <a:schemeClr val="tx1"/>
          </a:solidFill>
          <a:ln w="9525">
            <a:solidFill>
              <a:srgbClr val="000000"/>
            </a:solidFill>
            <a:miter lim="800000"/>
            <a:headEnd/>
            <a:tailEnd/>
          </a:ln>
          <a:effectLst>
            <a:outerShdw dist="23000" dir="5400000" rotWithShape="0">
              <a:srgbClr val="808080">
                <a:alpha val="34999"/>
              </a:srgbClr>
            </a:outerShdw>
          </a:effectLst>
        </p:spPr>
        <p:txBody>
          <a:bodyPr anchor="ctr"/>
          <a:lstStyle/>
          <a:p>
            <a:pPr>
              <a:defRPr/>
            </a:pPr>
            <a:r>
              <a:rPr lang="fr-FR" sz="900">
                <a:solidFill>
                  <a:srgbClr val="FFFFFF"/>
                </a:solidFill>
                <a:latin typeface="Calibri" pitchFamily="34" charset="0"/>
              </a:rPr>
              <a:t>© SUPINFO International University – http://www.supinfo.com</a:t>
            </a:r>
          </a:p>
        </p:txBody>
      </p:sp>
      <p:pic>
        <p:nvPicPr>
          <p:cNvPr id="1030" name="Image 2"/>
          <p:cNvPicPr>
            <a:picLocks noChangeAspect="1"/>
          </p:cNvPicPr>
          <p:nvPr userDrawn="1"/>
        </p:nvPicPr>
        <p:blipFill>
          <a:blip r:embed="rId15" cstate="print"/>
          <a:srcRect/>
          <a:stretch>
            <a:fillRect/>
          </a:stretch>
        </p:blipFill>
        <p:spPr bwMode="auto">
          <a:xfrm>
            <a:off x="7740650" y="5305425"/>
            <a:ext cx="1362075" cy="433388"/>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4462" r:id="rId1"/>
    <p:sldLayoutId id="2147484463" r:id="rId2"/>
    <p:sldLayoutId id="2147484464" r:id="rId3"/>
    <p:sldLayoutId id="2147484465" r:id="rId4"/>
    <p:sldLayoutId id="2147484466" r:id="rId5"/>
    <p:sldLayoutId id="2147484467" r:id="rId6"/>
    <p:sldLayoutId id="2147484468" r:id="rId7"/>
    <p:sldLayoutId id="2147484469" r:id="rId8"/>
    <p:sldLayoutId id="2147484470" r:id="rId9"/>
    <p:sldLayoutId id="2147484471" r:id="rId10"/>
    <p:sldLayoutId id="2147484472" r:id="rId11"/>
    <p:sldLayoutId id="2147484473" r:id="rId12"/>
  </p:sldLayoutIdLst>
  <p:txStyles>
    <p:titleStyle>
      <a:lvl1pPr algn="l" defTabSz="457200" rtl="0" eaLnBrk="0" fontAlgn="base" hangingPunct="0">
        <a:spcBef>
          <a:spcPct val="0"/>
        </a:spcBef>
        <a:spcAft>
          <a:spcPct val="0"/>
        </a:spcAft>
        <a:defRPr sz="3600" b="1" kern="1200">
          <a:solidFill>
            <a:schemeClr val="tx1"/>
          </a:solidFill>
          <a:latin typeface="+mj-lt"/>
          <a:ea typeface="ＭＳ Ｐゴシック" charset="0"/>
          <a:cs typeface="ＭＳ Ｐゴシック" charset="0"/>
        </a:defRPr>
      </a:lvl1pPr>
      <a:lvl2pPr algn="l" defTabSz="457200" rtl="0" eaLnBrk="0" fontAlgn="base" hangingPunct="0">
        <a:spcBef>
          <a:spcPct val="0"/>
        </a:spcBef>
        <a:spcAft>
          <a:spcPct val="0"/>
        </a:spcAft>
        <a:defRPr sz="3600" b="1">
          <a:solidFill>
            <a:schemeClr val="tx1"/>
          </a:solidFill>
          <a:latin typeface="Calibri" charset="0"/>
          <a:ea typeface="ＭＳ Ｐゴシック" charset="0"/>
          <a:cs typeface="ＭＳ Ｐゴシック" charset="0"/>
        </a:defRPr>
      </a:lvl2pPr>
      <a:lvl3pPr algn="l" defTabSz="457200" rtl="0" eaLnBrk="0" fontAlgn="base" hangingPunct="0">
        <a:spcBef>
          <a:spcPct val="0"/>
        </a:spcBef>
        <a:spcAft>
          <a:spcPct val="0"/>
        </a:spcAft>
        <a:defRPr sz="3600" b="1">
          <a:solidFill>
            <a:schemeClr val="tx1"/>
          </a:solidFill>
          <a:latin typeface="Calibri" charset="0"/>
          <a:ea typeface="ＭＳ Ｐゴシック" charset="0"/>
          <a:cs typeface="ＭＳ Ｐゴシック" charset="0"/>
        </a:defRPr>
      </a:lvl3pPr>
      <a:lvl4pPr algn="l" defTabSz="457200" rtl="0" eaLnBrk="0" fontAlgn="base" hangingPunct="0">
        <a:spcBef>
          <a:spcPct val="0"/>
        </a:spcBef>
        <a:spcAft>
          <a:spcPct val="0"/>
        </a:spcAft>
        <a:defRPr sz="3600" b="1">
          <a:solidFill>
            <a:schemeClr val="tx1"/>
          </a:solidFill>
          <a:latin typeface="Calibri" charset="0"/>
          <a:ea typeface="ＭＳ Ｐゴシック" charset="0"/>
          <a:cs typeface="ＭＳ Ｐゴシック" charset="0"/>
        </a:defRPr>
      </a:lvl4pPr>
      <a:lvl5pPr algn="l" defTabSz="457200" rtl="0" eaLnBrk="0" fontAlgn="base" hangingPunct="0">
        <a:spcBef>
          <a:spcPct val="0"/>
        </a:spcBef>
        <a:spcAft>
          <a:spcPct val="0"/>
        </a:spcAft>
        <a:defRPr sz="3600" b="1">
          <a:solidFill>
            <a:schemeClr val="tx1"/>
          </a:solidFill>
          <a:latin typeface="Calibri" charset="0"/>
          <a:ea typeface="ＭＳ Ｐゴシック" charset="0"/>
          <a:cs typeface="ＭＳ Ｐゴシック" charset="0"/>
        </a:defRPr>
      </a:lvl5pPr>
      <a:lvl6pPr marL="457200" algn="l" defTabSz="457200" rtl="0" fontAlgn="base">
        <a:spcBef>
          <a:spcPct val="0"/>
        </a:spcBef>
        <a:spcAft>
          <a:spcPct val="0"/>
        </a:spcAft>
        <a:defRPr sz="4400">
          <a:solidFill>
            <a:schemeClr val="tx1"/>
          </a:solidFill>
          <a:latin typeface="Calibri" charset="0"/>
          <a:ea typeface="ＭＳ Ｐゴシック" charset="0"/>
          <a:cs typeface="ＭＳ Ｐゴシック" charset="0"/>
        </a:defRPr>
      </a:lvl6pPr>
      <a:lvl7pPr marL="914400" algn="l" defTabSz="457200" rtl="0" fontAlgn="base">
        <a:spcBef>
          <a:spcPct val="0"/>
        </a:spcBef>
        <a:spcAft>
          <a:spcPct val="0"/>
        </a:spcAft>
        <a:defRPr sz="4400">
          <a:solidFill>
            <a:schemeClr val="tx1"/>
          </a:solidFill>
          <a:latin typeface="Calibri" charset="0"/>
          <a:ea typeface="ＭＳ Ｐゴシック" charset="0"/>
          <a:cs typeface="ＭＳ Ｐゴシック" charset="0"/>
        </a:defRPr>
      </a:lvl7pPr>
      <a:lvl8pPr marL="1371600" algn="l" defTabSz="457200" rtl="0" fontAlgn="base">
        <a:spcBef>
          <a:spcPct val="0"/>
        </a:spcBef>
        <a:spcAft>
          <a:spcPct val="0"/>
        </a:spcAft>
        <a:defRPr sz="4400">
          <a:solidFill>
            <a:schemeClr val="tx1"/>
          </a:solidFill>
          <a:latin typeface="Calibri" charset="0"/>
          <a:ea typeface="ＭＳ Ｐゴシック" charset="0"/>
          <a:cs typeface="ＭＳ Ｐゴシック" charset="0"/>
        </a:defRPr>
      </a:lvl8pPr>
      <a:lvl9pPr marL="1828800" algn="l" defTabSz="457200" rtl="0" fontAlgn="base">
        <a:spcBef>
          <a:spcPct val="0"/>
        </a:spcBef>
        <a:spcAft>
          <a:spcPct val="0"/>
        </a:spcAft>
        <a:defRPr sz="4400">
          <a:solidFill>
            <a:schemeClr val="tx1"/>
          </a:solidFill>
          <a:latin typeface="Calibri" charset="0"/>
          <a:ea typeface="ＭＳ Ｐゴシック" charset="0"/>
          <a:cs typeface="ＭＳ Ｐゴシック" charset="0"/>
        </a:defRPr>
      </a:lvl9pPr>
    </p:titleStyle>
    <p:bodyStyle>
      <a:lvl1pPr marL="342900" indent="-342900" algn="l" defTabSz="457200" rtl="0" eaLnBrk="0" fontAlgn="base" hangingPunct="0">
        <a:spcBef>
          <a:spcPct val="20000"/>
        </a:spcBef>
        <a:spcAft>
          <a:spcPct val="0"/>
        </a:spcAft>
        <a:buFont typeface="Arial" pitchFamily="34" charset="0"/>
        <a:buChar char="•"/>
        <a:defRPr sz="3200" kern="1200">
          <a:solidFill>
            <a:schemeClr val="tx1"/>
          </a:solidFill>
          <a:latin typeface="+mn-lt"/>
          <a:ea typeface="ＭＳ Ｐゴシック" charset="0"/>
          <a:cs typeface="ＭＳ Ｐゴシック" charset="0"/>
        </a:defRPr>
      </a:lvl1pPr>
      <a:lvl2pPr marL="742950" indent="-285750" algn="l" defTabSz="457200" rtl="0" eaLnBrk="0" fontAlgn="base" hangingPunct="0">
        <a:spcBef>
          <a:spcPct val="20000"/>
        </a:spcBef>
        <a:spcAft>
          <a:spcPct val="0"/>
        </a:spcAft>
        <a:buFont typeface="Arial" pitchFamily="34" charset="0"/>
        <a:buChar char="–"/>
        <a:defRPr sz="2800" kern="1200">
          <a:solidFill>
            <a:schemeClr val="tx1"/>
          </a:solidFill>
          <a:latin typeface="+mn-lt"/>
          <a:ea typeface="ＭＳ Ｐゴシック" charset="0"/>
          <a:cs typeface="+mn-cs"/>
        </a:defRPr>
      </a:lvl2pPr>
      <a:lvl3pPr marL="1143000" indent="-228600" algn="l" defTabSz="457200" rtl="0" eaLnBrk="0" fontAlgn="base" hangingPunct="0">
        <a:spcBef>
          <a:spcPct val="20000"/>
        </a:spcBef>
        <a:spcAft>
          <a:spcPct val="0"/>
        </a:spcAft>
        <a:buFont typeface="Arial" pitchFamily="34" charset="0"/>
        <a:buChar char="•"/>
        <a:defRPr sz="2400" kern="1200">
          <a:solidFill>
            <a:schemeClr val="tx1"/>
          </a:solidFill>
          <a:latin typeface="+mn-lt"/>
          <a:ea typeface="ＭＳ Ｐゴシック" charset="0"/>
          <a:cs typeface="+mn-cs"/>
        </a:defRPr>
      </a:lvl3pPr>
      <a:lvl4pPr marL="1600200" indent="-228600" algn="l" defTabSz="457200" rtl="0" eaLnBrk="0" fontAlgn="base" hangingPunct="0">
        <a:spcBef>
          <a:spcPct val="20000"/>
        </a:spcBef>
        <a:spcAft>
          <a:spcPct val="0"/>
        </a:spcAft>
        <a:buFont typeface="Arial" pitchFamily="34" charset="0"/>
        <a:buChar char="–"/>
        <a:defRPr sz="2000" kern="1200">
          <a:solidFill>
            <a:schemeClr val="tx1"/>
          </a:solidFill>
          <a:latin typeface="+mn-lt"/>
          <a:ea typeface="ＭＳ Ｐゴシック" charset="0"/>
          <a:cs typeface="+mn-cs"/>
        </a:defRPr>
      </a:lvl4pPr>
      <a:lvl5pPr marL="2057400" indent="-228600" algn="l" defTabSz="457200" rtl="0" eaLnBrk="0" fontAlgn="base" hangingPunct="0">
        <a:spcBef>
          <a:spcPct val="20000"/>
        </a:spcBef>
        <a:spcAft>
          <a:spcPct val="0"/>
        </a:spcAft>
        <a:buFont typeface="Arial" pitchFamily="34" charset="0"/>
        <a:buChar char="»"/>
        <a:defRPr sz="20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fr-F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10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10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10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10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10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10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2.xml"/></Relationships>
</file>

<file path=ppt/slides/_rels/slide11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21.png"/><Relationship Id="rId1" Type="http://schemas.openxmlformats.org/officeDocument/2006/relationships/slideLayout" Target="../slideLayouts/slideLayout12.xml"/><Relationship Id="rId4" Type="http://schemas.microsoft.com/office/2007/relationships/hdphoto" Target="../media/hdphoto2.wdp"/></Relationships>
</file>

<file path=ppt/slides/_rels/slide11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11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1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1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1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1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1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1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1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21.png"/><Relationship Id="rId1" Type="http://schemas.openxmlformats.org/officeDocument/2006/relationships/slideLayout" Target="../slideLayouts/slideLayout12.xml"/><Relationship Id="rId5" Type="http://schemas.openxmlformats.org/officeDocument/2006/relationships/image" Target="../media/image40.png"/><Relationship Id="rId4" Type="http://schemas.openxmlformats.org/officeDocument/2006/relationships/image" Target="../media/image39.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image" Target="../media/image9.png"/></Relationships>
</file>

<file path=ppt/slides/_rels/slide1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1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courses.supinfo.com" TargetMode="External"/><Relationship Id="rId1" Type="http://schemas.openxmlformats.org/officeDocument/2006/relationships/slideLayout" Target="../slideLayouts/slideLayout12.xml"/></Relationships>
</file>

<file path=ppt/slides/_rels/slide1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requirejs.org/" TargetMode="External"/><Relationship Id="rId1" Type="http://schemas.openxmlformats.org/officeDocument/2006/relationships/slideLayout" Target="../slideLayouts/slideLayout12.xml"/></Relationships>
</file>

<file path=ppt/slides/_rels/slide12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12.xml"/><Relationship Id="rId4" Type="http://schemas.openxmlformats.org/officeDocument/2006/relationships/image" Target="../media/image23.png"/></Relationships>
</file>

<file path=ppt/slides/_rels/slide3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12.xml"/><Relationship Id="rId4" Type="http://schemas.openxmlformats.org/officeDocument/2006/relationships/image" Target="../media/image24.png"/></Relationships>
</file>

<file path=ppt/slides/_rels/slide3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courses.supinfo.com" TargetMode="External"/><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png"/><Relationship Id="rId1" Type="http://schemas.openxmlformats.org/officeDocument/2006/relationships/slideLayout" Target="../slideLayouts/slideLayout12.xml"/><Relationship Id="rId5" Type="http://schemas.openxmlformats.org/officeDocument/2006/relationships/image" Target="../media/image12.emf"/><Relationship Id="rId4" Type="http://schemas.openxmlformats.org/officeDocument/2006/relationships/image" Target="../media/image11.emf"/></Relationships>
</file>

<file path=ppt/slides/_rels/slide6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9.png"/><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courses.supinfo.com" TargetMode="External"/><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7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7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7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7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7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9.png"/><Relationship Id="rId1" Type="http://schemas.openxmlformats.org/officeDocument/2006/relationships/slideLayout" Target="../slideLayouts/slideLayout12.xml"/></Relationships>
</file>

<file path=ppt/slides/_rels/slide8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8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8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8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8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8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8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8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8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8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9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9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9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9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9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9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9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9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Image 12" descr="SignOfSuccess_NoirSurFondTransparent.png"/>
          <p:cNvPicPr>
            <a:picLocks noChangeAspect="1"/>
          </p:cNvPicPr>
          <p:nvPr/>
        </p:nvPicPr>
        <p:blipFill>
          <a:blip r:embed="rId3" cstate="print"/>
          <a:srcRect/>
          <a:stretch>
            <a:fillRect/>
          </a:stretch>
        </p:blipFill>
        <p:spPr bwMode="auto">
          <a:xfrm>
            <a:off x="395288" y="354013"/>
            <a:ext cx="3097212" cy="1457325"/>
          </a:xfrm>
          <a:prstGeom prst="rect">
            <a:avLst/>
          </a:prstGeom>
          <a:noFill/>
          <a:ln w="9525">
            <a:noFill/>
            <a:miter lim="800000"/>
            <a:headEnd/>
            <a:tailEnd/>
          </a:ln>
        </p:spPr>
      </p:pic>
      <p:sp>
        <p:nvSpPr>
          <p:cNvPr id="16" name="ZoneTexte 15"/>
          <p:cNvSpPr txBox="1"/>
          <p:nvPr/>
        </p:nvSpPr>
        <p:spPr>
          <a:xfrm>
            <a:off x="898525" y="2603500"/>
            <a:ext cx="7916863" cy="2062103"/>
          </a:xfrm>
          <a:prstGeom prst="rect">
            <a:avLst/>
          </a:prstGeom>
          <a:noFill/>
        </p:spPr>
        <p:txBody>
          <a:bodyPr>
            <a:spAutoFit/>
          </a:bodyPr>
          <a:lstStyle/>
          <a:p>
            <a:pPr>
              <a:defRPr/>
            </a:pPr>
            <a:r>
              <a:rPr lang="en-US" sz="3200" dirty="0" smtClean="0">
                <a:latin typeface="Myriad Pro"/>
                <a:ea typeface="MS PGothic" charset="0"/>
                <a:cs typeface="Myriad Pro"/>
              </a:rPr>
              <a:t>Advanced JavaScript</a:t>
            </a:r>
          </a:p>
          <a:p>
            <a:pPr>
              <a:defRPr/>
            </a:pPr>
            <a:endParaRPr lang="en-US" dirty="0" smtClean="0">
              <a:solidFill>
                <a:schemeClr val="tx1">
                  <a:lumMod val="95000"/>
                  <a:lumOff val="5000"/>
                </a:schemeClr>
              </a:solidFill>
              <a:latin typeface="Verdana" charset="0"/>
              <a:ea typeface="ＭＳ Ｐゴシック" charset="0"/>
              <a:cs typeface="ＭＳ Ｐゴシック" charset="0"/>
            </a:endParaRPr>
          </a:p>
          <a:p>
            <a:pPr>
              <a:defRPr/>
            </a:pPr>
            <a:r>
              <a:rPr lang="en-US" dirty="0" smtClean="0">
                <a:solidFill>
                  <a:schemeClr val="tx1">
                    <a:lumMod val="95000"/>
                    <a:lumOff val="5000"/>
                  </a:schemeClr>
                </a:solidFill>
                <a:latin typeface="Verdana" charset="0"/>
                <a:ea typeface="ＭＳ Ｐゴシック" charset="0"/>
                <a:cs typeface="ＭＳ Ｐゴシック" charset="0"/>
              </a:rPr>
              <a:t>Go further with JavaScript…</a:t>
            </a:r>
            <a:endParaRPr lang="en-US" sz="1200" dirty="0" smtClean="0">
              <a:solidFill>
                <a:schemeClr val="tx1">
                  <a:lumMod val="95000"/>
                  <a:lumOff val="5000"/>
                </a:schemeClr>
              </a:solidFill>
              <a:latin typeface="Verdana" charset="0"/>
              <a:ea typeface="ＭＳ Ｐゴシック" charset="0"/>
              <a:cs typeface="ＭＳ Ｐゴシック" charset="0"/>
            </a:endParaRPr>
          </a:p>
          <a:p>
            <a:pPr>
              <a:defRPr/>
            </a:pPr>
            <a:endParaRPr lang="en-US" sz="1200" dirty="0" smtClean="0">
              <a:solidFill>
                <a:schemeClr val="tx1">
                  <a:lumMod val="95000"/>
                  <a:lumOff val="5000"/>
                </a:schemeClr>
              </a:solidFill>
              <a:latin typeface="Verdana" charset="0"/>
              <a:ea typeface="ＭＳ Ｐゴシック" charset="0"/>
              <a:cs typeface="ＭＳ Ｐゴシック" charset="0"/>
            </a:endParaRPr>
          </a:p>
          <a:p>
            <a:pPr>
              <a:defRPr/>
            </a:pPr>
            <a:endParaRPr lang="en-US" sz="1200" dirty="0" smtClean="0">
              <a:solidFill>
                <a:schemeClr val="tx1">
                  <a:lumMod val="95000"/>
                  <a:lumOff val="5000"/>
                </a:schemeClr>
              </a:solidFill>
              <a:latin typeface="Verdana" charset="0"/>
              <a:ea typeface="ＭＳ Ｐゴシック" charset="0"/>
              <a:cs typeface="ＭＳ Ｐゴシック" charset="0"/>
            </a:endParaRPr>
          </a:p>
          <a:p>
            <a:pPr>
              <a:defRPr/>
            </a:pPr>
            <a:endParaRPr lang="en-US" sz="1200" dirty="0" smtClean="0">
              <a:solidFill>
                <a:schemeClr val="tx1">
                  <a:lumMod val="95000"/>
                  <a:lumOff val="5000"/>
                </a:schemeClr>
              </a:solidFill>
              <a:latin typeface="Verdana" charset="0"/>
              <a:ea typeface="ＭＳ Ｐゴシック" charset="0"/>
              <a:cs typeface="ＭＳ Ｐゴシック" charset="0"/>
            </a:endParaRPr>
          </a:p>
          <a:p>
            <a:pPr>
              <a:defRPr/>
            </a:pPr>
            <a:endParaRPr lang="en-US" sz="1200" dirty="0" smtClean="0">
              <a:solidFill>
                <a:schemeClr val="tx1">
                  <a:lumMod val="95000"/>
                  <a:lumOff val="5000"/>
                </a:schemeClr>
              </a:solidFill>
              <a:latin typeface="Verdana" charset="0"/>
              <a:ea typeface="ＭＳ Ｐゴシック" charset="0"/>
              <a:cs typeface="ＭＳ Ｐゴシック" charset="0"/>
            </a:endParaRPr>
          </a:p>
          <a:p>
            <a:pPr>
              <a:defRPr/>
            </a:pPr>
            <a:endParaRPr lang="en-US" sz="1200" dirty="0">
              <a:solidFill>
                <a:schemeClr val="tx1">
                  <a:lumMod val="95000"/>
                  <a:lumOff val="5000"/>
                </a:schemeClr>
              </a:solidFill>
              <a:latin typeface="Verdana" charset="0"/>
              <a:ea typeface="ＭＳ Ｐゴシック" charset="0"/>
              <a:cs typeface="ＭＳ Ｐゴシック" charset="0"/>
            </a:endParaRPr>
          </a:p>
        </p:txBody>
      </p:sp>
      <p:pic>
        <p:nvPicPr>
          <p:cNvPr id="2" name="Picture 1"/>
          <p:cNvPicPr>
            <a:picLocks noChangeAspect="1"/>
          </p:cNvPicPr>
          <p:nvPr/>
        </p:nvPicPr>
        <p:blipFill>
          <a:blip r:embed="rId4"/>
          <a:stretch>
            <a:fillRect/>
          </a:stretch>
        </p:blipFill>
        <p:spPr>
          <a:xfrm>
            <a:off x="6444208" y="1993404"/>
            <a:ext cx="1905000" cy="1905000"/>
          </a:xfrm>
          <a:prstGeom prst="rect">
            <a:avLst/>
          </a:prstGeom>
          <a:ln>
            <a:solidFill>
              <a:srgbClr val="000000"/>
            </a:solidFill>
          </a:ln>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Espace réservé du contenu 2"/>
          <p:cNvSpPr>
            <a:spLocks noGrp="1"/>
          </p:cNvSpPr>
          <p:nvPr>
            <p:ph idx="1"/>
          </p:nvPr>
        </p:nvSpPr>
        <p:spPr>
          <a:xfrm>
            <a:off x="457200" y="1128713"/>
            <a:ext cx="8435975" cy="4230687"/>
          </a:xfrm>
        </p:spPr>
        <p:txBody>
          <a:bodyPr/>
          <a:lstStyle/>
          <a:p>
            <a:r>
              <a:rPr lang="en-US" dirty="0" smtClean="0"/>
              <a:t>Example:</a:t>
            </a:r>
          </a:p>
        </p:txBody>
      </p:sp>
      <p:sp>
        <p:nvSpPr>
          <p:cNvPr id="4" name="Titre 1"/>
          <p:cNvSpPr txBox="1">
            <a:spLocks/>
          </p:cNvSpPr>
          <p:nvPr/>
        </p:nvSpPr>
        <p:spPr bwMode="auto">
          <a:xfrm>
            <a:off x="1116013" y="336550"/>
            <a:ext cx="7777162" cy="5048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defTabSz="457200">
              <a:defRPr/>
            </a:pPr>
            <a:r>
              <a:rPr lang="en-US" sz="3600" b="1" dirty="0">
                <a:latin typeface="+mj-lt"/>
                <a:cs typeface="ＭＳ Ｐゴシック" charset="0"/>
              </a:rPr>
              <a:t>Syntax &amp; </a:t>
            </a:r>
            <a:r>
              <a:rPr lang="en-US" sz="3600" b="1" dirty="0" smtClean="0">
                <a:latin typeface="+mj-lt"/>
                <a:cs typeface="ＭＳ Ｐゴシック" charset="0"/>
              </a:rPr>
              <a:t>Types</a:t>
            </a:r>
            <a:endParaRPr lang="en-US" sz="3600" b="1" dirty="0">
              <a:latin typeface="+mj-lt"/>
              <a:cs typeface="ＭＳ Ｐゴシック" charset="0"/>
            </a:endParaRPr>
          </a:p>
        </p:txBody>
      </p:sp>
      <p:sp>
        <p:nvSpPr>
          <p:cNvPr id="5" name="Espace réservé du contenu 3"/>
          <p:cNvSpPr txBox="1">
            <a:spLocks/>
          </p:cNvSpPr>
          <p:nvPr/>
        </p:nvSpPr>
        <p:spPr>
          <a:xfrm>
            <a:off x="1116013" y="0"/>
            <a:ext cx="7777162" cy="336550"/>
          </a:xfrm>
          <a:prstGeom prst="rect">
            <a:avLst/>
          </a:prstGeom>
        </p:spPr>
        <p:txBody>
          <a:bodyPr/>
          <a:lstStyle/>
          <a:p>
            <a:pPr marL="342900" indent="-342900" defTabSz="457200">
              <a:spcBef>
                <a:spcPct val="20000"/>
              </a:spcBef>
              <a:defRPr/>
            </a:pPr>
            <a:r>
              <a:rPr lang="en-US" dirty="0">
                <a:solidFill>
                  <a:prstClr val="black"/>
                </a:solidFill>
                <a:latin typeface="Calibri"/>
                <a:cs typeface="ＭＳ Ｐゴシック" charset="0"/>
              </a:rPr>
              <a:t>Reminders</a:t>
            </a:r>
            <a:endParaRPr kumimoji="0" lang="en-US" b="0" i="0" u="none" strike="noStrike" kern="1200" cap="none" spc="0" normalizeH="0" baseline="0" dirty="0" smtClean="0">
              <a:ln>
                <a:noFill/>
              </a:ln>
              <a:solidFill>
                <a:schemeClr val="tx1"/>
              </a:solidFill>
              <a:effectLst/>
              <a:uLnTx/>
              <a:uFillTx/>
              <a:latin typeface="+mn-lt"/>
              <a:ea typeface="ＭＳ Ｐゴシック" pitchFamily="34" charset="-128"/>
              <a:cs typeface="ＭＳ Ｐゴシック" charset="0"/>
            </a:endParaRPr>
          </a:p>
        </p:txBody>
      </p:sp>
      <p:pic>
        <p:nvPicPr>
          <p:cNvPr id="8" name="Image 6" descr="test_icon.png"/>
          <p:cNvPicPr>
            <a:picLocks noChangeAspect="1"/>
          </p:cNvPicPr>
          <p:nvPr/>
        </p:nvPicPr>
        <p:blipFill>
          <a:blip r:embed="rId2" cstate="print"/>
          <a:srcRect/>
          <a:stretch>
            <a:fillRect/>
          </a:stretch>
        </p:blipFill>
        <p:spPr bwMode="auto">
          <a:xfrm>
            <a:off x="107950" y="120650"/>
            <a:ext cx="977900" cy="865188"/>
          </a:xfrm>
          <a:prstGeom prst="rect">
            <a:avLst/>
          </a:prstGeom>
          <a:noFill/>
          <a:ln w="9525">
            <a:noFill/>
            <a:miter lim="800000"/>
            <a:headEnd/>
            <a:tailEnd/>
          </a:ln>
        </p:spPr>
      </p:pic>
      <p:sp>
        <p:nvSpPr>
          <p:cNvPr id="6" name="Rectangle à coins arrondis 4"/>
          <p:cNvSpPr/>
          <p:nvPr/>
        </p:nvSpPr>
        <p:spPr>
          <a:xfrm>
            <a:off x="179512" y="1849388"/>
            <a:ext cx="8785225" cy="3240360"/>
          </a:xfrm>
          <a:prstGeom prst="roundRect">
            <a:avLst/>
          </a:prstGeom>
        </p:spPr>
        <p:style>
          <a:lnRef idx="2">
            <a:schemeClr val="dk1"/>
          </a:lnRef>
          <a:fillRef idx="1">
            <a:schemeClr val="lt1"/>
          </a:fillRef>
          <a:effectRef idx="0">
            <a:schemeClr val="dk1"/>
          </a:effectRef>
          <a:fontRef idx="minor">
            <a:schemeClr val="dk1"/>
          </a:fontRef>
        </p:style>
        <p:txBody>
          <a:bodyPr anchor="ctr"/>
          <a:lstStyle/>
          <a:p>
            <a:pPr eaLnBrk="1" hangingPunct="1">
              <a:buFont typeface="Wingdings" pitchFamily="1" charset="2"/>
              <a:buNone/>
            </a:pPr>
            <a:r>
              <a:rPr lang="en-GB" b="1" dirty="0" smtClean="0">
                <a:solidFill>
                  <a:srgbClr val="0070C0"/>
                </a:solidFill>
                <a:latin typeface="Courier New" pitchFamily="-106" charset="0"/>
                <a:ea typeface="ＭＳ Ｐゴシック" pitchFamily="-106" charset="-128"/>
                <a:cs typeface="Courier New" pitchFamily="-106" charset="0"/>
              </a:rPr>
              <a:t>function </a:t>
            </a:r>
            <a:r>
              <a:rPr lang="en-GB" b="1" dirty="0" err="1" smtClean="0">
                <a:solidFill>
                  <a:schemeClr val="tx1"/>
                </a:solidFill>
                <a:latin typeface="Courier New" pitchFamily="-106" charset="0"/>
                <a:ea typeface="ＭＳ Ｐゴシック" pitchFamily="-106" charset="-128"/>
                <a:cs typeface="Courier New" pitchFamily="-106" charset="0"/>
              </a:rPr>
              <a:t>computeAverage</a:t>
            </a:r>
            <a:r>
              <a:rPr lang="en-GB" b="1" dirty="0" smtClean="0">
                <a:solidFill>
                  <a:schemeClr val="tx1"/>
                </a:solidFill>
                <a:latin typeface="Courier New" pitchFamily="-106" charset="0"/>
                <a:ea typeface="ＭＳ Ｐゴシック" pitchFamily="-106" charset="-128"/>
                <a:cs typeface="Courier New" pitchFamily="-106" charset="0"/>
              </a:rPr>
              <a:t>(values) {</a:t>
            </a:r>
          </a:p>
          <a:p>
            <a:pPr eaLnBrk="1" hangingPunct="1">
              <a:buFont typeface="Wingdings" pitchFamily="1" charset="2"/>
              <a:buNone/>
            </a:pPr>
            <a:r>
              <a:rPr lang="en-GB" b="1" dirty="0">
                <a:solidFill>
                  <a:schemeClr val="tx1"/>
                </a:solidFill>
                <a:latin typeface="Courier New" pitchFamily="-106" charset="0"/>
                <a:ea typeface="ＭＳ Ｐゴシック" pitchFamily="-106" charset="-128"/>
                <a:cs typeface="Courier New" pitchFamily="-106" charset="0"/>
              </a:rPr>
              <a:t>	</a:t>
            </a:r>
            <a:r>
              <a:rPr lang="en-GB" b="1" dirty="0" err="1" smtClean="0">
                <a:solidFill>
                  <a:srgbClr val="0070C0"/>
                </a:solidFill>
                <a:latin typeface="Courier New" pitchFamily="-106" charset="0"/>
                <a:ea typeface="ＭＳ Ｐゴシック" pitchFamily="-106" charset="-128"/>
                <a:cs typeface="Courier New" pitchFamily="-106" charset="0"/>
              </a:rPr>
              <a:t>var</a:t>
            </a:r>
            <a:r>
              <a:rPr lang="en-GB" b="1" dirty="0" smtClean="0">
                <a:latin typeface="Courier New" pitchFamily="1" charset="0"/>
                <a:ea typeface="ＭＳ Ｐゴシック" pitchFamily="1" charset="-128"/>
              </a:rPr>
              <a:t> </a:t>
            </a:r>
            <a:r>
              <a:rPr lang="en-GB" b="1" dirty="0" err="1" smtClean="0">
                <a:latin typeface="Courier New" pitchFamily="1" charset="0"/>
                <a:ea typeface="ＭＳ Ｐゴシック" pitchFamily="1" charset="-128"/>
              </a:rPr>
              <a:t>i</a:t>
            </a:r>
            <a:r>
              <a:rPr lang="en-GB" b="1" dirty="0" smtClean="0">
                <a:latin typeface="Courier New" pitchFamily="1" charset="0"/>
                <a:ea typeface="ＭＳ Ｐゴシック" pitchFamily="1" charset="-128"/>
              </a:rPr>
              <a:t>, sum = </a:t>
            </a:r>
            <a:r>
              <a:rPr lang="en-GB" b="1" dirty="0">
                <a:solidFill>
                  <a:srgbClr val="FF6600"/>
                </a:solidFill>
                <a:latin typeface="Courier New" pitchFamily="1" charset="0"/>
                <a:ea typeface="ＭＳ Ｐゴシック" pitchFamily="1" charset="-128"/>
              </a:rPr>
              <a:t>0</a:t>
            </a:r>
            <a:r>
              <a:rPr lang="en-GB" b="1" dirty="0" smtClean="0">
                <a:latin typeface="Courier New" pitchFamily="1" charset="0"/>
                <a:ea typeface="ＭＳ Ｐゴシック" pitchFamily="1" charset="-128"/>
              </a:rPr>
              <a:t>, length = </a:t>
            </a:r>
            <a:r>
              <a:rPr lang="en-GB" b="1" dirty="0" err="1">
                <a:solidFill>
                  <a:schemeClr val="tx1"/>
                </a:solidFill>
                <a:latin typeface="Courier New" pitchFamily="1" charset="0"/>
                <a:ea typeface="ＭＳ Ｐゴシック" pitchFamily="1" charset="-128"/>
                <a:cs typeface="Courier New" pitchFamily="-106" charset="0"/>
              </a:rPr>
              <a:t>values.length</a:t>
            </a:r>
            <a:r>
              <a:rPr lang="en-GB" b="1" dirty="0" smtClean="0">
                <a:latin typeface="Courier New" pitchFamily="1" charset="0"/>
                <a:ea typeface="ＭＳ Ｐゴシック" pitchFamily="1" charset="-128"/>
              </a:rPr>
              <a:t>;</a:t>
            </a:r>
          </a:p>
          <a:p>
            <a:pPr eaLnBrk="1" hangingPunct="1">
              <a:buFont typeface="Wingdings" pitchFamily="1" charset="2"/>
              <a:buNone/>
            </a:pPr>
            <a:r>
              <a:rPr lang="en-GB" b="1" dirty="0" smtClean="0">
                <a:latin typeface="Courier New" pitchFamily="1" charset="0"/>
                <a:ea typeface="ＭＳ Ｐゴシック" pitchFamily="1" charset="-128"/>
              </a:rPr>
              <a:t>	</a:t>
            </a:r>
            <a:r>
              <a:rPr lang="en-GB" b="1" dirty="0">
                <a:solidFill>
                  <a:srgbClr val="0070C0"/>
                </a:solidFill>
                <a:latin typeface="Courier New" pitchFamily="-106" charset="0"/>
                <a:ea typeface="ＭＳ Ｐゴシック" pitchFamily="-106" charset="-128"/>
                <a:cs typeface="Courier New" pitchFamily="-106" charset="0"/>
              </a:rPr>
              <a:t>for</a:t>
            </a:r>
            <a:r>
              <a:rPr lang="en-GB" b="1" dirty="0" smtClean="0">
                <a:latin typeface="Courier New" pitchFamily="1" charset="0"/>
                <a:ea typeface="ＭＳ Ｐゴシック" pitchFamily="1" charset="-128"/>
              </a:rPr>
              <a:t>(</a:t>
            </a:r>
            <a:r>
              <a:rPr lang="en-GB" b="1" dirty="0" err="1" smtClean="0">
                <a:latin typeface="Courier New" pitchFamily="1" charset="0"/>
                <a:ea typeface="ＭＳ Ｐゴシック" pitchFamily="1" charset="-128"/>
              </a:rPr>
              <a:t>i</a:t>
            </a:r>
            <a:r>
              <a:rPr lang="en-GB" b="1" dirty="0" smtClean="0">
                <a:latin typeface="Courier New" pitchFamily="1" charset="0"/>
                <a:ea typeface="ＭＳ Ｐゴシック" pitchFamily="1" charset="-128"/>
              </a:rPr>
              <a:t> = </a:t>
            </a:r>
            <a:r>
              <a:rPr lang="en-GB" b="1" dirty="0">
                <a:solidFill>
                  <a:srgbClr val="FF6600"/>
                </a:solidFill>
                <a:latin typeface="Courier New" pitchFamily="1" charset="0"/>
                <a:ea typeface="ＭＳ Ｐゴシック" pitchFamily="1" charset="-128"/>
              </a:rPr>
              <a:t>0</a:t>
            </a:r>
            <a:r>
              <a:rPr lang="en-GB" b="1" dirty="0" smtClean="0">
                <a:latin typeface="Courier New" pitchFamily="1" charset="0"/>
                <a:ea typeface="ＭＳ Ｐゴシック" pitchFamily="1" charset="-128"/>
              </a:rPr>
              <a:t>; </a:t>
            </a:r>
            <a:r>
              <a:rPr lang="en-GB" b="1" dirty="0" err="1" smtClean="0">
                <a:latin typeface="Courier New" pitchFamily="1" charset="0"/>
                <a:ea typeface="ＭＳ Ｐゴシック" pitchFamily="1" charset="-128"/>
              </a:rPr>
              <a:t>i</a:t>
            </a:r>
            <a:r>
              <a:rPr lang="en-GB" b="1" dirty="0" smtClean="0">
                <a:latin typeface="Courier New" pitchFamily="1" charset="0"/>
                <a:ea typeface="ＭＳ Ｐゴシック" pitchFamily="1" charset="-128"/>
              </a:rPr>
              <a:t> &lt; length; </a:t>
            </a:r>
            <a:r>
              <a:rPr lang="en-GB" b="1" dirty="0" err="1" smtClean="0">
                <a:latin typeface="Courier New" pitchFamily="1" charset="0"/>
                <a:ea typeface="ＭＳ Ｐゴシック" pitchFamily="1" charset="-128"/>
              </a:rPr>
              <a:t>i</a:t>
            </a:r>
            <a:r>
              <a:rPr lang="en-GB" b="1" dirty="0" smtClean="0">
                <a:latin typeface="Courier New" pitchFamily="1" charset="0"/>
                <a:ea typeface="ＭＳ Ｐゴシック" pitchFamily="1" charset="-128"/>
              </a:rPr>
              <a:t> += </a:t>
            </a:r>
            <a:r>
              <a:rPr lang="en-GB" b="1" dirty="0">
                <a:solidFill>
                  <a:srgbClr val="FF6600"/>
                </a:solidFill>
                <a:latin typeface="Courier New" pitchFamily="1" charset="0"/>
                <a:ea typeface="ＭＳ Ｐゴシック" pitchFamily="1" charset="-128"/>
              </a:rPr>
              <a:t>1</a:t>
            </a:r>
            <a:r>
              <a:rPr lang="en-GB" b="1" dirty="0" smtClean="0">
                <a:latin typeface="Courier New" pitchFamily="1" charset="0"/>
                <a:ea typeface="ＭＳ Ｐゴシック" pitchFamily="1" charset="-128"/>
              </a:rPr>
              <a:t>) {</a:t>
            </a:r>
          </a:p>
          <a:p>
            <a:pPr eaLnBrk="1" hangingPunct="1">
              <a:buFont typeface="Wingdings" pitchFamily="1" charset="2"/>
              <a:buNone/>
            </a:pPr>
            <a:r>
              <a:rPr lang="en-GB" b="1" dirty="0">
                <a:latin typeface="Courier New" pitchFamily="1" charset="0"/>
                <a:ea typeface="ＭＳ Ｐゴシック" pitchFamily="1" charset="-128"/>
              </a:rPr>
              <a:t>	</a:t>
            </a:r>
            <a:r>
              <a:rPr lang="en-GB" b="1" dirty="0" smtClean="0">
                <a:latin typeface="Courier New" pitchFamily="1" charset="0"/>
                <a:ea typeface="ＭＳ Ｐゴシック" pitchFamily="1" charset="-128"/>
              </a:rPr>
              <a:t>	sum += values[</a:t>
            </a:r>
            <a:r>
              <a:rPr lang="en-GB" b="1" dirty="0" err="1" smtClean="0">
                <a:latin typeface="Courier New" pitchFamily="1" charset="0"/>
                <a:ea typeface="ＭＳ Ｐゴシック" pitchFamily="1" charset="-128"/>
              </a:rPr>
              <a:t>i</a:t>
            </a:r>
            <a:r>
              <a:rPr lang="en-GB" b="1" dirty="0" smtClean="0">
                <a:latin typeface="Courier New" pitchFamily="1" charset="0"/>
                <a:ea typeface="ＭＳ Ｐゴシック" pitchFamily="1" charset="-128"/>
              </a:rPr>
              <a:t>];</a:t>
            </a:r>
          </a:p>
          <a:p>
            <a:pPr eaLnBrk="1" hangingPunct="1">
              <a:buFont typeface="Wingdings" pitchFamily="1" charset="2"/>
              <a:buNone/>
            </a:pPr>
            <a:r>
              <a:rPr lang="en-GB" b="1" dirty="0" smtClean="0">
                <a:latin typeface="Courier New" pitchFamily="1" charset="0"/>
                <a:ea typeface="ＭＳ Ｐゴシック" pitchFamily="1" charset="-128"/>
              </a:rPr>
              <a:t>	}</a:t>
            </a:r>
            <a:endParaRPr lang="en-GB" b="1" dirty="0">
              <a:latin typeface="Courier New" pitchFamily="1" charset="0"/>
              <a:ea typeface="ＭＳ Ｐゴシック" pitchFamily="1" charset="-128"/>
            </a:endParaRPr>
          </a:p>
          <a:p>
            <a:pPr eaLnBrk="1" hangingPunct="1">
              <a:buFont typeface="Wingdings" pitchFamily="1" charset="2"/>
              <a:buNone/>
            </a:pPr>
            <a:r>
              <a:rPr lang="en-GB" b="1" dirty="0">
                <a:solidFill>
                  <a:schemeClr val="tx1"/>
                </a:solidFill>
                <a:latin typeface="Courier New" pitchFamily="1" charset="0"/>
                <a:ea typeface="ＭＳ Ｐゴシック" pitchFamily="1" charset="-128"/>
                <a:cs typeface="Courier New" pitchFamily="-106" charset="0"/>
              </a:rPr>
              <a:t>	</a:t>
            </a:r>
            <a:r>
              <a:rPr lang="en-GB" b="1" dirty="0">
                <a:solidFill>
                  <a:srgbClr val="0070C0"/>
                </a:solidFill>
                <a:latin typeface="Courier New" pitchFamily="-106" charset="0"/>
                <a:ea typeface="ＭＳ Ｐゴシック" pitchFamily="-106" charset="-128"/>
                <a:cs typeface="Courier New" pitchFamily="-106" charset="0"/>
              </a:rPr>
              <a:t>return</a:t>
            </a:r>
            <a:r>
              <a:rPr lang="en-GB" b="1" dirty="0" smtClean="0">
                <a:solidFill>
                  <a:schemeClr val="tx1"/>
                </a:solidFill>
                <a:latin typeface="Courier New" pitchFamily="1" charset="0"/>
                <a:ea typeface="ＭＳ Ｐゴシック" pitchFamily="1" charset="-128"/>
                <a:cs typeface="Courier New" pitchFamily="-106" charset="0"/>
              </a:rPr>
              <a:t> sum / length;</a:t>
            </a:r>
            <a:endParaRPr lang="en-GB" b="1" dirty="0">
              <a:solidFill>
                <a:schemeClr val="tx1"/>
              </a:solidFill>
              <a:latin typeface="Courier New" pitchFamily="-106" charset="0"/>
              <a:ea typeface="ＭＳ Ｐゴシック" pitchFamily="-106" charset="-128"/>
              <a:cs typeface="Courier New" pitchFamily="-106" charset="0"/>
            </a:endParaRPr>
          </a:p>
          <a:p>
            <a:pPr eaLnBrk="1" hangingPunct="1">
              <a:buFont typeface="Wingdings" pitchFamily="1" charset="2"/>
              <a:buNone/>
            </a:pPr>
            <a:r>
              <a:rPr lang="en-GB" b="1" dirty="0" smtClean="0">
                <a:solidFill>
                  <a:schemeClr val="tx1"/>
                </a:solidFill>
                <a:latin typeface="Courier New" pitchFamily="-106" charset="0"/>
                <a:ea typeface="ＭＳ Ｐゴシック" pitchFamily="-106" charset="-128"/>
                <a:cs typeface="Courier New" pitchFamily="-106" charset="0"/>
              </a:rPr>
              <a:t>}</a:t>
            </a:r>
          </a:p>
          <a:p>
            <a:pPr eaLnBrk="1" hangingPunct="1">
              <a:buFont typeface="Wingdings" pitchFamily="1" charset="2"/>
              <a:buNone/>
            </a:pPr>
            <a:endParaRPr lang="en-GB" b="1" dirty="0" smtClean="0">
              <a:solidFill>
                <a:schemeClr val="tx1"/>
              </a:solidFill>
              <a:latin typeface="Courier New" pitchFamily="-106" charset="0"/>
              <a:ea typeface="ＭＳ Ｐゴシック" pitchFamily="-106" charset="-128"/>
              <a:cs typeface="Courier New" pitchFamily="-106" charset="0"/>
            </a:endParaRPr>
          </a:p>
          <a:p>
            <a:pPr eaLnBrk="1" hangingPunct="1">
              <a:buFont typeface="Wingdings" pitchFamily="1" charset="2"/>
              <a:buNone/>
            </a:pPr>
            <a:r>
              <a:rPr lang="en-GB" b="1" dirty="0" err="1" smtClean="0">
                <a:solidFill>
                  <a:srgbClr val="0070C0"/>
                </a:solidFill>
                <a:latin typeface="Courier New" pitchFamily="-106" charset="0"/>
                <a:ea typeface="ＭＳ Ｐゴシック" pitchFamily="-106" charset="-128"/>
                <a:cs typeface="Courier New" pitchFamily="-106" charset="0"/>
              </a:rPr>
              <a:t>var</a:t>
            </a:r>
            <a:r>
              <a:rPr lang="en-GB" b="1" dirty="0" smtClean="0">
                <a:solidFill>
                  <a:srgbClr val="0070C0"/>
                </a:solidFill>
                <a:latin typeface="Courier New" pitchFamily="-106" charset="0"/>
                <a:ea typeface="ＭＳ Ｐゴシック" pitchFamily="-106" charset="-128"/>
                <a:cs typeface="Courier New" pitchFamily="-106" charset="0"/>
              </a:rPr>
              <a:t> </a:t>
            </a:r>
            <a:r>
              <a:rPr lang="en-GB" b="1" dirty="0" smtClean="0">
                <a:latin typeface="Courier New" pitchFamily="1" charset="0"/>
                <a:ea typeface="ＭＳ Ｐゴシック" pitchFamily="1" charset="-128"/>
              </a:rPr>
              <a:t>marks = [</a:t>
            </a:r>
            <a:r>
              <a:rPr lang="en-GB" b="1" dirty="0">
                <a:solidFill>
                  <a:srgbClr val="FF6600"/>
                </a:solidFill>
                <a:latin typeface="Courier New" pitchFamily="1" charset="0"/>
                <a:ea typeface="ＭＳ Ｐゴシック" pitchFamily="1" charset="-128"/>
              </a:rPr>
              <a:t>12</a:t>
            </a:r>
            <a:r>
              <a:rPr lang="en-GB" b="1" dirty="0" smtClean="0">
                <a:latin typeface="Courier New" pitchFamily="1" charset="0"/>
                <a:ea typeface="ＭＳ Ｐゴシック" pitchFamily="1" charset="-128"/>
              </a:rPr>
              <a:t>, </a:t>
            </a:r>
            <a:r>
              <a:rPr lang="en-GB" b="1" dirty="0">
                <a:solidFill>
                  <a:srgbClr val="FF6600"/>
                </a:solidFill>
                <a:latin typeface="Courier New" pitchFamily="1" charset="0"/>
                <a:ea typeface="ＭＳ Ｐゴシック" pitchFamily="1" charset="-128"/>
              </a:rPr>
              <a:t>18</a:t>
            </a:r>
            <a:r>
              <a:rPr lang="en-GB" b="1" dirty="0" smtClean="0">
                <a:latin typeface="Courier New" pitchFamily="1" charset="0"/>
                <a:ea typeface="ＭＳ Ｐゴシック" pitchFamily="1" charset="-128"/>
              </a:rPr>
              <a:t>, </a:t>
            </a:r>
            <a:r>
              <a:rPr lang="en-GB" b="1" dirty="0">
                <a:solidFill>
                  <a:srgbClr val="FF6600"/>
                </a:solidFill>
                <a:latin typeface="Courier New" pitchFamily="1" charset="0"/>
                <a:ea typeface="ＭＳ Ｐゴシック" pitchFamily="1" charset="-128"/>
              </a:rPr>
              <a:t>14</a:t>
            </a:r>
            <a:r>
              <a:rPr lang="en-GB" b="1" dirty="0" smtClean="0">
                <a:latin typeface="Courier New" pitchFamily="1" charset="0"/>
                <a:ea typeface="ＭＳ Ｐゴシック" pitchFamily="1" charset="-128"/>
              </a:rPr>
              <a:t>, </a:t>
            </a:r>
            <a:r>
              <a:rPr lang="en-GB" b="1" dirty="0">
                <a:solidFill>
                  <a:srgbClr val="FF6600"/>
                </a:solidFill>
                <a:latin typeface="Courier New" pitchFamily="1" charset="0"/>
                <a:ea typeface="ＭＳ Ｐゴシック" pitchFamily="1" charset="-128"/>
              </a:rPr>
              <a:t>8</a:t>
            </a:r>
            <a:r>
              <a:rPr lang="en-GB" b="1" dirty="0" smtClean="0">
                <a:latin typeface="Courier New" pitchFamily="1" charset="0"/>
                <a:ea typeface="ＭＳ Ｐゴシック" pitchFamily="1" charset="-128"/>
              </a:rPr>
              <a:t>];</a:t>
            </a:r>
            <a:endParaRPr lang="en-GB" b="1" dirty="0">
              <a:latin typeface="Courier New" pitchFamily="1" charset="0"/>
              <a:ea typeface="ＭＳ Ｐゴシック" pitchFamily="1" charset="-128"/>
            </a:endParaRPr>
          </a:p>
          <a:p>
            <a:pPr eaLnBrk="1" hangingPunct="1"/>
            <a:r>
              <a:rPr lang="en-GB" b="1" dirty="0" err="1" smtClean="0">
                <a:solidFill>
                  <a:srgbClr val="000000"/>
                </a:solidFill>
                <a:latin typeface="Courier New" pitchFamily="1" charset="0"/>
                <a:ea typeface="ＭＳ Ｐゴシック" pitchFamily="1" charset="-128"/>
                <a:cs typeface="Courier New" pitchFamily="-106" charset="0"/>
              </a:rPr>
              <a:t>console.log</a:t>
            </a:r>
            <a:r>
              <a:rPr lang="en-GB" b="1" dirty="0" smtClean="0">
                <a:solidFill>
                  <a:srgbClr val="000000"/>
                </a:solidFill>
                <a:latin typeface="Courier New" pitchFamily="1" charset="0"/>
                <a:ea typeface="ＭＳ Ｐゴシック" pitchFamily="1" charset="-128"/>
                <a:cs typeface="Courier New" pitchFamily="-106" charset="0"/>
              </a:rPr>
              <a:t>(</a:t>
            </a:r>
            <a:r>
              <a:rPr lang="en-GB" b="1" dirty="0" err="1" smtClean="0">
                <a:solidFill>
                  <a:srgbClr val="000000"/>
                </a:solidFill>
                <a:latin typeface="Courier New" pitchFamily="1" charset="0"/>
                <a:ea typeface="ＭＳ Ｐゴシック" pitchFamily="1" charset="-128"/>
                <a:cs typeface="Courier New" pitchFamily="-106" charset="0"/>
              </a:rPr>
              <a:t>computeAverage</a:t>
            </a:r>
            <a:r>
              <a:rPr lang="en-GB" b="1" dirty="0" smtClean="0">
                <a:solidFill>
                  <a:srgbClr val="000000"/>
                </a:solidFill>
                <a:latin typeface="Courier New" pitchFamily="1" charset="0"/>
                <a:ea typeface="ＭＳ Ｐゴシック" pitchFamily="1" charset="-128"/>
                <a:cs typeface="Courier New" pitchFamily="-106" charset="0"/>
              </a:rPr>
              <a:t>(marks)); </a:t>
            </a:r>
            <a:r>
              <a:rPr lang="en-GB" b="1" dirty="0">
                <a:solidFill>
                  <a:srgbClr val="479B8F"/>
                </a:solidFill>
                <a:latin typeface="Courier New" pitchFamily="-106" charset="0"/>
                <a:ea typeface="ＭＳ Ｐゴシック" pitchFamily="-106" charset="-128"/>
                <a:cs typeface="Courier New" pitchFamily="-106" charset="0"/>
              </a:rPr>
              <a:t>// </a:t>
            </a:r>
            <a:r>
              <a:rPr lang="en-GB" b="1" dirty="0" smtClean="0">
                <a:solidFill>
                  <a:srgbClr val="479B8F"/>
                </a:solidFill>
                <a:latin typeface="Courier New" pitchFamily="-106" charset="0"/>
                <a:ea typeface="ＭＳ Ｐゴシック" pitchFamily="-106" charset="-128"/>
                <a:cs typeface="Courier New" pitchFamily="-106" charset="0"/>
              </a:rPr>
              <a:t>13</a:t>
            </a:r>
            <a:endParaRPr lang="en-GB" b="1" dirty="0">
              <a:solidFill>
                <a:srgbClr val="479B8F"/>
              </a:solidFill>
              <a:latin typeface="Courier New" pitchFamily="-106" charset="0"/>
              <a:ea typeface="ＭＳ Ｐゴシック" pitchFamily="-106" charset="-128"/>
              <a:cs typeface="Courier New" pitchFamily="-106" charset="0"/>
            </a:endParaRPr>
          </a:p>
        </p:txBody>
      </p:sp>
    </p:spTree>
    <p:extLst>
      <p:ext uri="{BB962C8B-B14F-4D97-AF65-F5344CB8AC3E}">
        <p14:creationId xmlns:p14="http://schemas.microsoft.com/office/powerpoint/2010/main" val="4054418656"/>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Good Practices</a:t>
            </a:r>
            <a:endParaRPr lang="en-US" dirty="0"/>
          </a:p>
        </p:txBody>
      </p:sp>
      <p:sp>
        <p:nvSpPr>
          <p:cNvPr id="3" name="Espace réservé du texte 2"/>
          <p:cNvSpPr>
            <a:spLocks noGrp="1"/>
          </p:cNvSpPr>
          <p:nvPr>
            <p:ph type="body" idx="1"/>
          </p:nvPr>
        </p:nvSpPr>
        <p:spPr/>
        <p:txBody>
          <a:bodyPr/>
          <a:lstStyle/>
          <a:p>
            <a:pPr>
              <a:defRPr/>
            </a:pPr>
            <a:r>
              <a:rPr lang="en-US" dirty="0"/>
              <a:t>Go further with JavaScript…</a:t>
            </a:r>
          </a:p>
        </p:txBody>
      </p:sp>
      <p:pic>
        <p:nvPicPr>
          <p:cNvPr id="4" name="Picture 3"/>
          <p:cNvPicPr>
            <a:picLocks noChangeAspect="1"/>
          </p:cNvPicPr>
          <p:nvPr/>
        </p:nvPicPr>
        <p:blipFill>
          <a:blip r:embed="rId2"/>
          <a:stretch>
            <a:fillRect/>
          </a:stretch>
        </p:blipFill>
        <p:spPr>
          <a:xfrm>
            <a:off x="4932040" y="2849612"/>
            <a:ext cx="2456160" cy="2456160"/>
          </a:xfrm>
          <a:prstGeom prst="rect">
            <a:avLst/>
          </a:prstGeom>
        </p:spPr>
      </p:pic>
      <p:sp>
        <p:nvSpPr>
          <p:cNvPr id="5" name="Rounded Rectangular Callout 4"/>
          <p:cNvSpPr/>
          <p:nvPr/>
        </p:nvSpPr>
        <p:spPr>
          <a:xfrm>
            <a:off x="6732240" y="1777380"/>
            <a:ext cx="2195736" cy="576064"/>
          </a:xfrm>
          <a:prstGeom prst="wedgeRoundRectCallout">
            <a:avLst>
              <a:gd name="adj1" fmla="val -68517"/>
              <a:gd name="adj2" fmla="val 122626"/>
              <a:gd name="adj3" fmla="val 16667"/>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2800" b="1" i="1" dirty="0" smtClean="0">
                <a:ln w="12700">
                  <a:solidFill>
                    <a:schemeClr val="tx1"/>
                  </a:solidFill>
                  <a:prstDash val="solid"/>
                </a:ln>
                <a:solidFill>
                  <a:schemeClr val="tx1"/>
                </a:solidFill>
                <a:effectLst>
                  <a:outerShdw blurRad="41275" dist="20320" dir="1800000" algn="tl" rotWithShape="0">
                    <a:srgbClr val="000000">
                      <a:alpha val="40000"/>
                    </a:srgbClr>
                  </a:outerShdw>
                </a:effectLst>
                <a:latin typeface="Cochin"/>
                <a:cs typeface="Cochin"/>
              </a:rPr>
              <a:t>And </a:t>
            </a:r>
            <a:r>
              <a:rPr lang="en-US" sz="2800" b="1" i="1" dirty="0" smtClean="0">
                <a:ln w="12700">
                  <a:solidFill>
                    <a:schemeClr val="tx1"/>
                  </a:solidFill>
                  <a:prstDash val="solid"/>
                </a:ln>
                <a:solidFill>
                  <a:srgbClr val="FF0000"/>
                </a:solidFill>
                <a:effectLst>
                  <a:outerShdw blurRad="41275" dist="20320" dir="1800000" algn="tl" rotWithShape="0">
                    <a:srgbClr val="000000">
                      <a:alpha val="40000"/>
                    </a:srgbClr>
                  </a:outerShdw>
                </a:effectLst>
                <a:latin typeface="Cochin"/>
                <a:cs typeface="Cochin"/>
              </a:rPr>
              <a:t>you</a:t>
            </a:r>
            <a:r>
              <a:rPr lang="en-US" sz="2800" b="1" i="1" dirty="0" smtClean="0">
                <a:ln w="12700">
                  <a:solidFill>
                    <a:schemeClr val="tx1"/>
                  </a:solidFill>
                  <a:prstDash val="solid"/>
                </a:ln>
                <a:solidFill>
                  <a:schemeClr val="tx1"/>
                </a:solidFill>
                <a:effectLst>
                  <a:outerShdw blurRad="41275" dist="20320" dir="1800000" algn="tl" rotWithShape="0">
                    <a:srgbClr val="000000">
                      <a:alpha val="40000"/>
                    </a:srgbClr>
                  </a:outerShdw>
                </a:effectLst>
                <a:latin typeface="Cochin"/>
                <a:cs typeface="Cochin"/>
              </a:rPr>
              <a:t>?</a:t>
            </a:r>
            <a:endParaRPr lang="en-US" sz="2800" b="1" i="1" dirty="0">
              <a:ln w="12700">
                <a:solidFill>
                  <a:schemeClr val="tx1"/>
                </a:solidFill>
                <a:prstDash val="solid"/>
              </a:ln>
              <a:solidFill>
                <a:schemeClr val="tx1"/>
              </a:solidFill>
              <a:effectLst>
                <a:outerShdw blurRad="41275" dist="20320" dir="1800000" algn="tl" rotWithShape="0">
                  <a:srgbClr val="000000">
                    <a:alpha val="40000"/>
                  </a:srgbClr>
                </a:outerShdw>
              </a:effectLst>
              <a:latin typeface="Cochin"/>
              <a:cs typeface="Cochin"/>
            </a:endParaRPr>
          </a:p>
        </p:txBody>
      </p:sp>
    </p:spTree>
    <p:extLst>
      <p:ext uri="{BB962C8B-B14F-4D97-AF65-F5344CB8AC3E}">
        <p14:creationId xmlns:p14="http://schemas.microsoft.com/office/powerpoint/2010/main" val="1502651297"/>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Global variables</a:t>
            </a:r>
            <a:endParaRPr lang="en-US" dirty="0"/>
          </a:p>
        </p:txBody>
      </p:sp>
      <p:sp>
        <p:nvSpPr>
          <p:cNvPr id="3" name="Espace réservé du contenu 2"/>
          <p:cNvSpPr>
            <a:spLocks noGrp="1"/>
          </p:cNvSpPr>
          <p:nvPr>
            <p:ph idx="1"/>
          </p:nvPr>
        </p:nvSpPr>
        <p:spPr/>
        <p:txBody>
          <a:bodyPr/>
          <a:lstStyle/>
          <a:p>
            <a:pPr eaLnBrk="1" hangingPunct="1">
              <a:lnSpc>
                <a:spcPct val="90000"/>
              </a:lnSpc>
            </a:pPr>
            <a:r>
              <a:rPr lang="en-US" dirty="0" smtClean="0"/>
              <a:t>The language makes it easy to define…</a:t>
            </a:r>
          </a:p>
          <a:p>
            <a:pPr eaLnBrk="1" hangingPunct="1">
              <a:lnSpc>
                <a:spcPct val="90000"/>
              </a:lnSpc>
            </a:pPr>
            <a:r>
              <a:rPr lang="en-US" dirty="0" smtClean="0"/>
              <a:t>… but excessive uses weaken the resiliency of programs</a:t>
            </a:r>
          </a:p>
          <a:p>
            <a:pPr eaLnBrk="1" hangingPunct="1">
              <a:lnSpc>
                <a:spcPct val="90000"/>
              </a:lnSpc>
            </a:pPr>
            <a:endParaRPr lang="en-US" dirty="0" smtClean="0"/>
          </a:p>
          <a:p>
            <a:pPr eaLnBrk="1" hangingPunct="1">
              <a:lnSpc>
                <a:spcPct val="90000"/>
              </a:lnSpc>
            </a:pPr>
            <a:r>
              <a:rPr lang="en-US" dirty="0" smtClean="0"/>
              <a:t>A good practice to minimize the use of global variables</a:t>
            </a:r>
          </a:p>
          <a:p>
            <a:pPr lvl="1" eaLnBrk="1" hangingPunct="1">
              <a:lnSpc>
                <a:spcPct val="90000"/>
              </a:lnSpc>
            </a:pPr>
            <a:r>
              <a:rPr lang="en-US" dirty="0" smtClean="0"/>
              <a:t>Create a single global variable for your app!</a:t>
            </a:r>
          </a:p>
        </p:txBody>
      </p:sp>
      <p:sp>
        <p:nvSpPr>
          <p:cNvPr id="4" name="Espace réservé du contenu 3"/>
          <p:cNvSpPr>
            <a:spLocks noGrp="1"/>
          </p:cNvSpPr>
          <p:nvPr>
            <p:ph sz="quarter" idx="13"/>
          </p:nvPr>
        </p:nvSpPr>
        <p:spPr/>
        <p:txBody>
          <a:bodyPr/>
          <a:lstStyle/>
          <a:p>
            <a:r>
              <a:rPr lang="en-US" dirty="0" smtClean="0"/>
              <a:t>Good Practices</a:t>
            </a:r>
            <a:endParaRPr lang="fr-FR" dirty="0"/>
          </a:p>
        </p:txBody>
      </p:sp>
      <p:pic>
        <p:nvPicPr>
          <p:cNvPr id="8" name="Image 5"/>
          <p:cNvPicPr>
            <a:picLocks noChangeAspect="1"/>
          </p:cNvPicPr>
          <p:nvPr/>
        </p:nvPicPr>
        <p:blipFill>
          <a:blip r:embed="rId2" cstate="print"/>
          <a:srcRect/>
          <a:stretch>
            <a:fillRect/>
          </a:stretch>
        </p:blipFill>
        <p:spPr bwMode="auto">
          <a:xfrm>
            <a:off x="34925" y="49213"/>
            <a:ext cx="677863" cy="787400"/>
          </a:xfrm>
          <a:prstGeom prst="rect">
            <a:avLst/>
          </a:prstGeom>
          <a:noFill/>
          <a:ln w="9525">
            <a:noFill/>
            <a:miter lim="800000"/>
            <a:headEnd/>
            <a:tailEnd/>
          </a:ln>
        </p:spPr>
      </p:pic>
    </p:spTree>
    <p:extLst>
      <p:ext uri="{BB962C8B-B14F-4D97-AF65-F5344CB8AC3E}">
        <p14:creationId xmlns:p14="http://schemas.microsoft.com/office/powerpoint/2010/main" val="2940734598"/>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Global variables</a:t>
            </a:r>
            <a:endParaRPr lang="en-US" dirty="0"/>
          </a:p>
        </p:txBody>
      </p:sp>
      <p:sp>
        <p:nvSpPr>
          <p:cNvPr id="3" name="Espace réservé du contenu 2"/>
          <p:cNvSpPr>
            <a:spLocks noGrp="1"/>
          </p:cNvSpPr>
          <p:nvPr>
            <p:ph idx="1"/>
          </p:nvPr>
        </p:nvSpPr>
        <p:spPr/>
        <p:txBody>
          <a:bodyPr/>
          <a:lstStyle/>
          <a:p>
            <a:pPr eaLnBrk="1" hangingPunct="1">
              <a:lnSpc>
                <a:spcPct val="90000"/>
              </a:lnSpc>
            </a:pPr>
            <a:r>
              <a:rPr lang="en-US" dirty="0" smtClean="0"/>
              <a:t>Example:</a:t>
            </a:r>
          </a:p>
          <a:p>
            <a:pPr eaLnBrk="1" hangingPunct="1">
              <a:lnSpc>
                <a:spcPct val="90000"/>
              </a:lnSpc>
            </a:pPr>
            <a:endParaRPr lang="en-US" dirty="0"/>
          </a:p>
          <a:p>
            <a:pPr eaLnBrk="1" hangingPunct="1">
              <a:lnSpc>
                <a:spcPct val="90000"/>
              </a:lnSpc>
            </a:pPr>
            <a:endParaRPr lang="en-US" dirty="0" smtClean="0"/>
          </a:p>
          <a:p>
            <a:pPr eaLnBrk="1" hangingPunct="1">
              <a:lnSpc>
                <a:spcPct val="90000"/>
              </a:lnSpc>
            </a:pPr>
            <a:endParaRPr lang="en-US" dirty="0"/>
          </a:p>
          <a:p>
            <a:pPr eaLnBrk="1" hangingPunct="1">
              <a:lnSpc>
                <a:spcPct val="90000"/>
              </a:lnSpc>
            </a:pPr>
            <a:endParaRPr lang="en-US" dirty="0" smtClean="0"/>
          </a:p>
          <a:p>
            <a:pPr eaLnBrk="1" hangingPunct="1">
              <a:lnSpc>
                <a:spcPct val="90000"/>
              </a:lnSpc>
            </a:pPr>
            <a:endParaRPr lang="en-US" dirty="0"/>
          </a:p>
          <a:p>
            <a:pPr eaLnBrk="1" hangingPunct="1">
              <a:lnSpc>
                <a:spcPct val="90000"/>
              </a:lnSpc>
            </a:pPr>
            <a:r>
              <a:rPr lang="en-US" dirty="0" smtClean="0"/>
              <a:t>Only </a:t>
            </a:r>
            <a:r>
              <a:rPr lang="en-US" i="1" dirty="0" smtClean="0"/>
              <a:t>MY_SUPER_APP </a:t>
            </a:r>
            <a:r>
              <a:rPr lang="en-US" dirty="0" smtClean="0"/>
              <a:t>is global</a:t>
            </a:r>
            <a:endParaRPr lang="en-US" i="1" dirty="0" smtClean="0"/>
          </a:p>
        </p:txBody>
      </p:sp>
      <p:sp>
        <p:nvSpPr>
          <p:cNvPr id="4" name="Espace réservé du contenu 3"/>
          <p:cNvSpPr>
            <a:spLocks noGrp="1"/>
          </p:cNvSpPr>
          <p:nvPr>
            <p:ph sz="quarter" idx="13"/>
          </p:nvPr>
        </p:nvSpPr>
        <p:spPr/>
        <p:txBody>
          <a:bodyPr/>
          <a:lstStyle/>
          <a:p>
            <a:r>
              <a:rPr lang="en-US" dirty="0"/>
              <a:t>Good Practices</a:t>
            </a:r>
            <a:endParaRPr lang="fr-FR" dirty="0"/>
          </a:p>
        </p:txBody>
      </p:sp>
      <p:pic>
        <p:nvPicPr>
          <p:cNvPr id="8" name="Image 5"/>
          <p:cNvPicPr>
            <a:picLocks noChangeAspect="1"/>
          </p:cNvPicPr>
          <p:nvPr/>
        </p:nvPicPr>
        <p:blipFill>
          <a:blip r:embed="rId2" cstate="print"/>
          <a:srcRect/>
          <a:stretch>
            <a:fillRect/>
          </a:stretch>
        </p:blipFill>
        <p:spPr bwMode="auto">
          <a:xfrm>
            <a:off x="34925" y="49213"/>
            <a:ext cx="677863" cy="787400"/>
          </a:xfrm>
          <a:prstGeom prst="rect">
            <a:avLst/>
          </a:prstGeom>
          <a:noFill/>
          <a:ln w="9525">
            <a:noFill/>
            <a:miter lim="800000"/>
            <a:headEnd/>
            <a:tailEnd/>
          </a:ln>
        </p:spPr>
      </p:pic>
      <p:sp>
        <p:nvSpPr>
          <p:cNvPr id="6" name="Rectangle à coins arrondis 4"/>
          <p:cNvSpPr/>
          <p:nvPr/>
        </p:nvSpPr>
        <p:spPr>
          <a:xfrm>
            <a:off x="179512" y="1849388"/>
            <a:ext cx="8785225" cy="2160240"/>
          </a:xfrm>
          <a:prstGeom prst="roundRect">
            <a:avLst/>
          </a:prstGeom>
        </p:spPr>
        <p:style>
          <a:lnRef idx="2">
            <a:schemeClr val="dk1"/>
          </a:lnRef>
          <a:fillRef idx="1">
            <a:schemeClr val="lt1"/>
          </a:fillRef>
          <a:effectRef idx="0">
            <a:schemeClr val="dk1"/>
          </a:effectRef>
          <a:fontRef idx="minor">
            <a:schemeClr val="dk1"/>
          </a:fontRef>
        </p:style>
        <p:txBody>
          <a:bodyPr anchor="ctr"/>
          <a:lstStyle/>
          <a:p>
            <a:pPr eaLnBrk="1" hangingPunct="1">
              <a:buFont typeface="Wingdings" pitchFamily="1" charset="2"/>
              <a:buNone/>
            </a:pPr>
            <a:r>
              <a:rPr lang="en-GB" b="1" dirty="0" err="1">
                <a:solidFill>
                  <a:srgbClr val="0070C0"/>
                </a:solidFill>
                <a:latin typeface="Courier New" pitchFamily="-106" charset="0"/>
                <a:ea typeface="ＭＳ Ｐゴシック" pitchFamily="-106" charset="-128"/>
                <a:cs typeface="Courier New" pitchFamily="-106" charset="0"/>
              </a:rPr>
              <a:t>var</a:t>
            </a:r>
            <a:r>
              <a:rPr lang="en-GB" b="1" dirty="0" smtClean="0">
                <a:solidFill>
                  <a:schemeClr val="tx1"/>
                </a:solidFill>
                <a:latin typeface="Courier New" pitchFamily="-106" charset="0"/>
                <a:ea typeface="ＭＳ Ｐゴシック" pitchFamily="-106" charset="-128"/>
                <a:cs typeface="Courier New" pitchFamily="-106" charset="0"/>
              </a:rPr>
              <a:t> MY_SUPER_APP = {};</a:t>
            </a:r>
          </a:p>
          <a:p>
            <a:pPr eaLnBrk="1" hangingPunct="1">
              <a:buFont typeface="Wingdings" pitchFamily="1" charset="2"/>
              <a:buNone/>
            </a:pPr>
            <a:endParaRPr lang="en-GB" b="1" dirty="0" smtClean="0">
              <a:solidFill>
                <a:schemeClr val="tx1"/>
              </a:solidFill>
              <a:latin typeface="Courier New" pitchFamily="-106" charset="0"/>
              <a:ea typeface="ＭＳ Ｐゴシック" pitchFamily="-106" charset="-128"/>
              <a:cs typeface="Courier New" pitchFamily="-106" charset="0"/>
            </a:endParaRPr>
          </a:p>
          <a:p>
            <a:pPr eaLnBrk="1" hangingPunct="1">
              <a:buFont typeface="Wingdings" pitchFamily="1" charset="2"/>
              <a:buNone/>
            </a:pPr>
            <a:r>
              <a:rPr lang="en-GB" b="1" dirty="0" err="1" smtClean="0">
                <a:solidFill>
                  <a:schemeClr val="tx1"/>
                </a:solidFill>
                <a:latin typeface="Courier New" pitchFamily="-106" charset="0"/>
                <a:ea typeface="ＭＳ Ｐゴシック" pitchFamily="-106" charset="-128"/>
                <a:cs typeface="Courier New" pitchFamily="-106" charset="0"/>
              </a:rPr>
              <a:t>MY_SUPER_APP.myVar</a:t>
            </a:r>
            <a:r>
              <a:rPr lang="en-GB" b="1" dirty="0" smtClean="0">
                <a:solidFill>
                  <a:schemeClr val="tx1"/>
                </a:solidFill>
                <a:latin typeface="Courier New" pitchFamily="-106" charset="0"/>
                <a:ea typeface="ＭＳ Ｐゴシック" pitchFamily="-106" charset="-128"/>
                <a:cs typeface="Courier New" pitchFamily="-106" charset="0"/>
              </a:rPr>
              <a:t> = 12;</a:t>
            </a:r>
          </a:p>
          <a:p>
            <a:pPr eaLnBrk="1" hangingPunct="1">
              <a:buFont typeface="Wingdings" pitchFamily="1" charset="2"/>
              <a:buNone/>
            </a:pPr>
            <a:r>
              <a:rPr lang="en-GB" b="1" dirty="0" err="1" smtClean="0">
                <a:solidFill>
                  <a:schemeClr val="tx1"/>
                </a:solidFill>
                <a:latin typeface="Courier New" pitchFamily="-106" charset="0"/>
                <a:ea typeface="ＭＳ Ｐゴシック" pitchFamily="-106" charset="-128"/>
                <a:cs typeface="Courier New" pitchFamily="-106" charset="0"/>
              </a:rPr>
              <a:t>MY_SUPER_APP.myFunction</a:t>
            </a:r>
            <a:r>
              <a:rPr lang="en-GB" b="1" dirty="0">
                <a:solidFill>
                  <a:schemeClr val="tx1"/>
                </a:solidFill>
                <a:latin typeface="Courier New" pitchFamily="-106" charset="0"/>
                <a:ea typeface="ＭＳ Ｐゴシック" pitchFamily="-106" charset="-128"/>
                <a:cs typeface="Courier New" pitchFamily="-106" charset="0"/>
              </a:rPr>
              <a:t> </a:t>
            </a:r>
            <a:r>
              <a:rPr lang="en-GB" b="1" dirty="0" smtClean="0">
                <a:solidFill>
                  <a:schemeClr val="tx1"/>
                </a:solidFill>
                <a:latin typeface="Courier New" pitchFamily="-106" charset="0"/>
                <a:ea typeface="ＭＳ Ｐゴシック" pitchFamily="-106" charset="-128"/>
                <a:cs typeface="Courier New" pitchFamily="-106" charset="0"/>
              </a:rPr>
              <a:t>= </a:t>
            </a:r>
            <a:r>
              <a:rPr lang="en-GB" b="1" dirty="0" smtClean="0">
                <a:solidFill>
                  <a:srgbClr val="0070C0"/>
                </a:solidFill>
                <a:latin typeface="Courier New" pitchFamily="-106" charset="0"/>
                <a:ea typeface="ＭＳ Ｐゴシック" pitchFamily="-106" charset="-128"/>
                <a:cs typeface="Courier New" pitchFamily="-106" charset="0"/>
              </a:rPr>
              <a:t>function</a:t>
            </a:r>
            <a:r>
              <a:rPr lang="en-GB" b="1" dirty="0" smtClean="0">
                <a:solidFill>
                  <a:schemeClr val="tx1"/>
                </a:solidFill>
                <a:latin typeface="Courier New" pitchFamily="-106" charset="0"/>
                <a:ea typeface="ＭＳ Ｐゴシック" pitchFamily="-106" charset="-128"/>
                <a:cs typeface="Courier New" pitchFamily="-106" charset="0"/>
              </a:rPr>
              <a:t>() { ... };</a:t>
            </a:r>
          </a:p>
          <a:p>
            <a:pPr eaLnBrk="1" hangingPunct="1">
              <a:buFont typeface="Wingdings" pitchFamily="1" charset="2"/>
              <a:buNone/>
            </a:pPr>
            <a:r>
              <a:rPr lang="en-GB" b="1" dirty="0" err="1" smtClean="0">
                <a:solidFill>
                  <a:schemeClr val="tx1"/>
                </a:solidFill>
                <a:latin typeface="Courier New" pitchFamily="-106" charset="0"/>
                <a:ea typeface="ＭＳ Ｐゴシック" pitchFamily="-106" charset="-128"/>
                <a:cs typeface="Courier New" pitchFamily="-106" charset="0"/>
              </a:rPr>
              <a:t>MY_SUPER_APP.myObject</a:t>
            </a:r>
            <a:r>
              <a:rPr lang="en-GB" b="1" dirty="0" smtClean="0">
                <a:solidFill>
                  <a:schemeClr val="tx1"/>
                </a:solidFill>
                <a:latin typeface="Courier New" pitchFamily="-106" charset="0"/>
                <a:ea typeface="ＭＳ Ｐゴシック" pitchFamily="-106" charset="-128"/>
                <a:cs typeface="Courier New" pitchFamily="-106" charset="0"/>
              </a:rPr>
              <a:t> = { ... };</a:t>
            </a:r>
          </a:p>
          <a:p>
            <a:pPr eaLnBrk="1" hangingPunct="1">
              <a:buFont typeface="Wingdings" pitchFamily="1" charset="2"/>
              <a:buNone/>
            </a:pPr>
            <a:endParaRPr lang="fr-CH" b="1" dirty="0">
              <a:solidFill>
                <a:schemeClr val="tx1"/>
              </a:solidFill>
              <a:latin typeface="Courier New" pitchFamily="1" charset="0"/>
              <a:ea typeface="ＭＳ Ｐゴシック" pitchFamily="1" charset="-128"/>
            </a:endParaRPr>
          </a:p>
        </p:txBody>
      </p:sp>
    </p:spTree>
    <p:extLst>
      <p:ext uri="{BB962C8B-B14F-4D97-AF65-F5344CB8AC3E}">
        <p14:creationId xmlns:p14="http://schemas.microsoft.com/office/powerpoint/2010/main" val="3385337544"/>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Global variables</a:t>
            </a:r>
            <a:endParaRPr lang="en-US" dirty="0"/>
          </a:p>
        </p:txBody>
      </p:sp>
      <p:sp>
        <p:nvSpPr>
          <p:cNvPr id="3" name="Espace réservé du contenu 2"/>
          <p:cNvSpPr>
            <a:spLocks noGrp="1"/>
          </p:cNvSpPr>
          <p:nvPr>
            <p:ph idx="1"/>
          </p:nvPr>
        </p:nvSpPr>
        <p:spPr/>
        <p:txBody>
          <a:bodyPr/>
          <a:lstStyle/>
          <a:p>
            <a:pPr eaLnBrk="1" hangingPunct="1">
              <a:lnSpc>
                <a:spcPct val="90000"/>
              </a:lnSpc>
            </a:pPr>
            <a:r>
              <a:rPr lang="en-US" dirty="0" smtClean="0"/>
              <a:t>Another way is to declare all your code inside a function you invoke immediately:</a:t>
            </a:r>
          </a:p>
          <a:p>
            <a:pPr eaLnBrk="1" hangingPunct="1">
              <a:lnSpc>
                <a:spcPct val="90000"/>
              </a:lnSpc>
            </a:pPr>
            <a:endParaRPr lang="en-US" dirty="0"/>
          </a:p>
          <a:p>
            <a:pPr eaLnBrk="1" hangingPunct="1">
              <a:lnSpc>
                <a:spcPct val="90000"/>
              </a:lnSpc>
            </a:pPr>
            <a:endParaRPr lang="en-US" dirty="0" smtClean="0"/>
          </a:p>
          <a:p>
            <a:pPr eaLnBrk="1" hangingPunct="1">
              <a:lnSpc>
                <a:spcPct val="90000"/>
              </a:lnSpc>
            </a:pPr>
            <a:endParaRPr lang="en-US" dirty="0"/>
          </a:p>
          <a:p>
            <a:pPr marL="0" indent="0" eaLnBrk="1" hangingPunct="1">
              <a:lnSpc>
                <a:spcPct val="90000"/>
              </a:lnSpc>
              <a:buNone/>
            </a:pPr>
            <a:endParaRPr lang="en-US" dirty="0" smtClean="0"/>
          </a:p>
        </p:txBody>
      </p:sp>
      <p:sp>
        <p:nvSpPr>
          <p:cNvPr id="4" name="Espace réservé du contenu 3"/>
          <p:cNvSpPr>
            <a:spLocks noGrp="1"/>
          </p:cNvSpPr>
          <p:nvPr>
            <p:ph sz="quarter" idx="13"/>
          </p:nvPr>
        </p:nvSpPr>
        <p:spPr/>
        <p:txBody>
          <a:bodyPr/>
          <a:lstStyle/>
          <a:p>
            <a:r>
              <a:rPr lang="en-US" dirty="0"/>
              <a:t>Good Practices</a:t>
            </a:r>
            <a:endParaRPr lang="fr-FR" dirty="0"/>
          </a:p>
        </p:txBody>
      </p:sp>
      <p:pic>
        <p:nvPicPr>
          <p:cNvPr id="8" name="Image 5"/>
          <p:cNvPicPr>
            <a:picLocks noChangeAspect="1"/>
          </p:cNvPicPr>
          <p:nvPr/>
        </p:nvPicPr>
        <p:blipFill>
          <a:blip r:embed="rId2" cstate="print"/>
          <a:srcRect/>
          <a:stretch>
            <a:fillRect/>
          </a:stretch>
        </p:blipFill>
        <p:spPr bwMode="auto">
          <a:xfrm>
            <a:off x="34925" y="49213"/>
            <a:ext cx="677863" cy="787400"/>
          </a:xfrm>
          <a:prstGeom prst="rect">
            <a:avLst/>
          </a:prstGeom>
          <a:noFill/>
          <a:ln w="9525">
            <a:noFill/>
            <a:miter lim="800000"/>
            <a:headEnd/>
            <a:tailEnd/>
          </a:ln>
        </p:spPr>
      </p:pic>
      <p:sp>
        <p:nvSpPr>
          <p:cNvPr id="6" name="Rectangle à coins arrondis 4"/>
          <p:cNvSpPr/>
          <p:nvPr/>
        </p:nvSpPr>
        <p:spPr>
          <a:xfrm>
            <a:off x="179512" y="2497460"/>
            <a:ext cx="8785225" cy="2448272"/>
          </a:xfrm>
          <a:prstGeom prst="roundRect">
            <a:avLst/>
          </a:prstGeom>
        </p:spPr>
        <p:style>
          <a:lnRef idx="2">
            <a:schemeClr val="dk1"/>
          </a:lnRef>
          <a:fillRef idx="1">
            <a:schemeClr val="lt1"/>
          </a:fillRef>
          <a:effectRef idx="0">
            <a:schemeClr val="dk1"/>
          </a:effectRef>
          <a:fontRef idx="minor">
            <a:schemeClr val="dk1"/>
          </a:fontRef>
        </p:style>
        <p:txBody>
          <a:bodyPr anchor="ctr"/>
          <a:lstStyle/>
          <a:p>
            <a:pPr eaLnBrk="1" hangingPunct="1">
              <a:buFont typeface="Wingdings" pitchFamily="1" charset="2"/>
              <a:buNone/>
            </a:pPr>
            <a:r>
              <a:rPr lang="en-GB" b="1" dirty="0" smtClean="0">
                <a:solidFill>
                  <a:schemeClr val="tx1"/>
                </a:solidFill>
                <a:latin typeface="Courier New" pitchFamily="-106" charset="0"/>
                <a:ea typeface="ＭＳ Ｐゴシック" pitchFamily="-106" charset="-128"/>
                <a:cs typeface="Courier New" pitchFamily="-106" charset="0"/>
              </a:rPr>
              <a:t>(</a:t>
            </a:r>
            <a:r>
              <a:rPr lang="en-GB" b="1" dirty="0" smtClean="0">
                <a:solidFill>
                  <a:srgbClr val="0070C0"/>
                </a:solidFill>
                <a:latin typeface="Courier New" pitchFamily="-106" charset="0"/>
                <a:ea typeface="ＭＳ Ｐゴシック" pitchFamily="-106" charset="-128"/>
                <a:cs typeface="Courier New" pitchFamily="-106" charset="0"/>
              </a:rPr>
              <a:t>function</a:t>
            </a:r>
            <a:r>
              <a:rPr lang="en-GB" b="1" dirty="0" smtClean="0">
                <a:solidFill>
                  <a:schemeClr val="tx1"/>
                </a:solidFill>
                <a:latin typeface="Courier New" pitchFamily="-106" charset="0"/>
                <a:ea typeface="ＭＳ Ｐゴシック" pitchFamily="-106" charset="-128"/>
                <a:cs typeface="Courier New" pitchFamily="-106" charset="0"/>
              </a:rPr>
              <a:t>() {</a:t>
            </a:r>
          </a:p>
          <a:p>
            <a:pPr eaLnBrk="1" hangingPunct="1">
              <a:buFont typeface="Wingdings" pitchFamily="1" charset="2"/>
              <a:buNone/>
            </a:pPr>
            <a:r>
              <a:rPr lang="en-GB" b="1" dirty="0" smtClean="0">
                <a:solidFill>
                  <a:schemeClr val="tx1"/>
                </a:solidFill>
                <a:latin typeface="Courier New" pitchFamily="-106" charset="0"/>
                <a:ea typeface="ＭＳ Ｐゴシック" pitchFamily="-106" charset="-128"/>
                <a:cs typeface="Courier New" pitchFamily="-106" charset="0"/>
              </a:rPr>
              <a:t>	</a:t>
            </a:r>
            <a:r>
              <a:rPr lang="en-GB" b="1" dirty="0" err="1">
                <a:solidFill>
                  <a:srgbClr val="0070C0"/>
                </a:solidFill>
                <a:latin typeface="Courier New" pitchFamily="-106" charset="0"/>
                <a:ea typeface="ＭＳ Ｐゴシック" pitchFamily="-106" charset="-128"/>
                <a:cs typeface="Courier New" pitchFamily="-106" charset="0"/>
              </a:rPr>
              <a:t>var</a:t>
            </a:r>
            <a:r>
              <a:rPr lang="en-GB" b="1" dirty="0" smtClean="0">
                <a:solidFill>
                  <a:schemeClr val="tx1"/>
                </a:solidFill>
                <a:latin typeface="Courier New" pitchFamily="-106" charset="0"/>
                <a:ea typeface="ＭＳ Ｐゴシック" pitchFamily="-106" charset="-128"/>
                <a:cs typeface="Courier New" pitchFamily="-106" charset="0"/>
              </a:rPr>
              <a:t> </a:t>
            </a:r>
            <a:r>
              <a:rPr lang="en-GB" b="1" dirty="0" err="1" smtClean="0">
                <a:solidFill>
                  <a:schemeClr val="tx1"/>
                </a:solidFill>
                <a:latin typeface="Courier New" pitchFamily="-106" charset="0"/>
                <a:ea typeface="ＭＳ Ｐゴシック" pitchFamily="-106" charset="-128"/>
                <a:cs typeface="Courier New" pitchFamily="-106" charset="0"/>
              </a:rPr>
              <a:t>myVar</a:t>
            </a:r>
            <a:r>
              <a:rPr lang="en-GB" b="1" dirty="0" smtClean="0">
                <a:solidFill>
                  <a:schemeClr val="tx1"/>
                </a:solidFill>
                <a:latin typeface="Courier New" pitchFamily="-106" charset="0"/>
                <a:ea typeface="ＭＳ Ｐゴシック" pitchFamily="-106" charset="-128"/>
                <a:cs typeface="Courier New" pitchFamily="-106" charset="0"/>
              </a:rPr>
              <a:t> = 12;</a:t>
            </a:r>
          </a:p>
          <a:p>
            <a:pPr eaLnBrk="1" hangingPunct="1">
              <a:buFont typeface="Wingdings" pitchFamily="1" charset="2"/>
              <a:buNone/>
            </a:pPr>
            <a:r>
              <a:rPr lang="en-GB" b="1" dirty="0">
                <a:solidFill>
                  <a:schemeClr val="tx1"/>
                </a:solidFill>
                <a:latin typeface="Courier New" pitchFamily="-106" charset="0"/>
                <a:ea typeface="ＭＳ Ｐゴシック" pitchFamily="-106" charset="-128"/>
                <a:cs typeface="Courier New" pitchFamily="-106" charset="0"/>
              </a:rPr>
              <a:t>	</a:t>
            </a:r>
            <a:r>
              <a:rPr lang="en-GB" b="1" dirty="0" err="1">
                <a:solidFill>
                  <a:srgbClr val="0070C0"/>
                </a:solidFill>
                <a:latin typeface="Courier New" pitchFamily="-106" charset="0"/>
                <a:ea typeface="ＭＳ Ｐゴシック" pitchFamily="-106" charset="-128"/>
                <a:cs typeface="Courier New" pitchFamily="-106" charset="0"/>
              </a:rPr>
              <a:t>var</a:t>
            </a:r>
            <a:r>
              <a:rPr lang="en-GB" b="1" dirty="0" smtClean="0">
                <a:solidFill>
                  <a:schemeClr val="tx1"/>
                </a:solidFill>
                <a:latin typeface="Courier New" pitchFamily="-106" charset="0"/>
                <a:ea typeface="ＭＳ Ｐゴシック" pitchFamily="-106" charset="-128"/>
                <a:cs typeface="Courier New" pitchFamily="-106" charset="0"/>
              </a:rPr>
              <a:t> </a:t>
            </a:r>
            <a:r>
              <a:rPr lang="en-GB" b="1" dirty="0" err="1" smtClean="0">
                <a:solidFill>
                  <a:schemeClr val="tx1"/>
                </a:solidFill>
                <a:latin typeface="Courier New" pitchFamily="-106" charset="0"/>
                <a:ea typeface="ＭＳ Ｐゴシック" pitchFamily="-106" charset="-128"/>
                <a:cs typeface="Courier New" pitchFamily="-106" charset="0"/>
              </a:rPr>
              <a:t>myObject</a:t>
            </a:r>
            <a:r>
              <a:rPr lang="en-GB" b="1" dirty="0" smtClean="0">
                <a:solidFill>
                  <a:schemeClr val="tx1"/>
                </a:solidFill>
                <a:latin typeface="Courier New" pitchFamily="-106" charset="0"/>
                <a:ea typeface="ＭＳ Ｐゴシック" pitchFamily="-106" charset="-128"/>
                <a:cs typeface="Courier New" pitchFamily="-106" charset="0"/>
              </a:rPr>
              <a:t> = { ... };</a:t>
            </a:r>
          </a:p>
          <a:p>
            <a:pPr eaLnBrk="1" hangingPunct="1">
              <a:buFont typeface="Wingdings" pitchFamily="1" charset="2"/>
              <a:buNone/>
            </a:pPr>
            <a:endParaRPr lang="en-GB" b="1" dirty="0">
              <a:solidFill>
                <a:schemeClr val="tx1"/>
              </a:solidFill>
              <a:latin typeface="Courier New" pitchFamily="-106" charset="0"/>
              <a:ea typeface="ＭＳ Ｐゴシック" pitchFamily="-106" charset="-128"/>
              <a:cs typeface="Courier New" pitchFamily="-106" charset="0"/>
            </a:endParaRPr>
          </a:p>
          <a:p>
            <a:pPr eaLnBrk="1" hangingPunct="1">
              <a:buFont typeface="Wingdings" pitchFamily="1" charset="2"/>
              <a:buNone/>
            </a:pPr>
            <a:r>
              <a:rPr lang="en-GB" b="1" dirty="0" smtClean="0">
                <a:solidFill>
                  <a:schemeClr val="tx1"/>
                </a:solidFill>
                <a:latin typeface="Courier New" pitchFamily="-106" charset="0"/>
                <a:ea typeface="ＭＳ Ｐゴシック" pitchFamily="-106" charset="-128"/>
                <a:cs typeface="Courier New" pitchFamily="-106" charset="0"/>
              </a:rPr>
              <a:t>	</a:t>
            </a:r>
            <a:r>
              <a:rPr lang="en-GB" b="1" dirty="0">
                <a:solidFill>
                  <a:srgbClr val="0070C0"/>
                </a:solidFill>
                <a:latin typeface="Courier New" pitchFamily="-106" charset="0"/>
                <a:ea typeface="ＭＳ Ｐゴシック" pitchFamily="-106" charset="-128"/>
                <a:cs typeface="Courier New" pitchFamily="-106" charset="0"/>
              </a:rPr>
              <a:t>function</a:t>
            </a:r>
            <a:r>
              <a:rPr lang="en-GB" b="1" dirty="0" smtClean="0">
                <a:solidFill>
                  <a:schemeClr val="tx1"/>
                </a:solidFill>
                <a:latin typeface="Courier New" pitchFamily="-106" charset="0"/>
                <a:ea typeface="ＭＳ Ｐゴシック" pitchFamily="-106" charset="-128"/>
                <a:cs typeface="Courier New" pitchFamily="-106" charset="0"/>
              </a:rPr>
              <a:t> </a:t>
            </a:r>
            <a:r>
              <a:rPr lang="en-GB" b="1" dirty="0" err="1" smtClean="0">
                <a:solidFill>
                  <a:schemeClr val="tx1"/>
                </a:solidFill>
                <a:latin typeface="Courier New" pitchFamily="-106" charset="0"/>
                <a:ea typeface="ＭＳ Ｐゴシック" pitchFamily="-106" charset="-128"/>
                <a:cs typeface="Courier New" pitchFamily="-106" charset="0"/>
              </a:rPr>
              <a:t>createArticle</a:t>
            </a:r>
            <a:r>
              <a:rPr lang="en-GB" b="1" dirty="0" smtClean="0">
                <a:solidFill>
                  <a:schemeClr val="tx1"/>
                </a:solidFill>
                <a:latin typeface="Courier New" pitchFamily="-106" charset="0"/>
                <a:ea typeface="ＭＳ Ｐゴシック" pitchFamily="-106" charset="-128"/>
                <a:cs typeface="Courier New" pitchFamily="-106" charset="0"/>
              </a:rPr>
              <a:t>() {</a:t>
            </a:r>
          </a:p>
          <a:p>
            <a:pPr eaLnBrk="1" hangingPunct="1">
              <a:buFont typeface="Wingdings" pitchFamily="1" charset="2"/>
              <a:buNone/>
            </a:pPr>
            <a:r>
              <a:rPr lang="en-GB" b="1" dirty="0" smtClean="0">
                <a:solidFill>
                  <a:schemeClr val="tx1"/>
                </a:solidFill>
                <a:latin typeface="Courier New" pitchFamily="-106" charset="0"/>
                <a:ea typeface="ＭＳ Ｐゴシック" pitchFamily="-106" charset="-128"/>
                <a:cs typeface="Courier New" pitchFamily="-106" charset="0"/>
              </a:rPr>
              <a:t>		...</a:t>
            </a:r>
            <a:endParaRPr lang="en-GB" b="1" dirty="0">
              <a:solidFill>
                <a:schemeClr val="tx1"/>
              </a:solidFill>
              <a:latin typeface="Courier New" pitchFamily="-106" charset="0"/>
              <a:ea typeface="ＭＳ Ｐゴシック" pitchFamily="-106" charset="-128"/>
              <a:cs typeface="Courier New" pitchFamily="-106" charset="0"/>
            </a:endParaRPr>
          </a:p>
          <a:p>
            <a:pPr eaLnBrk="1" hangingPunct="1">
              <a:buFont typeface="Wingdings" pitchFamily="1" charset="2"/>
              <a:buNone/>
            </a:pPr>
            <a:r>
              <a:rPr lang="en-GB" b="1" dirty="0" smtClean="0">
                <a:solidFill>
                  <a:schemeClr val="tx1"/>
                </a:solidFill>
                <a:latin typeface="Courier New" pitchFamily="-106" charset="0"/>
                <a:ea typeface="ＭＳ Ｐゴシック" pitchFamily="-106" charset="-128"/>
                <a:cs typeface="Courier New" pitchFamily="-106" charset="0"/>
              </a:rPr>
              <a:t>	}</a:t>
            </a:r>
            <a:endParaRPr lang="en-GB" b="1" dirty="0">
              <a:solidFill>
                <a:schemeClr val="tx1"/>
              </a:solidFill>
              <a:latin typeface="Courier New" pitchFamily="-106" charset="0"/>
              <a:ea typeface="ＭＳ Ｐゴシック" pitchFamily="-106" charset="-128"/>
              <a:cs typeface="Courier New" pitchFamily="-106" charset="0"/>
            </a:endParaRPr>
          </a:p>
          <a:p>
            <a:pPr eaLnBrk="1" hangingPunct="1">
              <a:buFont typeface="Wingdings" pitchFamily="1" charset="2"/>
              <a:buNone/>
            </a:pPr>
            <a:r>
              <a:rPr lang="en-GB" b="1" dirty="0" smtClean="0">
                <a:solidFill>
                  <a:schemeClr val="tx1"/>
                </a:solidFill>
                <a:latin typeface="Courier New" pitchFamily="-106" charset="0"/>
                <a:ea typeface="ＭＳ Ｐゴシック" pitchFamily="-106" charset="-128"/>
                <a:cs typeface="Courier New" pitchFamily="-106" charset="0"/>
              </a:rPr>
              <a:t>})();</a:t>
            </a:r>
          </a:p>
        </p:txBody>
      </p:sp>
    </p:spTree>
    <p:extLst>
      <p:ext uri="{BB962C8B-B14F-4D97-AF65-F5344CB8AC3E}">
        <p14:creationId xmlns:p14="http://schemas.microsoft.com/office/powerpoint/2010/main" val="3817163848"/>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Global variables</a:t>
            </a:r>
            <a:endParaRPr lang="en-US" dirty="0"/>
          </a:p>
        </p:txBody>
      </p:sp>
      <p:sp>
        <p:nvSpPr>
          <p:cNvPr id="3" name="Espace réservé du contenu 2"/>
          <p:cNvSpPr>
            <a:spLocks noGrp="1"/>
          </p:cNvSpPr>
          <p:nvPr>
            <p:ph idx="1"/>
          </p:nvPr>
        </p:nvSpPr>
        <p:spPr/>
        <p:txBody>
          <a:bodyPr/>
          <a:lstStyle/>
          <a:p>
            <a:pPr eaLnBrk="1" hangingPunct="1">
              <a:lnSpc>
                <a:spcPct val="90000"/>
              </a:lnSpc>
            </a:pPr>
            <a:r>
              <a:rPr lang="en-US" dirty="0" smtClean="0"/>
              <a:t>Why global variables are dangerous?</a:t>
            </a:r>
          </a:p>
          <a:p>
            <a:pPr lvl="1" eaLnBrk="1" hangingPunct="1">
              <a:lnSpc>
                <a:spcPct val="90000"/>
              </a:lnSpc>
            </a:pPr>
            <a:r>
              <a:rPr lang="en-US" dirty="0" smtClean="0"/>
              <a:t>Because it can cause variable names collisions!</a:t>
            </a:r>
          </a:p>
          <a:p>
            <a:pPr lvl="1" eaLnBrk="1" hangingPunct="1">
              <a:lnSpc>
                <a:spcPct val="90000"/>
              </a:lnSpc>
            </a:pPr>
            <a:r>
              <a:rPr lang="en-US" dirty="0" smtClean="0"/>
              <a:t>Bad interactions with other apps, widgets or libraries</a:t>
            </a:r>
          </a:p>
          <a:p>
            <a:pPr lvl="1" eaLnBrk="1" hangingPunct="1">
              <a:lnSpc>
                <a:spcPct val="90000"/>
              </a:lnSpc>
            </a:pPr>
            <a:endParaRPr lang="en-US" dirty="0"/>
          </a:p>
          <a:p>
            <a:pPr eaLnBrk="1" hangingPunct="1">
              <a:lnSpc>
                <a:spcPct val="90000"/>
              </a:lnSpc>
            </a:pPr>
            <a:r>
              <a:rPr lang="en-US" dirty="0" smtClean="0"/>
              <a:t>Java propose packages</a:t>
            </a:r>
          </a:p>
          <a:p>
            <a:pPr eaLnBrk="1" hangingPunct="1">
              <a:lnSpc>
                <a:spcPct val="90000"/>
              </a:lnSpc>
            </a:pPr>
            <a:r>
              <a:rPr lang="en-US" dirty="0" smtClean="0"/>
              <a:t>C# propose namespaces</a:t>
            </a:r>
          </a:p>
          <a:p>
            <a:pPr eaLnBrk="1" hangingPunct="1">
              <a:lnSpc>
                <a:spcPct val="90000"/>
              </a:lnSpc>
            </a:pPr>
            <a:r>
              <a:rPr lang="en-US" dirty="0" smtClean="0"/>
              <a:t>In JavaScript, you can easily use composition !</a:t>
            </a:r>
            <a:endParaRPr lang="en-US" dirty="0"/>
          </a:p>
        </p:txBody>
      </p:sp>
      <p:sp>
        <p:nvSpPr>
          <p:cNvPr id="4" name="Espace réservé du contenu 3"/>
          <p:cNvSpPr>
            <a:spLocks noGrp="1"/>
          </p:cNvSpPr>
          <p:nvPr>
            <p:ph sz="quarter" idx="13"/>
          </p:nvPr>
        </p:nvSpPr>
        <p:spPr/>
        <p:txBody>
          <a:bodyPr/>
          <a:lstStyle/>
          <a:p>
            <a:r>
              <a:rPr lang="en-US" dirty="0"/>
              <a:t>Good Practices</a:t>
            </a:r>
            <a:endParaRPr lang="fr-FR" dirty="0"/>
          </a:p>
        </p:txBody>
      </p:sp>
      <p:pic>
        <p:nvPicPr>
          <p:cNvPr id="8" name="Image 5"/>
          <p:cNvPicPr>
            <a:picLocks noChangeAspect="1"/>
          </p:cNvPicPr>
          <p:nvPr/>
        </p:nvPicPr>
        <p:blipFill>
          <a:blip r:embed="rId2" cstate="print"/>
          <a:srcRect/>
          <a:stretch>
            <a:fillRect/>
          </a:stretch>
        </p:blipFill>
        <p:spPr bwMode="auto">
          <a:xfrm>
            <a:off x="34925" y="49213"/>
            <a:ext cx="677863" cy="787400"/>
          </a:xfrm>
          <a:prstGeom prst="rect">
            <a:avLst/>
          </a:prstGeom>
          <a:noFill/>
          <a:ln w="9525">
            <a:noFill/>
            <a:miter lim="800000"/>
            <a:headEnd/>
            <a:tailEnd/>
          </a:ln>
        </p:spPr>
      </p:pic>
    </p:spTree>
    <p:extLst>
      <p:ext uri="{BB962C8B-B14F-4D97-AF65-F5344CB8AC3E}">
        <p14:creationId xmlns:p14="http://schemas.microsoft.com/office/powerpoint/2010/main" val="2854257502"/>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Global variables</a:t>
            </a:r>
            <a:endParaRPr lang="en-US" dirty="0"/>
          </a:p>
        </p:txBody>
      </p:sp>
      <p:sp>
        <p:nvSpPr>
          <p:cNvPr id="3" name="Espace réservé du contenu 2"/>
          <p:cNvSpPr>
            <a:spLocks noGrp="1"/>
          </p:cNvSpPr>
          <p:nvPr>
            <p:ph idx="1"/>
          </p:nvPr>
        </p:nvSpPr>
        <p:spPr/>
        <p:txBody>
          <a:bodyPr/>
          <a:lstStyle/>
          <a:p>
            <a:pPr eaLnBrk="1" hangingPunct="1">
              <a:lnSpc>
                <a:spcPct val="90000"/>
              </a:lnSpc>
            </a:pPr>
            <a:endParaRPr lang="en-US" dirty="0" smtClean="0"/>
          </a:p>
          <a:p>
            <a:pPr eaLnBrk="1" hangingPunct="1">
              <a:lnSpc>
                <a:spcPct val="90000"/>
              </a:lnSpc>
            </a:pPr>
            <a:r>
              <a:rPr lang="en-US" dirty="0" smtClean="0"/>
              <a:t>There is another way to avoid that problem:</a:t>
            </a:r>
          </a:p>
          <a:p>
            <a:pPr lvl="1" eaLnBrk="1" hangingPunct="1">
              <a:lnSpc>
                <a:spcPct val="90000"/>
              </a:lnSpc>
            </a:pPr>
            <a:endParaRPr lang="en-US" dirty="0" smtClean="0"/>
          </a:p>
          <a:p>
            <a:pPr lvl="1" eaLnBrk="1" hangingPunct="1">
              <a:lnSpc>
                <a:spcPct val="90000"/>
              </a:lnSpc>
            </a:pPr>
            <a:r>
              <a:rPr lang="en-US" b="1" dirty="0" smtClean="0"/>
              <a:t>Make your code modular !</a:t>
            </a:r>
          </a:p>
          <a:p>
            <a:pPr marL="457200" lvl="1" indent="0" eaLnBrk="1" hangingPunct="1">
              <a:lnSpc>
                <a:spcPct val="90000"/>
              </a:lnSpc>
              <a:buNone/>
            </a:pPr>
            <a:endParaRPr lang="en-US" b="1" dirty="0" smtClean="0"/>
          </a:p>
          <a:p>
            <a:pPr marL="0" indent="0" eaLnBrk="1" hangingPunct="1">
              <a:lnSpc>
                <a:spcPct val="90000"/>
              </a:lnSpc>
              <a:buNone/>
            </a:pPr>
            <a:endParaRPr lang="en-US" dirty="0"/>
          </a:p>
          <a:p>
            <a:pPr eaLnBrk="1" hangingPunct="1">
              <a:lnSpc>
                <a:spcPct val="90000"/>
              </a:lnSpc>
            </a:pPr>
            <a:r>
              <a:rPr lang="en-US" dirty="0" smtClean="0"/>
              <a:t>We’ll see more about that in the next chapter…</a:t>
            </a:r>
          </a:p>
          <a:p>
            <a:pPr lvl="1" eaLnBrk="1" hangingPunct="1">
              <a:lnSpc>
                <a:spcPct val="90000"/>
              </a:lnSpc>
            </a:pPr>
            <a:endParaRPr lang="en-US" dirty="0"/>
          </a:p>
          <a:p>
            <a:pPr eaLnBrk="1" hangingPunct="1">
              <a:lnSpc>
                <a:spcPct val="90000"/>
              </a:lnSpc>
            </a:pPr>
            <a:endParaRPr lang="en-US" dirty="0"/>
          </a:p>
        </p:txBody>
      </p:sp>
      <p:sp>
        <p:nvSpPr>
          <p:cNvPr id="4" name="Espace réservé du contenu 3"/>
          <p:cNvSpPr>
            <a:spLocks noGrp="1"/>
          </p:cNvSpPr>
          <p:nvPr>
            <p:ph sz="quarter" idx="13"/>
          </p:nvPr>
        </p:nvSpPr>
        <p:spPr/>
        <p:txBody>
          <a:bodyPr/>
          <a:lstStyle/>
          <a:p>
            <a:r>
              <a:rPr lang="en-US" dirty="0"/>
              <a:t>Good Practices</a:t>
            </a:r>
            <a:endParaRPr lang="fr-FR" dirty="0"/>
          </a:p>
        </p:txBody>
      </p:sp>
      <p:pic>
        <p:nvPicPr>
          <p:cNvPr id="8" name="Image 5"/>
          <p:cNvPicPr>
            <a:picLocks noChangeAspect="1"/>
          </p:cNvPicPr>
          <p:nvPr/>
        </p:nvPicPr>
        <p:blipFill>
          <a:blip r:embed="rId2" cstate="print"/>
          <a:srcRect/>
          <a:stretch>
            <a:fillRect/>
          </a:stretch>
        </p:blipFill>
        <p:spPr bwMode="auto">
          <a:xfrm>
            <a:off x="34925" y="49213"/>
            <a:ext cx="677863" cy="787400"/>
          </a:xfrm>
          <a:prstGeom prst="rect">
            <a:avLst/>
          </a:prstGeom>
          <a:noFill/>
          <a:ln w="9525">
            <a:noFill/>
            <a:miter lim="800000"/>
            <a:headEnd/>
            <a:tailEnd/>
          </a:ln>
        </p:spPr>
      </p:pic>
    </p:spTree>
    <p:extLst>
      <p:ext uri="{BB962C8B-B14F-4D97-AF65-F5344CB8AC3E}">
        <p14:creationId xmlns:p14="http://schemas.microsoft.com/office/powerpoint/2010/main" val="3843874816"/>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Give a name to </a:t>
            </a:r>
            <a:r>
              <a:rPr lang="en-US" dirty="0" err="1" smtClean="0"/>
              <a:t>Fn</a:t>
            </a:r>
            <a:r>
              <a:rPr lang="en-US" dirty="0" smtClean="0"/>
              <a:t> expressions</a:t>
            </a:r>
            <a:endParaRPr lang="en-US" dirty="0"/>
          </a:p>
        </p:txBody>
      </p:sp>
      <p:sp>
        <p:nvSpPr>
          <p:cNvPr id="3" name="Espace réservé du contenu 2"/>
          <p:cNvSpPr>
            <a:spLocks noGrp="1"/>
          </p:cNvSpPr>
          <p:nvPr>
            <p:ph idx="1"/>
          </p:nvPr>
        </p:nvSpPr>
        <p:spPr/>
        <p:txBody>
          <a:bodyPr/>
          <a:lstStyle/>
          <a:p>
            <a:pPr eaLnBrk="1" hangingPunct="1">
              <a:lnSpc>
                <a:spcPct val="90000"/>
              </a:lnSpc>
            </a:pPr>
            <a:r>
              <a:rPr lang="en-US" dirty="0" smtClean="0"/>
              <a:t>In most of previous examples, they’re without name…</a:t>
            </a:r>
          </a:p>
          <a:p>
            <a:pPr eaLnBrk="1" hangingPunct="1">
              <a:lnSpc>
                <a:spcPct val="90000"/>
              </a:lnSpc>
            </a:pPr>
            <a:endParaRPr lang="en-US" dirty="0"/>
          </a:p>
          <a:p>
            <a:pPr eaLnBrk="1" hangingPunct="1">
              <a:lnSpc>
                <a:spcPct val="90000"/>
              </a:lnSpc>
            </a:pPr>
            <a:r>
              <a:rPr lang="en-US" dirty="0" smtClean="0"/>
              <a:t>… but name them bring some advantages :</a:t>
            </a:r>
          </a:p>
          <a:p>
            <a:pPr lvl="1" eaLnBrk="1" hangingPunct="1">
              <a:lnSpc>
                <a:spcPct val="90000"/>
              </a:lnSpc>
            </a:pPr>
            <a:endParaRPr lang="en-US" dirty="0" smtClean="0"/>
          </a:p>
          <a:p>
            <a:pPr lvl="1" eaLnBrk="1" hangingPunct="1">
              <a:lnSpc>
                <a:spcPct val="90000"/>
              </a:lnSpc>
            </a:pPr>
            <a:r>
              <a:rPr lang="en-US" dirty="0" smtClean="0"/>
              <a:t>Auto-documentation: we know what they do</a:t>
            </a:r>
          </a:p>
          <a:p>
            <a:pPr lvl="1" eaLnBrk="1" hangingPunct="1">
              <a:lnSpc>
                <a:spcPct val="90000"/>
              </a:lnSpc>
            </a:pPr>
            <a:r>
              <a:rPr lang="en-US" dirty="0" smtClean="0"/>
              <a:t>Easier to debug: more readable </a:t>
            </a:r>
            <a:r>
              <a:rPr lang="en-US" dirty="0" err="1" smtClean="0"/>
              <a:t>stacktraces</a:t>
            </a:r>
            <a:endParaRPr lang="en-US" dirty="0" smtClean="0"/>
          </a:p>
        </p:txBody>
      </p:sp>
      <p:sp>
        <p:nvSpPr>
          <p:cNvPr id="4" name="Espace réservé du contenu 3"/>
          <p:cNvSpPr>
            <a:spLocks noGrp="1"/>
          </p:cNvSpPr>
          <p:nvPr>
            <p:ph sz="quarter" idx="13"/>
          </p:nvPr>
        </p:nvSpPr>
        <p:spPr/>
        <p:txBody>
          <a:bodyPr/>
          <a:lstStyle/>
          <a:p>
            <a:r>
              <a:rPr lang="en-US" dirty="0"/>
              <a:t>Good Practices</a:t>
            </a:r>
            <a:endParaRPr lang="fr-FR" dirty="0"/>
          </a:p>
        </p:txBody>
      </p:sp>
      <p:pic>
        <p:nvPicPr>
          <p:cNvPr id="8" name="Image 5"/>
          <p:cNvPicPr>
            <a:picLocks noChangeAspect="1"/>
          </p:cNvPicPr>
          <p:nvPr/>
        </p:nvPicPr>
        <p:blipFill>
          <a:blip r:embed="rId2" cstate="print"/>
          <a:srcRect/>
          <a:stretch>
            <a:fillRect/>
          </a:stretch>
        </p:blipFill>
        <p:spPr bwMode="auto">
          <a:xfrm>
            <a:off x="34925" y="49213"/>
            <a:ext cx="677863" cy="787400"/>
          </a:xfrm>
          <a:prstGeom prst="rect">
            <a:avLst/>
          </a:prstGeom>
          <a:noFill/>
          <a:ln w="9525">
            <a:noFill/>
            <a:miter lim="800000"/>
            <a:headEnd/>
            <a:tailEnd/>
          </a:ln>
        </p:spPr>
      </p:pic>
    </p:spTree>
    <p:extLst>
      <p:ext uri="{BB962C8B-B14F-4D97-AF65-F5344CB8AC3E}">
        <p14:creationId xmlns:p14="http://schemas.microsoft.com/office/powerpoint/2010/main" val="755428568"/>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Questions ?</a:t>
            </a:r>
            <a:endParaRPr lang="fr-FR" dirty="0"/>
          </a:p>
        </p:txBody>
      </p:sp>
      <p:pic>
        <p:nvPicPr>
          <p:cNvPr id="4" name="Picture 6"/>
          <p:cNvPicPr>
            <a:picLocks noChangeAspect="1" noChangeArrowheads="1"/>
          </p:cNvPicPr>
          <p:nvPr/>
        </p:nvPicPr>
        <p:blipFill>
          <a:blip r:embed="rId2" cstate="print"/>
          <a:srcRect/>
          <a:stretch>
            <a:fillRect/>
          </a:stretch>
        </p:blipFill>
        <p:spPr bwMode="auto">
          <a:xfrm>
            <a:off x="2483768" y="1129308"/>
            <a:ext cx="4241200" cy="3832027"/>
          </a:xfrm>
          <a:prstGeom prst="rect">
            <a:avLst/>
          </a:prstGeom>
          <a:noFill/>
          <a:ln w="12700">
            <a:noFill/>
            <a:miter lim="800000"/>
            <a:headEnd type="none" w="sm" len="sm"/>
            <a:tailEnd type="none" w="sm" len="sm"/>
          </a:ln>
          <a:effectLst/>
        </p:spPr>
      </p:pic>
      <p:pic>
        <p:nvPicPr>
          <p:cNvPr id="6" name="Image 3" descr="icon_chrono.png"/>
          <p:cNvPicPr>
            <a:picLocks noChangeAspect="1"/>
          </p:cNvPicPr>
          <p:nvPr/>
        </p:nvPicPr>
        <p:blipFill>
          <a:blip r:embed="rId3" cstate="print"/>
          <a:srcRect/>
          <a:stretch>
            <a:fillRect/>
          </a:stretch>
        </p:blipFill>
        <p:spPr bwMode="auto">
          <a:xfrm>
            <a:off x="107504" y="121196"/>
            <a:ext cx="978956" cy="864096"/>
          </a:xfrm>
          <a:prstGeom prst="rect">
            <a:avLst/>
          </a:prstGeom>
          <a:noFill/>
          <a:ln w="9525">
            <a:noFill/>
            <a:miter lim="800000"/>
            <a:headEnd/>
            <a:tailEnd/>
          </a:ln>
        </p:spPr>
      </p:pic>
    </p:spTree>
    <p:extLst>
      <p:ext uri="{BB962C8B-B14F-4D97-AF65-F5344CB8AC3E}">
        <p14:creationId xmlns:p14="http://schemas.microsoft.com/office/powerpoint/2010/main" val="2367886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style.rotation</p:attrName>
                                        </p:attrNameLst>
                                      </p:cBhvr>
                                      <p:tavLst>
                                        <p:tav tm="0">
                                          <p:val>
                                            <p:fltVal val="720"/>
                                          </p:val>
                                        </p:tav>
                                        <p:tav tm="100000">
                                          <p:val>
                                            <p:fltVal val="0"/>
                                          </p:val>
                                        </p:tav>
                                      </p:tavLst>
                                    </p:anim>
                                    <p:anim calcmode="lin" valueType="num">
                                      <p:cBhvr>
                                        <p:cTn id="9" dur="1000" fill="hold"/>
                                        <p:tgtEl>
                                          <p:spTgt spid="4"/>
                                        </p:tgtEl>
                                        <p:attrNameLst>
                                          <p:attrName>ppt_h</p:attrName>
                                        </p:attrNameLst>
                                      </p:cBhvr>
                                      <p:tavLst>
                                        <p:tav tm="0">
                                          <p:val>
                                            <p:fltVal val="0"/>
                                          </p:val>
                                        </p:tav>
                                        <p:tav tm="100000">
                                          <p:val>
                                            <p:strVal val="#ppt_h"/>
                                          </p:val>
                                        </p:tav>
                                      </p:tavLst>
                                    </p:anim>
                                    <p:anim calcmode="lin" valueType="num">
                                      <p:cBhvr>
                                        <p:cTn id="10" dur="1000" fill="hold"/>
                                        <p:tgtEl>
                                          <p:spTgt spid="4"/>
                                        </p:tgtEl>
                                        <p:attrNameLst>
                                          <p:attrName>ppt_w</p:attrName>
                                        </p:attrNameLst>
                                      </p:cBhvr>
                                      <p:tavLst>
                                        <p:tav tm="0">
                                          <p:val>
                                            <p:fltVal val="0"/>
                                          </p:val>
                                        </p:tav>
                                        <p:tav tm="100000">
                                          <p:val>
                                            <p:strVal val="#ppt_w"/>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Modular </a:t>
            </a:r>
            <a:r>
              <a:rPr lang="en-US" dirty="0" err="1" smtClean="0"/>
              <a:t>javascript</a:t>
            </a:r>
            <a:endParaRPr lang="en-US" dirty="0"/>
          </a:p>
        </p:txBody>
      </p:sp>
      <p:sp>
        <p:nvSpPr>
          <p:cNvPr id="3" name="Espace réservé du texte 2"/>
          <p:cNvSpPr>
            <a:spLocks noGrp="1"/>
          </p:cNvSpPr>
          <p:nvPr>
            <p:ph type="body" idx="1"/>
          </p:nvPr>
        </p:nvSpPr>
        <p:spPr/>
        <p:txBody>
          <a:bodyPr/>
          <a:lstStyle/>
          <a:p>
            <a:pPr>
              <a:defRPr/>
            </a:pPr>
            <a:r>
              <a:rPr lang="en-US" dirty="0"/>
              <a:t>Go further with JavaScript…</a:t>
            </a:r>
          </a:p>
        </p:txBody>
      </p:sp>
      <p:pic>
        <p:nvPicPr>
          <p:cNvPr id="6" name="Picture 5"/>
          <p:cNvPicPr>
            <a:picLocks noChangeAspect="1"/>
          </p:cNvPicPr>
          <p:nvPr/>
        </p:nvPicPr>
        <p:blipFill>
          <a:blip r:embed="rId2">
            <a:extLst>
              <a:ext uri="{BEBA8EAE-BF5A-486C-A8C5-ECC9F3942E4B}">
                <a14:imgProps xmlns:a14="http://schemas.microsoft.com/office/drawing/2010/main">
                  <a14:imgLayer r:embed="rId3">
                    <a14:imgEffect>
                      <a14:backgroundRemoval t="0" b="100000" l="0" r="100000">
                        <a14:foregroundMark x1="7599" y1="42529" x2="21277" y2="65230"/>
                        <a14:foregroundMark x1="10030" y1="65230" x2="19757" y2="42529"/>
                        <a14:foregroundMark x1="4255" y1="46552" x2="6991" y2="65805"/>
                      </a14:backgroundRemoval>
                    </a14:imgEffect>
                  </a14:imgLayer>
                </a14:imgProps>
              </a:ext>
            </a:extLst>
          </a:blip>
          <a:stretch>
            <a:fillRect/>
          </a:stretch>
        </p:blipFill>
        <p:spPr>
          <a:xfrm>
            <a:off x="6085669" y="1756643"/>
            <a:ext cx="2878819" cy="3045073"/>
          </a:xfrm>
          <a:prstGeom prst="rect">
            <a:avLst/>
          </a:prstGeom>
        </p:spPr>
      </p:pic>
    </p:spTree>
    <p:extLst>
      <p:ext uri="{BB962C8B-B14F-4D97-AF65-F5344CB8AC3E}">
        <p14:creationId xmlns:p14="http://schemas.microsoft.com/office/powerpoint/2010/main" val="2785746542"/>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Modularity</a:t>
            </a:r>
            <a:endParaRPr lang="en-US" dirty="0"/>
          </a:p>
        </p:txBody>
      </p:sp>
      <p:sp>
        <p:nvSpPr>
          <p:cNvPr id="3" name="Espace réservé du contenu 2"/>
          <p:cNvSpPr>
            <a:spLocks noGrp="1"/>
          </p:cNvSpPr>
          <p:nvPr>
            <p:ph idx="1"/>
          </p:nvPr>
        </p:nvSpPr>
        <p:spPr/>
        <p:txBody>
          <a:bodyPr/>
          <a:lstStyle/>
          <a:p>
            <a:pPr eaLnBrk="1" hangingPunct="1">
              <a:lnSpc>
                <a:spcPct val="90000"/>
              </a:lnSpc>
            </a:pPr>
            <a:endParaRPr lang="en-US" dirty="0" smtClean="0"/>
          </a:p>
          <a:p>
            <a:pPr eaLnBrk="1" hangingPunct="1">
              <a:lnSpc>
                <a:spcPct val="90000"/>
              </a:lnSpc>
            </a:pPr>
            <a:r>
              <a:rPr lang="en-US" dirty="0" smtClean="0"/>
              <a:t>A modular </a:t>
            </a:r>
            <a:r>
              <a:rPr lang="en-US" dirty="0"/>
              <a:t>application is composed of a </a:t>
            </a:r>
            <a:r>
              <a:rPr lang="en-US" dirty="0" smtClean="0"/>
              <a:t>set of highly </a:t>
            </a:r>
            <a:r>
              <a:rPr lang="en-US" dirty="0"/>
              <a:t>decoupled, distinct pieces of functionality stored in </a:t>
            </a:r>
            <a:r>
              <a:rPr lang="en-US" dirty="0" smtClean="0"/>
              <a:t>modules</a:t>
            </a:r>
          </a:p>
          <a:p>
            <a:pPr eaLnBrk="1" hangingPunct="1">
              <a:lnSpc>
                <a:spcPct val="90000"/>
              </a:lnSpc>
            </a:pPr>
            <a:endParaRPr lang="en-US" dirty="0"/>
          </a:p>
          <a:p>
            <a:pPr eaLnBrk="1" hangingPunct="1">
              <a:lnSpc>
                <a:spcPct val="90000"/>
              </a:lnSpc>
            </a:pPr>
            <a:r>
              <a:rPr lang="en-US" dirty="0" smtClean="0"/>
              <a:t>Do you remember of loose coupling ?</a:t>
            </a:r>
          </a:p>
          <a:p>
            <a:pPr lvl="1" eaLnBrk="1" hangingPunct="1">
              <a:lnSpc>
                <a:spcPct val="90000"/>
              </a:lnSpc>
            </a:pPr>
            <a:r>
              <a:rPr lang="en-US" dirty="0" smtClean="0"/>
              <a:t>Limit the dependencies to keep an easier maintainability</a:t>
            </a:r>
          </a:p>
        </p:txBody>
      </p:sp>
      <p:sp>
        <p:nvSpPr>
          <p:cNvPr id="4" name="Espace réservé du contenu 3"/>
          <p:cNvSpPr>
            <a:spLocks noGrp="1"/>
          </p:cNvSpPr>
          <p:nvPr>
            <p:ph sz="quarter" idx="13"/>
          </p:nvPr>
        </p:nvSpPr>
        <p:spPr/>
        <p:txBody>
          <a:bodyPr/>
          <a:lstStyle/>
          <a:p>
            <a:r>
              <a:rPr lang="en-US" dirty="0"/>
              <a:t>Modular </a:t>
            </a:r>
            <a:r>
              <a:rPr lang="en-US" dirty="0" smtClean="0"/>
              <a:t>JavaScript</a:t>
            </a:r>
            <a:endParaRPr lang="fr-FR" dirty="0"/>
          </a:p>
        </p:txBody>
      </p:sp>
      <p:pic>
        <p:nvPicPr>
          <p:cNvPr id="8" name="Image 5"/>
          <p:cNvPicPr>
            <a:picLocks noChangeAspect="1"/>
          </p:cNvPicPr>
          <p:nvPr/>
        </p:nvPicPr>
        <p:blipFill>
          <a:blip r:embed="rId2" cstate="print"/>
          <a:srcRect/>
          <a:stretch>
            <a:fillRect/>
          </a:stretch>
        </p:blipFill>
        <p:spPr bwMode="auto">
          <a:xfrm>
            <a:off x="34925" y="49213"/>
            <a:ext cx="677863" cy="787400"/>
          </a:xfrm>
          <a:prstGeom prst="rect">
            <a:avLst/>
          </a:prstGeom>
          <a:noFill/>
          <a:ln w="9525">
            <a:noFill/>
            <a:miter lim="800000"/>
            <a:headEnd/>
            <a:tailEnd/>
          </a:ln>
        </p:spPr>
      </p:pic>
    </p:spTree>
    <p:extLst>
      <p:ext uri="{BB962C8B-B14F-4D97-AF65-F5344CB8AC3E}">
        <p14:creationId xmlns:p14="http://schemas.microsoft.com/office/powerpoint/2010/main" val="193220292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Variable scope</a:t>
            </a:r>
            <a:endParaRPr lang="fr-FR" dirty="0"/>
          </a:p>
        </p:txBody>
      </p:sp>
      <p:sp>
        <p:nvSpPr>
          <p:cNvPr id="3" name="Espace réservé du contenu 2"/>
          <p:cNvSpPr>
            <a:spLocks noGrp="1"/>
          </p:cNvSpPr>
          <p:nvPr>
            <p:ph idx="1"/>
          </p:nvPr>
        </p:nvSpPr>
        <p:spPr/>
        <p:txBody>
          <a:bodyPr/>
          <a:lstStyle/>
          <a:p>
            <a:r>
              <a:rPr lang="en-US" dirty="0" smtClean="0"/>
              <a:t>Local:</a:t>
            </a:r>
          </a:p>
          <a:p>
            <a:pPr lvl="1">
              <a:spcAft>
                <a:spcPts val="1200"/>
              </a:spcAft>
            </a:pPr>
            <a:r>
              <a:rPr lang="en-US" dirty="0" smtClean="0"/>
              <a:t>Reachable only in the function where it's defined</a:t>
            </a:r>
          </a:p>
          <a:p>
            <a:r>
              <a:rPr lang="en-US" dirty="0" smtClean="0"/>
              <a:t>Global:</a:t>
            </a:r>
          </a:p>
          <a:p>
            <a:pPr lvl="1">
              <a:spcAft>
                <a:spcPts val="1200"/>
              </a:spcAft>
            </a:pPr>
            <a:r>
              <a:rPr lang="en-US" dirty="0" smtClean="0"/>
              <a:t>Reachable in the whole document</a:t>
            </a:r>
          </a:p>
          <a:p>
            <a:r>
              <a:rPr lang="en-US" dirty="0" smtClean="0"/>
              <a:t>function = scope</a:t>
            </a:r>
          </a:p>
          <a:p>
            <a:pPr lvl="1"/>
            <a:r>
              <a:rPr lang="en-US" dirty="0" smtClean="0"/>
              <a:t>And not </a:t>
            </a:r>
            <a:r>
              <a:rPr lang="en-US" i="1" dirty="0" smtClean="0"/>
              <a:t>block = scope</a:t>
            </a:r>
            <a:r>
              <a:rPr lang="en-US" dirty="0" smtClean="0"/>
              <a:t> like in Java or C#</a:t>
            </a:r>
          </a:p>
          <a:p>
            <a:endParaRPr lang="fr-FR" dirty="0"/>
          </a:p>
        </p:txBody>
      </p:sp>
      <p:sp>
        <p:nvSpPr>
          <p:cNvPr id="4" name="Espace réservé du contenu 3"/>
          <p:cNvSpPr>
            <a:spLocks noGrp="1"/>
          </p:cNvSpPr>
          <p:nvPr>
            <p:ph sz="quarter" idx="13"/>
          </p:nvPr>
        </p:nvSpPr>
        <p:spPr/>
        <p:txBody>
          <a:bodyPr/>
          <a:lstStyle/>
          <a:p>
            <a:pPr marL="342900" indent="-342900">
              <a:defRPr/>
            </a:pPr>
            <a:r>
              <a:rPr lang="en-US" dirty="0">
                <a:solidFill>
                  <a:prstClr val="black"/>
                </a:solidFill>
              </a:rPr>
              <a:t>Reminders</a:t>
            </a:r>
            <a:endParaRPr lang="en-US" dirty="0">
              <a:ea typeface="ＭＳ Ｐゴシック" pitchFamily="34" charset="-128"/>
            </a:endParaRPr>
          </a:p>
        </p:txBody>
      </p:sp>
      <p:pic>
        <p:nvPicPr>
          <p:cNvPr id="6" name="Image 6" descr="test_icon.png"/>
          <p:cNvPicPr>
            <a:picLocks noChangeAspect="1"/>
          </p:cNvPicPr>
          <p:nvPr/>
        </p:nvPicPr>
        <p:blipFill>
          <a:blip r:embed="rId2" cstate="print"/>
          <a:srcRect/>
          <a:stretch>
            <a:fillRect/>
          </a:stretch>
        </p:blipFill>
        <p:spPr bwMode="auto">
          <a:xfrm>
            <a:off x="107950" y="120650"/>
            <a:ext cx="977900" cy="865188"/>
          </a:xfrm>
          <a:prstGeom prst="rect">
            <a:avLst/>
          </a:prstGeom>
          <a:noFill/>
          <a:ln w="9525">
            <a:noFill/>
            <a:miter lim="800000"/>
            <a:headEnd/>
            <a:tailEnd/>
          </a:ln>
        </p:spPr>
      </p:pic>
    </p:spTree>
    <p:extLst>
      <p:ext uri="{BB962C8B-B14F-4D97-AF65-F5344CB8AC3E}">
        <p14:creationId xmlns:p14="http://schemas.microsoft.com/office/powerpoint/2010/main" val="378189222"/>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Modularity</a:t>
            </a:r>
            <a:endParaRPr lang="en-US" dirty="0"/>
          </a:p>
        </p:txBody>
      </p:sp>
      <p:sp>
        <p:nvSpPr>
          <p:cNvPr id="3" name="Espace réservé du contenu 2"/>
          <p:cNvSpPr>
            <a:spLocks noGrp="1"/>
          </p:cNvSpPr>
          <p:nvPr>
            <p:ph idx="1"/>
          </p:nvPr>
        </p:nvSpPr>
        <p:spPr/>
        <p:txBody>
          <a:bodyPr/>
          <a:lstStyle/>
          <a:p>
            <a:pPr eaLnBrk="1" hangingPunct="1">
              <a:lnSpc>
                <a:spcPct val="90000"/>
              </a:lnSpc>
            </a:pPr>
            <a:r>
              <a:rPr lang="en-US" dirty="0"/>
              <a:t>JavaScript applications are more and more consequent</a:t>
            </a:r>
          </a:p>
          <a:p>
            <a:pPr lvl="1" eaLnBrk="1" hangingPunct="1">
              <a:lnSpc>
                <a:spcPct val="90000"/>
              </a:lnSpc>
            </a:pPr>
            <a:r>
              <a:rPr lang="en-US" dirty="0"/>
              <a:t>Need to be more </a:t>
            </a:r>
            <a:r>
              <a:rPr lang="en-US" dirty="0" smtClean="0"/>
              <a:t>organized</a:t>
            </a:r>
            <a:endParaRPr lang="en-US" dirty="0"/>
          </a:p>
          <a:p>
            <a:pPr eaLnBrk="1" hangingPunct="1">
              <a:lnSpc>
                <a:spcPct val="90000"/>
              </a:lnSpc>
            </a:pPr>
            <a:endParaRPr lang="en-US" dirty="0" smtClean="0"/>
          </a:p>
          <a:p>
            <a:pPr eaLnBrk="1" hangingPunct="1">
              <a:lnSpc>
                <a:spcPct val="90000"/>
              </a:lnSpc>
            </a:pPr>
            <a:r>
              <a:rPr lang="en-US" dirty="0" smtClean="0"/>
              <a:t>For now, </a:t>
            </a:r>
            <a:r>
              <a:rPr lang="en-US" dirty="0" err="1" smtClean="0"/>
              <a:t>ECMAScript</a:t>
            </a:r>
            <a:r>
              <a:rPr lang="en-US" dirty="0" smtClean="0"/>
              <a:t> doesn’t provide a standard specification for that</a:t>
            </a:r>
          </a:p>
          <a:p>
            <a:pPr lvl="1" eaLnBrk="1" hangingPunct="1">
              <a:lnSpc>
                <a:spcPct val="90000"/>
              </a:lnSpc>
            </a:pPr>
            <a:r>
              <a:rPr lang="en-US" dirty="0" smtClean="0"/>
              <a:t>But planned for </a:t>
            </a:r>
            <a:r>
              <a:rPr lang="en-US" dirty="0" err="1" smtClean="0"/>
              <a:t>ECMAScript</a:t>
            </a:r>
            <a:r>
              <a:rPr lang="en-US" dirty="0" smtClean="0"/>
              <a:t> 6…</a:t>
            </a:r>
          </a:p>
          <a:p>
            <a:pPr eaLnBrk="1" hangingPunct="1">
              <a:lnSpc>
                <a:spcPct val="90000"/>
              </a:lnSpc>
            </a:pPr>
            <a:endParaRPr lang="en-US" dirty="0" smtClean="0"/>
          </a:p>
          <a:p>
            <a:pPr eaLnBrk="1" hangingPunct="1">
              <a:lnSpc>
                <a:spcPct val="90000"/>
              </a:lnSpc>
            </a:pPr>
            <a:endParaRPr lang="en-US" dirty="0" smtClean="0"/>
          </a:p>
          <a:p>
            <a:pPr lvl="1" eaLnBrk="1" hangingPunct="1">
              <a:lnSpc>
                <a:spcPct val="90000"/>
              </a:lnSpc>
            </a:pPr>
            <a:endParaRPr lang="en-US" dirty="0" smtClean="0"/>
          </a:p>
        </p:txBody>
      </p:sp>
      <p:sp>
        <p:nvSpPr>
          <p:cNvPr id="4" name="Espace réservé du contenu 3"/>
          <p:cNvSpPr>
            <a:spLocks noGrp="1"/>
          </p:cNvSpPr>
          <p:nvPr>
            <p:ph sz="quarter" idx="13"/>
          </p:nvPr>
        </p:nvSpPr>
        <p:spPr/>
        <p:txBody>
          <a:bodyPr/>
          <a:lstStyle/>
          <a:p>
            <a:r>
              <a:rPr lang="en-US" dirty="0"/>
              <a:t>Modular JavaScript</a:t>
            </a:r>
            <a:endParaRPr lang="fr-FR" dirty="0"/>
          </a:p>
        </p:txBody>
      </p:sp>
      <p:pic>
        <p:nvPicPr>
          <p:cNvPr id="8" name="Image 5"/>
          <p:cNvPicPr>
            <a:picLocks noChangeAspect="1"/>
          </p:cNvPicPr>
          <p:nvPr/>
        </p:nvPicPr>
        <p:blipFill>
          <a:blip r:embed="rId2" cstate="print"/>
          <a:srcRect/>
          <a:stretch>
            <a:fillRect/>
          </a:stretch>
        </p:blipFill>
        <p:spPr bwMode="auto">
          <a:xfrm>
            <a:off x="34925" y="49213"/>
            <a:ext cx="677863" cy="787400"/>
          </a:xfrm>
          <a:prstGeom prst="rect">
            <a:avLst/>
          </a:prstGeom>
          <a:noFill/>
          <a:ln w="9525">
            <a:noFill/>
            <a:miter lim="800000"/>
            <a:headEnd/>
            <a:tailEnd/>
          </a:ln>
        </p:spPr>
      </p:pic>
      <p:pic>
        <p:nvPicPr>
          <p:cNvPr id="5" name="Picture 4"/>
          <p:cNvPicPr>
            <a:picLocks noChangeAspect="1"/>
          </p:cNvPicPr>
          <p:nvPr/>
        </p:nvPicPr>
        <p:blipFill>
          <a:blip r:embed="rId3">
            <a:extLst>
              <a:ext uri="{BEBA8EAE-BF5A-486C-A8C5-ECC9F3942E4B}">
                <a14:imgProps xmlns:a14="http://schemas.microsoft.com/office/drawing/2010/main">
                  <a14:imgLayer r:embed="rId4">
                    <a14:imgEffect>
                      <a14:backgroundRemoval t="5667" b="90000" l="4313" r="89757"/>
                    </a14:imgEffect>
                  </a14:imgLayer>
                </a14:imgProps>
              </a:ext>
            </a:extLst>
          </a:blip>
          <a:stretch>
            <a:fillRect/>
          </a:stretch>
        </p:blipFill>
        <p:spPr>
          <a:xfrm>
            <a:off x="7017175" y="3577580"/>
            <a:ext cx="2307353" cy="1865784"/>
          </a:xfrm>
          <a:prstGeom prst="rect">
            <a:avLst/>
          </a:prstGeom>
        </p:spPr>
      </p:pic>
    </p:spTree>
    <p:extLst>
      <p:ext uri="{BB962C8B-B14F-4D97-AF65-F5344CB8AC3E}">
        <p14:creationId xmlns:p14="http://schemas.microsoft.com/office/powerpoint/2010/main" val="1282069570"/>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Modularity</a:t>
            </a:r>
            <a:endParaRPr lang="en-US" dirty="0"/>
          </a:p>
        </p:txBody>
      </p:sp>
      <p:sp>
        <p:nvSpPr>
          <p:cNvPr id="3" name="Espace réservé du contenu 2"/>
          <p:cNvSpPr>
            <a:spLocks noGrp="1"/>
          </p:cNvSpPr>
          <p:nvPr>
            <p:ph idx="1"/>
          </p:nvPr>
        </p:nvSpPr>
        <p:spPr/>
        <p:txBody>
          <a:bodyPr/>
          <a:lstStyle/>
          <a:p>
            <a:pPr eaLnBrk="1" hangingPunct="1">
              <a:lnSpc>
                <a:spcPct val="90000"/>
              </a:lnSpc>
            </a:pPr>
            <a:r>
              <a:rPr lang="en-US" dirty="0" smtClean="0"/>
              <a:t>Several non standardized formats for writing modular JavaScript exists</a:t>
            </a:r>
          </a:p>
          <a:p>
            <a:pPr lvl="1" eaLnBrk="1" hangingPunct="1">
              <a:lnSpc>
                <a:spcPct val="90000"/>
              </a:lnSpc>
            </a:pPr>
            <a:r>
              <a:rPr lang="en-US" dirty="0" err="1" smtClean="0"/>
              <a:t>CommonJS</a:t>
            </a:r>
            <a:endParaRPr lang="en-US" dirty="0" smtClean="0"/>
          </a:p>
          <a:p>
            <a:pPr lvl="1" eaLnBrk="1" hangingPunct="1">
              <a:lnSpc>
                <a:spcPct val="90000"/>
              </a:lnSpc>
            </a:pPr>
            <a:r>
              <a:rPr lang="en-US" dirty="0" smtClean="0"/>
              <a:t>AMD</a:t>
            </a:r>
          </a:p>
          <a:p>
            <a:pPr lvl="1" eaLnBrk="1" hangingPunct="1">
              <a:lnSpc>
                <a:spcPct val="90000"/>
              </a:lnSpc>
            </a:pPr>
            <a:r>
              <a:rPr lang="en-US" dirty="0" smtClean="0"/>
              <a:t>…</a:t>
            </a:r>
            <a:endParaRPr lang="en-US" dirty="0"/>
          </a:p>
          <a:p>
            <a:pPr eaLnBrk="1" hangingPunct="1">
              <a:lnSpc>
                <a:spcPct val="90000"/>
              </a:lnSpc>
            </a:pPr>
            <a:endParaRPr lang="en-US" dirty="0" smtClean="0"/>
          </a:p>
          <a:p>
            <a:pPr eaLnBrk="1" hangingPunct="1">
              <a:lnSpc>
                <a:spcPct val="90000"/>
              </a:lnSpc>
            </a:pPr>
            <a:r>
              <a:rPr lang="en-US" dirty="0" smtClean="0"/>
              <a:t>We’re going to focus on </a:t>
            </a:r>
            <a:r>
              <a:rPr lang="en-US" dirty="0" err="1" smtClean="0"/>
              <a:t>CommonJS</a:t>
            </a:r>
            <a:endParaRPr lang="en-US" dirty="0" smtClean="0"/>
          </a:p>
        </p:txBody>
      </p:sp>
      <p:sp>
        <p:nvSpPr>
          <p:cNvPr id="4" name="Espace réservé du contenu 3"/>
          <p:cNvSpPr>
            <a:spLocks noGrp="1"/>
          </p:cNvSpPr>
          <p:nvPr>
            <p:ph sz="quarter" idx="13"/>
          </p:nvPr>
        </p:nvSpPr>
        <p:spPr/>
        <p:txBody>
          <a:bodyPr/>
          <a:lstStyle/>
          <a:p>
            <a:r>
              <a:rPr lang="en-US" dirty="0"/>
              <a:t>Modular JavaScript</a:t>
            </a:r>
            <a:endParaRPr lang="fr-FR" dirty="0"/>
          </a:p>
        </p:txBody>
      </p:sp>
      <p:pic>
        <p:nvPicPr>
          <p:cNvPr id="8" name="Image 5"/>
          <p:cNvPicPr>
            <a:picLocks noChangeAspect="1"/>
          </p:cNvPicPr>
          <p:nvPr/>
        </p:nvPicPr>
        <p:blipFill>
          <a:blip r:embed="rId2" cstate="print"/>
          <a:srcRect/>
          <a:stretch>
            <a:fillRect/>
          </a:stretch>
        </p:blipFill>
        <p:spPr bwMode="auto">
          <a:xfrm>
            <a:off x="34925" y="49213"/>
            <a:ext cx="677863" cy="787400"/>
          </a:xfrm>
          <a:prstGeom prst="rect">
            <a:avLst/>
          </a:prstGeom>
          <a:noFill/>
          <a:ln w="9525">
            <a:noFill/>
            <a:miter lim="800000"/>
            <a:headEnd/>
            <a:tailEnd/>
          </a:ln>
        </p:spPr>
      </p:pic>
    </p:spTree>
    <p:extLst>
      <p:ext uri="{BB962C8B-B14F-4D97-AF65-F5344CB8AC3E}">
        <p14:creationId xmlns:p14="http://schemas.microsoft.com/office/powerpoint/2010/main" val="615055317"/>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err="1" smtClean="0"/>
              <a:t>CommonJS</a:t>
            </a:r>
            <a:endParaRPr lang="en-US" dirty="0"/>
          </a:p>
        </p:txBody>
      </p:sp>
      <p:sp>
        <p:nvSpPr>
          <p:cNvPr id="3" name="Espace réservé du contenu 2"/>
          <p:cNvSpPr>
            <a:spLocks noGrp="1"/>
          </p:cNvSpPr>
          <p:nvPr>
            <p:ph idx="1"/>
          </p:nvPr>
        </p:nvSpPr>
        <p:spPr/>
        <p:txBody>
          <a:bodyPr/>
          <a:lstStyle/>
          <a:p>
            <a:pPr eaLnBrk="1" hangingPunct="1">
              <a:lnSpc>
                <a:spcPct val="90000"/>
              </a:lnSpc>
            </a:pPr>
            <a:r>
              <a:rPr lang="en-US" dirty="0" smtClean="0"/>
              <a:t>Project </a:t>
            </a:r>
            <a:r>
              <a:rPr lang="en-US" dirty="0"/>
              <a:t>with the goal of specifying an ecosystem for JavaScript outside the </a:t>
            </a:r>
            <a:r>
              <a:rPr lang="en-US" dirty="0" smtClean="0"/>
              <a:t>browser</a:t>
            </a:r>
            <a:endParaRPr lang="en-US" dirty="0"/>
          </a:p>
          <a:p>
            <a:pPr lvl="1" eaLnBrk="1" hangingPunct="1">
              <a:lnSpc>
                <a:spcPct val="90000"/>
              </a:lnSpc>
            </a:pPr>
            <a:r>
              <a:rPr lang="en-US" dirty="0" smtClean="0"/>
              <a:t>Started in 2009 and initially named </a:t>
            </a:r>
            <a:r>
              <a:rPr lang="en-US" dirty="0" err="1" smtClean="0"/>
              <a:t>ServerJS</a:t>
            </a:r>
            <a:endParaRPr lang="en-US" dirty="0"/>
          </a:p>
          <a:p>
            <a:pPr lvl="1" eaLnBrk="1" hangingPunct="1">
              <a:lnSpc>
                <a:spcPct val="90000"/>
              </a:lnSpc>
            </a:pPr>
            <a:endParaRPr lang="en-US" dirty="0"/>
          </a:p>
          <a:p>
            <a:pPr eaLnBrk="1" hangingPunct="1">
              <a:lnSpc>
                <a:spcPct val="90000"/>
              </a:lnSpc>
            </a:pPr>
            <a:r>
              <a:rPr lang="en-US" dirty="0" err="1"/>
              <a:t>CommonJS</a:t>
            </a:r>
            <a:r>
              <a:rPr lang="en-US" dirty="0"/>
              <a:t> module proposal specifies a simple API for declaring modules server-side</a:t>
            </a:r>
          </a:p>
          <a:p>
            <a:pPr eaLnBrk="1" hangingPunct="1">
              <a:lnSpc>
                <a:spcPct val="90000"/>
              </a:lnSpc>
            </a:pPr>
            <a:endParaRPr lang="en-US" dirty="0"/>
          </a:p>
        </p:txBody>
      </p:sp>
      <p:sp>
        <p:nvSpPr>
          <p:cNvPr id="4" name="Espace réservé du contenu 3"/>
          <p:cNvSpPr>
            <a:spLocks noGrp="1"/>
          </p:cNvSpPr>
          <p:nvPr>
            <p:ph sz="quarter" idx="13"/>
          </p:nvPr>
        </p:nvSpPr>
        <p:spPr/>
        <p:txBody>
          <a:bodyPr/>
          <a:lstStyle/>
          <a:p>
            <a:r>
              <a:rPr lang="en-US" dirty="0"/>
              <a:t>Modular JavaScript</a:t>
            </a:r>
            <a:endParaRPr lang="fr-FR" dirty="0"/>
          </a:p>
        </p:txBody>
      </p:sp>
      <p:pic>
        <p:nvPicPr>
          <p:cNvPr id="8" name="Image 5"/>
          <p:cNvPicPr>
            <a:picLocks noChangeAspect="1"/>
          </p:cNvPicPr>
          <p:nvPr/>
        </p:nvPicPr>
        <p:blipFill>
          <a:blip r:embed="rId2" cstate="print"/>
          <a:srcRect/>
          <a:stretch>
            <a:fillRect/>
          </a:stretch>
        </p:blipFill>
        <p:spPr bwMode="auto">
          <a:xfrm>
            <a:off x="34925" y="49213"/>
            <a:ext cx="677863" cy="787400"/>
          </a:xfrm>
          <a:prstGeom prst="rect">
            <a:avLst/>
          </a:prstGeom>
          <a:noFill/>
          <a:ln w="9525">
            <a:noFill/>
            <a:miter lim="800000"/>
            <a:headEnd/>
            <a:tailEnd/>
          </a:ln>
        </p:spPr>
      </p:pic>
      <p:pic>
        <p:nvPicPr>
          <p:cNvPr id="7" name="Picture 6"/>
          <p:cNvPicPr>
            <a:picLocks noChangeAspect="1"/>
          </p:cNvPicPr>
          <p:nvPr/>
        </p:nvPicPr>
        <p:blipFill>
          <a:blip r:embed="rId3"/>
          <a:stretch>
            <a:fillRect/>
          </a:stretch>
        </p:blipFill>
        <p:spPr>
          <a:xfrm>
            <a:off x="6084168" y="4031230"/>
            <a:ext cx="2900040" cy="986014"/>
          </a:xfrm>
          <a:prstGeom prst="rect">
            <a:avLst/>
          </a:prstGeom>
        </p:spPr>
      </p:pic>
    </p:spTree>
    <p:extLst>
      <p:ext uri="{BB962C8B-B14F-4D97-AF65-F5344CB8AC3E}">
        <p14:creationId xmlns:p14="http://schemas.microsoft.com/office/powerpoint/2010/main" val="1880319411"/>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err="1" smtClean="0"/>
              <a:t>CommonJS</a:t>
            </a:r>
            <a:endParaRPr lang="en-US" dirty="0"/>
          </a:p>
        </p:txBody>
      </p:sp>
      <p:sp>
        <p:nvSpPr>
          <p:cNvPr id="3" name="Espace réservé du contenu 2"/>
          <p:cNvSpPr>
            <a:spLocks noGrp="1"/>
          </p:cNvSpPr>
          <p:nvPr>
            <p:ph idx="1"/>
          </p:nvPr>
        </p:nvSpPr>
        <p:spPr/>
        <p:txBody>
          <a:bodyPr/>
          <a:lstStyle/>
          <a:p>
            <a:pPr eaLnBrk="1" hangingPunct="1">
              <a:lnSpc>
                <a:spcPct val="90000"/>
              </a:lnSpc>
            </a:pPr>
            <a:r>
              <a:rPr lang="en-US" dirty="0" smtClean="0"/>
              <a:t>CJS modules are reusable piece of JavaScript which exports specific objects…</a:t>
            </a:r>
          </a:p>
          <a:p>
            <a:pPr eaLnBrk="1" hangingPunct="1">
              <a:lnSpc>
                <a:spcPct val="90000"/>
              </a:lnSpc>
            </a:pPr>
            <a:endParaRPr lang="en-US" dirty="0" smtClean="0"/>
          </a:p>
          <a:p>
            <a:pPr eaLnBrk="1" hangingPunct="1">
              <a:lnSpc>
                <a:spcPct val="90000"/>
              </a:lnSpc>
            </a:pPr>
            <a:r>
              <a:rPr lang="en-US" dirty="0" smtClean="0"/>
              <a:t>… made available to any dependent code !</a:t>
            </a:r>
          </a:p>
          <a:p>
            <a:pPr eaLnBrk="1" hangingPunct="1">
              <a:lnSpc>
                <a:spcPct val="90000"/>
              </a:lnSpc>
            </a:pPr>
            <a:endParaRPr lang="en-US" dirty="0"/>
          </a:p>
          <a:p>
            <a:pPr eaLnBrk="1" hangingPunct="1">
              <a:lnSpc>
                <a:spcPct val="90000"/>
              </a:lnSpc>
            </a:pPr>
            <a:r>
              <a:rPr lang="en-US" dirty="0" smtClean="0"/>
              <a:t>We’re going to see how to define and access to a module in the next slides…</a:t>
            </a:r>
          </a:p>
          <a:p>
            <a:pPr lvl="1" eaLnBrk="1" hangingPunct="1">
              <a:lnSpc>
                <a:spcPct val="90000"/>
              </a:lnSpc>
            </a:pPr>
            <a:endParaRPr lang="en-US" dirty="0" smtClean="0"/>
          </a:p>
          <a:p>
            <a:pPr lvl="1" eaLnBrk="1" hangingPunct="1">
              <a:lnSpc>
                <a:spcPct val="90000"/>
              </a:lnSpc>
            </a:pPr>
            <a:endParaRPr lang="en-US" dirty="0" smtClean="0"/>
          </a:p>
        </p:txBody>
      </p:sp>
      <p:sp>
        <p:nvSpPr>
          <p:cNvPr id="4" name="Espace réservé du contenu 3"/>
          <p:cNvSpPr>
            <a:spLocks noGrp="1"/>
          </p:cNvSpPr>
          <p:nvPr>
            <p:ph sz="quarter" idx="13"/>
          </p:nvPr>
        </p:nvSpPr>
        <p:spPr/>
        <p:txBody>
          <a:bodyPr/>
          <a:lstStyle/>
          <a:p>
            <a:r>
              <a:rPr lang="en-US" dirty="0"/>
              <a:t>Modular JavaScript</a:t>
            </a:r>
            <a:endParaRPr lang="fr-FR" dirty="0"/>
          </a:p>
        </p:txBody>
      </p:sp>
      <p:pic>
        <p:nvPicPr>
          <p:cNvPr id="8" name="Image 5"/>
          <p:cNvPicPr>
            <a:picLocks noChangeAspect="1"/>
          </p:cNvPicPr>
          <p:nvPr/>
        </p:nvPicPr>
        <p:blipFill>
          <a:blip r:embed="rId2" cstate="print"/>
          <a:srcRect/>
          <a:stretch>
            <a:fillRect/>
          </a:stretch>
        </p:blipFill>
        <p:spPr bwMode="auto">
          <a:xfrm>
            <a:off x="34925" y="49213"/>
            <a:ext cx="677863" cy="787400"/>
          </a:xfrm>
          <a:prstGeom prst="rect">
            <a:avLst/>
          </a:prstGeom>
          <a:noFill/>
          <a:ln w="9525">
            <a:noFill/>
            <a:miter lim="800000"/>
            <a:headEnd/>
            <a:tailEnd/>
          </a:ln>
        </p:spPr>
      </p:pic>
    </p:spTree>
    <p:extLst>
      <p:ext uri="{BB962C8B-B14F-4D97-AF65-F5344CB8AC3E}">
        <p14:creationId xmlns:p14="http://schemas.microsoft.com/office/powerpoint/2010/main" val="892581675"/>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err="1" smtClean="0"/>
              <a:t>CommonJS</a:t>
            </a:r>
            <a:r>
              <a:rPr lang="en-US" dirty="0" smtClean="0"/>
              <a:t> - Define a module</a:t>
            </a:r>
            <a:endParaRPr lang="en-US" dirty="0"/>
          </a:p>
        </p:txBody>
      </p:sp>
      <p:sp>
        <p:nvSpPr>
          <p:cNvPr id="3" name="Espace réservé du contenu 2"/>
          <p:cNvSpPr>
            <a:spLocks noGrp="1"/>
          </p:cNvSpPr>
          <p:nvPr>
            <p:ph idx="1"/>
          </p:nvPr>
        </p:nvSpPr>
        <p:spPr/>
        <p:txBody>
          <a:bodyPr/>
          <a:lstStyle/>
          <a:p>
            <a:pPr eaLnBrk="1" hangingPunct="1">
              <a:lnSpc>
                <a:spcPct val="90000"/>
              </a:lnSpc>
            </a:pPr>
            <a:endParaRPr lang="en-US" dirty="0" smtClean="0"/>
          </a:p>
          <a:p>
            <a:pPr eaLnBrk="1" hangingPunct="1">
              <a:lnSpc>
                <a:spcPct val="90000"/>
              </a:lnSpc>
            </a:pPr>
            <a:r>
              <a:rPr lang="en-US" dirty="0" err="1" smtClean="0"/>
              <a:t>CommonJS</a:t>
            </a:r>
            <a:r>
              <a:rPr lang="en-US" dirty="0" smtClean="0"/>
              <a:t> introduce a variable named </a:t>
            </a:r>
            <a:r>
              <a:rPr lang="en-US" i="1" dirty="0" smtClean="0"/>
              <a:t>exports</a:t>
            </a:r>
          </a:p>
          <a:p>
            <a:pPr eaLnBrk="1" hangingPunct="1">
              <a:lnSpc>
                <a:spcPct val="90000"/>
              </a:lnSpc>
            </a:pPr>
            <a:endParaRPr lang="en-US" dirty="0" smtClean="0"/>
          </a:p>
          <a:p>
            <a:pPr eaLnBrk="1" hangingPunct="1">
              <a:lnSpc>
                <a:spcPct val="90000"/>
              </a:lnSpc>
            </a:pPr>
            <a:r>
              <a:rPr lang="en-US" dirty="0" smtClean="0"/>
              <a:t>It contains the objects a module wishes to make available to other modules</a:t>
            </a:r>
          </a:p>
          <a:p>
            <a:pPr eaLnBrk="1" hangingPunct="1">
              <a:lnSpc>
                <a:spcPct val="90000"/>
              </a:lnSpc>
            </a:pPr>
            <a:endParaRPr lang="en-US" dirty="0" smtClean="0"/>
          </a:p>
        </p:txBody>
      </p:sp>
      <p:sp>
        <p:nvSpPr>
          <p:cNvPr id="4" name="Espace réservé du contenu 3"/>
          <p:cNvSpPr>
            <a:spLocks noGrp="1"/>
          </p:cNvSpPr>
          <p:nvPr>
            <p:ph sz="quarter" idx="13"/>
          </p:nvPr>
        </p:nvSpPr>
        <p:spPr/>
        <p:txBody>
          <a:bodyPr/>
          <a:lstStyle/>
          <a:p>
            <a:r>
              <a:rPr lang="en-US" dirty="0"/>
              <a:t>Modular JavaScript</a:t>
            </a:r>
            <a:endParaRPr lang="fr-FR" dirty="0"/>
          </a:p>
        </p:txBody>
      </p:sp>
      <p:pic>
        <p:nvPicPr>
          <p:cNvPr id="8" name="Image 5"/>
          <p:cNvPicPr>
            <a:picLocks noChangeAspect="1"/>
          </p:cNvPicPr>
          <p:nvPr/>
        </p:nvPicPr>
        <p:blipFill>
          <a:blip r:embed="rId2" cstate="print"/>
          <a:srcRect/>
          <a:stretch>
            <a:fillRect/>
          </a:stretch>
        </p:blipFill>
        <p:spPr bwMode="auto">
          <a:xfrm>
            <a:off x="34925" y="49213"/>
            <a:ext cx="677863" cy="787400"/>
          </a:xfrm>
          <a:prstGeom prst="rect">
            <a:avLst/>
          </a:prstGeom>
          <a:noFill/>
          <a:ln w="9525">
            <a:noFill/>
            <a:miter lim="800000"/>
            <a:headEnd/>
            <a:tailEnd/>
          </a:ln>
        </p:spPr>
      </p:pic>
    </p:spTree>
    <p:extLst>
      <p:ext uri="{BB962C8B-B14F-4D97-AF65-F5344CB8AC3E}">
        <p14:creationId xmlns:p14="http://schemas.microsoft.com/office/powerpoint/2010/main" val="3555929000"/>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err="1" smtClean="0"/>
              <a:t>CommonJS</a:t>
            </a:r>
            <a:r>
              <a:rPr lang="en-US" dirty="0" smtClean="0"/>
              <a:t> - Define a module</a:t>
            </a:r>
            <a:endParaRPr lang="en-US" dirty="0"/>
          </a:p>
        </p:txBody>
      </p:sp>
      <p:sp>
        <p:nvSpPr>
          <p:cNvPr id="3" name="Espace réservé du contenu 2"/>
          <p:cNvSpPr>
            <a:spLocks noGrp="1"/>
          </p:cNvSpPr>
          <p:nvPr>
            <p:ph idx="1"/>
          </p:nvPr>
        </p:nvSpPr>
        <p:spPr/>
        <p:txBody>
          <a:bodyPr/>
          <a:lstStyle/>
          <a:p>
            <a:pPr eaLnBrk="1" hangingPunct="1">
              <a:lnSpc>
                <a:spcPct val="90000"/>
              </a:lnSpc>
            </a:pPr>
            <a:r>
              <a:rPr lang="en-US" dirty="0" smtClean="0"/>
              <a:t>Example (</a:t>
            </a:r>
            <a:r>
              <a:rPr lang="en-US" i="1" dirty="0" err="1" smtClean="0"/>
              <a:t>my_module.js</a:t>
            </a:r>
            <a:r>
              <a:rPr lang="en-US" dirty="0" smtClean="0"/>
              <a:t>) :</a:t>
            </a:r>
          </a:p>
        </p:txBody>
      </p:sp>
      <p:sp>
        <p:nvSpPr>
          <p:cNvPr id="4" name="Espace réservé du contenu 3"/>
          <p:cNvSpPr>
            <a:spLocks noGrp="1"/>
          </p:cNvSpPr>
          <p:nvPr>
            <p:ph sz="quarter" idx="13"/>
          </p:nvPr>
        </p:nvSpPr>
        <p:spPr/>
        <p:txBody>
          <a:bodyPr/>
          <a:lstStyle/>
          <a:p>
            <a:r>
              <a:rPr lang="en-US" dirty="0"/>
              <a:t>Modular JavaScript</a:t>
            </a:r>
            <a:endParaRPr lang="fr-FR" dirty="0"/>
          </a:p>
        </p:txBody>
      </p:sp>
      <p:pic>
        <p:nvPicPr>
          <p:cNvPr id="8" name="Image 5"/>
          <p:cNvPicPr>
            <a:picLocks noChangeAspect="1"/>
          </p:cNvPicPr>
          <p:nvPr/>
        </p:nvPicPr>
        <p:blipFill>
          <a:blip r:embed="rId2" cstate="print"/>
          <a:srcRect/>
          <a:stretch>
            <a:fillRect/>
          </a:stretch>
        </p:blipFill>
        <p:spPr bwMode="auto">
          <a:xfrm>
            <a:off x="34925" y="49213"/>
            <a:ext cx="677863" cy="787400"/>
          </a:xfrm>
          <a:prstGeom prst="rect">
            <a:avLst/>
          </a:prstGeom>
          <a:noFill/>
          <a:ln w="9525">
            <a:noFill/>
            <a:miter lim="800000"/>
            <a:headEnd/>
            <a:tailEnd/>
          </a:ln>
        </p:spPr>
      </p:pic>
      <p:sp>
        <p:nvSpPr>
          <p:cNvPr id="6" name="Rectangle à coins arrondis 4"/>
          <p:cNvSpPr/>
          <p:nvPr/>
        </p:nvSpPr>
        <p:spPr>
          <a:xfrm>
            <a:off x="179512" y="1777380"/>
            <a:ext cx="8785225" cy="3168352"/>
          </a:xfrm>
          <a:prstGeom prst="roundRect">
            <a:avLst/>
          </a:prstGeom>
        </p:spPr>
        <p:style>
          <a:lnRef idx="2">
            <a:schemeClr val="dk1"/>
          </a:lnRef>
          <a:fillRef idx="1">
            <a:schemeClr val="lt1"/>
          </a:fillRef>
          <a:effectRef idx="0">
            <a:schemeClr val="dk1"/>
          </a:effectRef>
          <a:fontRef idx="minor">
            <a:schemeClr val="dk1"/>
          </a:fontRef>
        </p:style>
        <p:txBody>
          <a:bodyPr anchor="ctr"/>
          <a:lstStyle/>
          <a:p>
            <a:pPr eaLnBrk="1" hangingPunct="1">
              <a:buFont typeface="Wingdings" pitchFamily="1" charset="2"/>
              <a:buNone/>
            </a:pPr>
            <a:r>
              <a:rPr lang="en-GB" b="1" dirty="0" err="1">
                <a:solidFill>
                  <a:srgbClr val="0070C0"/>
                </a:solidFill>
                <a:latin typeface="Courier New" pitchFamily="-106" charset="0"/>
                <a:ea typeface="ＭＳ Ｐゴシック" pitchFamily="-106" charset="-128"/>
                <a:cs typeface="Courier New" pitchFamily="-106" charset="0"/>
              </a:rPr>
              <a:t>var</a:t>
            </a:r>
            <a:r>
              <a:rPr lang="en-GB" b="1" dirty="0" smtClean="0">
                <a:solidFill>
                  <a:schemeClr val="tx1"/>
                </a:solidFill>
                <a:latin typeface="Courier New" pitchFamily="-106" charset="0"/>
                <a:ea typeface="ＭＳ Ｐゴシック" pitchFamily="-106" charset="-128"/>
                <a:cs typeface="Courier New" pitchFamily="-106" charset="0"/>
              </a:rPr>
              <a:t> Foo = </a:t>
            </a:r>
            <a:r>
              <a:rPr lang="en-GB" b="1" dirty="0">
                <a:solidFill>
                  <a:srgbClr val="0070C0"/>
                </a:solidFill>
                <a:latin typeface="Courier New" pitchFamily="-106" charset="0"/>
                <a:ea typeface="ＭＳ Ｐゴシック" pitchFamily="-106" charset="-128"/>
                <a:cs typeface="Courier New" pitchFamily="-106" charset="0"/>
              </a:rPr>
              <a:t>function</a:t>
            </a:r>
            <a:r>
              <a:rPr lang="en-GB" b="1" dirty="0" smtClean="0">
                <a:solidFill>
                  <a:schemeClr val="tx1"/>
                </a:solidFill>
                <a:latin typeface="Courier New" pitchFamily="-106" charset="0"/>
                <a:ea typeface="ＭＳ Ｐゴシック" pitchFamily="-106" charset="-128"/>
                <a:cs typeface="Courier New" pitchFamily="-106" charset="0"/>
              </a:rPr>
              <a:t>() {</a:t>
            </a:r>
          </a:p>
          <a:p>
            <a:pPr eaLnBrk="1" hangingPunct="1">
              <a:buFont typeface="Wingdings" pitchFamily="1" charset="2"/>
              <a:buNone/>
            </a:pPr>
            <a:r>
              <a:rPr lang="en-GB" b="1" dirty="0" smtClean="0">
                <a:solidFill>
                  <a:schemeClr val="tx1"/>
                </a:solidFill>
                <a:latin typeface="Courier New" pitchFamily="-106" charset="0"/>
                <a:ea typeface="ＭＳ Ｐゴシック" pitchFamily="-106" charset="-128"/>
                <a:cs typeface="Courier New" pitchFamily="-106" charset="0"/>
              </a:rPr>
              <a:t>	</a:t>
            </a:r>
            <a:r>
              <a:rPr lang="en-GB" b="1" dirty="0" err="1">
                <a:solidFill>
                  <a:srgbClr val="0070C0"/>
                </a:solidFill>
                <a:latin typeface="Courier New" pitchFamily="-106" charset="0"/>
                <a:ea typeface="ＭＳ Ｐゴシック" pitchFamily="-106" charset="-128"/>
                <a:cs typeface="Courier New" pitchFamily="-106" charset="0"/>
              </a:rPr>
              <a:t>this</a:t>
            </a:r>
            <a:r>
              <a:rPr lang="en-GB" b="1" dirty="0" err="1" smtClean="0">
                <a:solidFill>
                  <a:schemeClr val="tx1"/>
                </a:solidFill>
                <a:latin typeface="Courier New" pitchFamily="-106" charset="0"/>
                <a:ea typeface="ＭＳ Ｐゴシック" pitchFamily="-106" charset="-128"/>
                <a:cs typeface="Courier New" pitchFamily="-106" charset="0"/>
              </a:rPr>
              <a:t>.property</a:t>
            </a:r>
            <a:r>
              <a:rPr lang="en-GB" b="1" dirty="0" smtClean="0">
                <a:solidFill>
                  <a:schemeClr val="tx1"/>
                </a:solidFill>
                <a:latin typeface="Courier New" pitchFamily="-106" charset="0"/>
                <a:ea typeface="ＭＳ Ｐゴシック" pitchFamily="-106" charset="-128"/>
                <a:cs typeface="Courier New" pitchFamily="-106" charset="0"/>
              </a:rPr>
              <a:t> = </a:t>
            </a:r>
            <a:r>
              <a:rPr lang="en-GB" b="1" dirty="0" smtClean="0">
                <a:solidFill>
                  <a:srgbClr val="FF6600"/>
                </a:solidFill>
                <a:latin typeface="Courier New" pitchFamily="-106" charset="0"/>
                <a:ea typeface="ＭＳ Ｐゴシック" pitchFamily="-106" charset="-128"/>
                <a:cs typeface="Courier New" pitchFamily="-106" charset="0"/>
              </a:rPr>
              <a:t>42</a:t>
            </a:r>
            <a:r>
              <a:rPr lang="en-GB" b="1" dirty="0" smtClean="0">
                <a:solidFill>
                  <a:schemeClr val="tx1"/>
                </a:solidFill>
                <a:latin typeface="Courier New" pitchFamily="-106" charset="0"/>
                <a:ea typeface="ＭＳ Ｐゴシック" pitchFamily="-106" charset="-128"/>
                <a:cs typeface="Courier New" pitchFamily="-106" charset="0"/>
              </a:rPr>
              <a:t>;</a:t>
            </a:r>
            <a:endParaRPr lang="en-GB" b="1" dirty="0">
              <a:solidFill>
                <a:schemeClr val="tx1"/>
              </a:solidFill>
              <a:latin typeface="Courier New" pitchFamily="-106" charset="0"/>
              <a:ea typeface="ＭＳ Ｐゴシック" pitchFamily="-106" charset="-128"/>
              <a:cs typeface="Courier New" pitchFamily="-106" charset="0"/>
            </a:endParaRPr>
          </a:p>
          <a:p>
            <a:pPr eaLnBrk="1" hangingPunct="1">
              <a:buFont typeface="Wingdings" pitchFamily="1" charset="2"/>
              <a:buNone/>
            </a:pPr>
            <a:r>
              <a:rPr lang="en-GB" b="1" dirty="0" smtClean="0">
                <a:solidFill>
                  <a:schemeClr val="tx1"/>
                </a:solidFill>
                <a:latin typeface="Courier New" pitchFamily="-106" charset="0"/>
                <a:ea typeface="ＭＳ Ｐゴシック" pitchFamily="-106" charset="-128"/>
                <a:cs typeface="Courier New" pitchFamily="-106" charset="0"/>
              </a:rPr>
              <a:t>}</a:t>
            </a:r>
          </a:p>
          <a:p>
            <a:pPr eaLnBrk="1" hangingPunct="1">
              <a:buFont typeface="Wingdings" pitchFamily="1" charset="2"/>
              <a:buNone/>
            </a:pPr>
            <a:endParaRPr lang="en-GB" b="1" dirty="0">
              <a:solidFill>
                <a:schemeClr val="tx1"/>
              </a:solidFill>
              <a:latin typeface="Courier New" pitchFamily="-106" charset="0"/>
              <a:ea typeface="ＭＳ Ｐゴシック" pitchFamily="-106" charset="-128"/>
              <a:cs typeface="Courier New" pitchFamily="-106" charset="0"/>
            </a:endParaRPr>
          </a:p>
          <a:p>
            <a:pPr eaLnBrk="1" hangingPunct="1">
              <a:buFont typeface="Wingdings" pitchFamily="1" charset="2"/>
              <a:buNone/>
            </a:pPr>
            <a:r>
              <a:rPr lang="en-GB" b="1" dirty="0">
                <a:solidFill>
                  <a:srgbClr val="0070C0"/>
                </a:solidFill>
                <a:latin typeface="Courier New" pitchFamily="-106" charset="0"/>
                <a:ea typeface="ＭＳ Ｐゴシック" pitchFamily="-106" charset="-128"/>
                <a:cs typeface="Courier New" pitchFamily="-106" charset="0"/>
              </a:rPr>
              <a:t>function</a:t>
            </a:r>
            <a:r>
              <a:rPr lang="en-GB" b="1" dirty="0" smtClean="0">
                <a:solidFill>
                  <a:schemeClr val="tx1"/>
                </a:solidFill>
                <a:latin typeface="Courier New" pitchFamily="-106" charset="0"/>
                <a:ea typeface="ＭＳ Ｐゴシック" pitchFamily="-106" charset="-128"/>
                <a:cs typeface="Courier New" pitchFamily="-106" charset="0"/>
              </a:rPr>
              <a:t> bar() {</a:t>
            </a:r>
          </a:p>
          <a:p>
            <a:pPr eaLnBrk="1" hangingPunct="1">
              <a:buFont typeface="Wingdings" pitchFamily="1" charset="2"/>
              <a:buNone/>
            </a:pPr>
            <a:r>
              <a:rPr lang="en-GB" b="1" dirty="0" smtClean="0">
                <a:solidFill>
                  <a:schemeClr val="tx1"/>
                </a:solidFill>
                <a:latin typeface="Courier New" pitchFamily="-106" charset="0"/>
                <a:ea typeface="ＭＳ Ｐゴシック" pitchFamily="-106" charset="-128"/>
                <a:cs typeface="Courier New" pitchFamily="-106" charset="0"/>
              </a:rPr>
              <a:t>	</a:t>
            </a:r>
            <a:r>
              <a:rPr lang="en-GB" b="1" dirty="0" err="1" smtClean="0">
                <a:solidFill>
                  <a:schemeClr val="tx1"/>
                </a:solidFill>
                <a:latin typeface="Courier New" pitchFamily="-106" charset="0"/>
                <a:ea typeface="ＭＳ Ｐゴシック" pitchFamily="-106" charset="-128"/>
                <a:cs typeface="Courier New" pitchFamily="-106" charset="0"/>
              </a:rPr>
              <a:t>console.log</a:t>
            </a:r>
            <a:r>
              <a:rPr lang="en-GB" b="1" dirty="0" smtClean="0">
                <a:solidFill>
                  <a:schemeClr val="tx1"/>
                </a:solidFill>
                <a:latin typeface="Courier New" pitchFamily="-106" charset="0"/>
                <a:ea typeface="ＭＳ Ｐゴシック" pitchFamily="-106" charset="-128"/>
                <a:cs typeface="Courier New" pitchFamily="-106" charset="0"/>
              </a:rPr>
              <a:t>("</a:t>
            </a:r>
            <a:r>
              <a:rPr lang="en-GB" b="1" dirty="0">
                <a:solidFill>
                  <a:srgbClr val="00B050"/>
                </a:solidFill>
                <a:latin typeface="Courier New" pitchFamily="1" charset="0"/>
              </a:rPr>
              <a:t>bar!</a:t>
            </a:r>
            <a:r>
              <a:rPr lang="en-GB" b="1" dirty="0" smtClean="0">
                <a:solidFill>
                  <a:schemeClr val="tx1"/>
                </a:solidFill>
                <a:latin typeface="Courier New" pitchFamily="-106" charset="0"/>
                <a:ea typeface="ＭＳ Ｐゴシック" pitchFamily="-106" charset="-128"/>
                <a:cs typeface="Courier New" pitchFamily="-106" charset="0"/>
              </a:rPr>
              <a:t>");</a:t>
            </a:r>
            <a:endParaRPr lang="en-GB" b="1" dirty="0">
              <a:solidFill>
                <a:schemeClr val="tx1"/>
              </a:solidFill>
              <a:latin typeface="Courier New" pitchFamily="-106" charset="0"/>
              <a:ea typeface="ＭＳ Ｐゴシック" pitchFamily="-106" charset="-128"/>
              <a:cs typeface="Courier New" pitchFamily="-106" charset="0"/>
            </a:endParaRPr>
          </a:p>
          <a:p>
            <a:pPr eaLnBrk="1" hangingPunct="1">
              <a:buFont typeface="Wingdings" pitchFamily="1" charset="2"/>
              <a:buNone/>
            </a:pPr>
            <a:r>
              <a:rPr lang="en-GB" b="1" dirty="0" smtClean="0">
                <a:solidFill>
                  <a:schemeClr val="tx1"/>
                </a:solidFill>
                <a:latin typeface="Courier New" pitchFamily="-106" charset="0"/>
                <a:ea typeface="ＭＳ Ｐゴシック" pitchFamily="-106" charset="-128"/>
                <a:cs typeface="Courier New" pitchFamily="-106" charset="0"/>
              </a:rPr>
              <a:t>}</a:t>
            </a:r>
          </a:p>
          <a:p>
            <a:pPr eaLnBrk="1" hangingPunct="1">
              <a:buFont typeface="Wingdings" pitchFamily="1" charset="2"/>
              <a:buNone/>
            </a:pPr>
            <a:endParaRPr lang="en-GB" b="1" dirty="0">
              <a:solidFill>
                <a:schemeClr val="tx1"/>
              </a:solidFill>
              <a:latin typeface="Courier New" pitchFamily="-106" charset="0"/>
              <a:ea typeface="ＭＳ Ｐゴシック" pitchFamily="-106" charset="-128"/>
              <a:cs typeface="Courier New" pitchFamily="-106" charset="0"/>
            </a:endParaRPr>
          </a:p>
          <a:p>
            <a:pPr eaLnBrk="1" hangingPunct="1">
              <a:buFont typeface="Wingdings" pitchFamily="1" charset="2"/>
              <a:buNone/>
            </a:pPr>
            <a:r>
              <a:rPr lang="en-GB" b="1" dirty="0" err="1" smtClean="0">
                <a:solidFill>
                  <a:schemeClr val="tx1"/>
                </a:solidFill>
                <a:latin typeface="Courier New" pitchFamily="-106" charset="0"/>
                <a:ea typeface="ＭＳ Ｐゴシック" pitchFamily="-106" charset="-128"/>
                <a:cs typeface="Courier New" pitchFamily="-106" charset="0"/>
              </a:rPr>
              <a:t>exports.FooObject</a:t>
            </a:r>
            <a:r>
              <a:rPr lang="en-GB" b="1" dirty="0" smtClean="0">
                <a:solidFill>
                  <a:schemeClr val="tx1"/>
                </a:solidFill>
                <a:latin typeface="Courier New" pitchFamily="-106" charset="0"/>
                <a:ea typeface="ＭＳ Ｐゴシック" pitchFamily="-106" charset="-128"/>
                <a:cs typeface="Courier New" pitchFamily="-106" charset="0"/>
              </a:rPr>
              <a:t>=Foo;</a:t>
            </a:r>
          </a:p>
          <a:p>
            <a:pPr eaLnBrk="1" hangingPunct="1">
              <a:buFont typeface="Wingdings" pitchFamily="1" charset="2"/>
              <a:buNone/>
            </a:pPr>
            <a:r>
              <a:rPr lang="en-GB" b="1" dirty="0" err="1" smtClean="0">
                <a:solidFill>
                  <a:schemeClr val="tx1"/>
                </a:solidFill>
                <a:latin typeface="Courier New" pitchFamily="-106" charset="0"/>
                <a:ea typeface="ＭＳ Ｐゴシック" pitchFamily="-106" charset="-128"/>
                <a:cs typeface="Courier New" pitchFamily="-106" charset="0"/>
              </a:rPr>
              <a:t>exports.bar</a:t>
            </a:r>
            <a:r>
              <a:rPr lang="en-GB" b="1" dirty="0" smtClean="0">
                <a:solidFill>
                  <a:schemeClr val="tx1"/>
                </a:solidFill>
                <a:latin typeface="Courier New" pitchFamily="-106" charset="0"/>
                <a:ea typeface="ＭＳ Ｐゴシック" pitchFamily="-106" charset="-128"/>
                <a:cs typeface="Courier New" pitchFamily="-106" charset="0"/>
              </a:rPr>
              <a:t>=bar;</a:t>
            </a:r>
          </a:p>
        </p:txBody>
      </p:sp>
    </p:spTree>
    <p:extLst>
      <p:ext uri="{BB962C8B-B14F-4D97-AF65-F5344CB8AC3E}">
        <p14:creationId xmlns:p14="http://schemas.microsoft.com/office/powerpoint/2010/main" val="3189442821"/>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err="1" smtClean="0"/>
              <a:t>CommonJS</a:t>
            </a:r>
            <a:r>
              <a:rPr lang="en-US" dirty="0" smtClean="0"/>
              <a:t> - Access to a module</a:t>
            </a:r>
            <a:endParaRPr lang="en-US" dirty="0"/>
          </a:p>
        </p:txBody>
      </p:sp>
      <p:sp>
        <p:nvSpPr>
          <p:cNvPr id="3" name="Espace réservé du contenu 2"/>
          <p:cNvSpPr>
            <a:spLocks noGrp="1"/>
          </p:cNvSpPr>
          <p:nvPr>
            <p:ph idx="1"/>
          </p:nvPr>
        </p:nvSpPr>
        <p:spPr/>
        <p:txBody>
          <a:bodyPr/>
          <a:lstStyle/>
          <a:p>
            <a:pPr eaLnBrk="1" hangingPunct="1">
              <a:lnSpc>
                <a:spcPct val="90000"/>
              </a:lnSpc>
            </a:pPr>
            <a:endParaRPr lang="en-US" dirty="0" smtClean="0"/>
          </a:p>
          <a:p>
            <a:pPr eaLnBrk="1" hangingPunct="1">
              <a:lnSpc>
                <a:spcPct val="90000"/>
              </a:lnSpc>
            </a:pPr>
            <a:r>
              <a:rPr lang="en-US" dirty="0" smtClean="0"/>
              <a:t>To access a module, </a:t>
            </a:r>
            <a:r>
              <a:rPr lang="en-US" dirty="0" err="1" smtClean="0"/>
              <a:t>CommonJS</a:t>
            </a:r>
            <a:r>
              <a:rPr lang="en-US" dirty="0" smtClean="0"/>
              <a:t> introduce a </a:t>
            </a:r>
            <a:r>
              <a:rPr lang="en-US" i="1" dirty="0" smtClean="0"/>
              <a:t>require(…) </a:t>
            </a:r>
            <a:r>
              <a:rPr lang="en-US" dirty="0" smtClean="0"/>
              <a:t>function</a:t>
            </a:r>
          </a:p>
          <a:p>
            <a:pPr eaLnBrk="1" hangingPunct="1">
              <a:lnSpc>
                <a:spcPct val="90000"/>
              </a:lnSpc>
            </a:pPr>
            <a:endParaRPr lang="en-US" i="1" dirty="0"/>
          </a:p>
          <a:p>
            <a:pPr eaLnBrk="1" hangingPunct="1">
              <a:lnSpc>
                <a:spcPct val="90000"/>
              </a:lnSpc>
            </a:pPr>
            <a:r>
              <a:rPr lang="en-US" dirty="0" smtClean="0"/>
              <a:t>It takes in argument the path to the module file and return an object containing all its exported objects</a:t>
            </a:r>
          </a:p>
          <a:p>
            <a:pPr eaLnBrk="1" hangingPunct="1">
              <a:lnSpc>
                <a:spcPct val="90000"/>
              </a:lnSpc>
            </a:pPr>
            <a:endParaRPr lang="en-US" dirty="0" smtClean="0"/>
          </a:p>
        </p:txBody>
      </p:sp>
      <p:sp>
        <p:nvSpPr>
          <p:cNvPr id="4" name="Espace réservé du contenu 3"/>
          <p:cNvSpPr>
            <a:spLocks noGrp="1"/>
          </p:cNvSpPr>
          <p:nvPr>
            <p:ph sz="quarter" idx="13"/>
          </p:nvPr>
        </p:nvSpPr>
        <p:spPr/>
        <p:txBody>
          <a:bodyPr/>
          <a:lstStyle/>
          <a:p>
            <a:r>
              <a:rPr lang="en-US" dirty="0"/>
              <a:t>Modular JavaScript</a:t>
            </a:r>
            <a:endParaRPr lang="fr-FR" dirty="0"/>
          </a:p>
        </p:txBody>
      </p:sp>
      <p:pic>
        <p:nvPicPr>
          <p:cNvPr id="8" name="Image 5"/>
          <p:cNvPicPr>
            <a:picLocks noChangeAspect="1"/>
          </p:cNvPicPr>
          <p:nvPr/>
        </p:nvPicPr>
        <p:blipFill>
          <a:blip r:embed="rId2" cstate="print"/>
          <a:srcRect/>
          <a:stretch>
            <a:fillRect/>
          </a:stretch>
        </p:blipFill>
        <p:spPr bwMode="auto">
          <a:xfrm>
            <a:off x="34925" y="49213"/>
            <a:ext cx="677863" cy="787400"/>
          </a:xfrm>
          <a:prstGeom prst="rect">
            <a:avLst/>
          </a:prstGeom>
          <a:noFill/>
          <a:ln w="9525">
            <a:noFill/>
            <a:miter lim="800000"/>
            <a:headEnd/>
            <a:tailEnd/>
          </a:ln>
        </p:spPr>
      </p:pic>
    </p:spTree>
    <p:extLst>
      <p:ext uri="{BB962C8B-B14F-4D97-AF65-F5344CB8AC3E}">
        <p14:creationId xmlns:p14="http://schemas.microsoft.com/office/powerpoint/2010/main" val="3325942098"/>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err="1" smtClean="0"/>
              <a:t>CommonJS</a:t>
            </a:r>
            <a:r>
              <a:rPr lang="en-US" dirty="0" smtClean="0"/>
              <a:t> - Access to a module</a:t>
            </a:r>
            <a:endParaRPr lang="en-US" dirty="0"/>
          </a:p>
        </p:txBody>
      </p:sp>
      <p:sp>
        <p:nvSpPr>
          <p:cNvPr id="3" name="Espace réservé du contenu 2"/>
          <p:cNvSpPr>
            <a:spLocks noGrp="1"/>
          </p:cNvSpPr>
          <p:nvPr>
            <p:ph idx="1"/>
          </p:nvPr>
        </p:nvSpPr>
        <p:spPr/>
        <p:txBody>
          <a:bodyPr/>
          <a:lstStyle/>
          <a:p>
            <a:pPr eaLnBrk="1" hangingPunct="1">
              <a:lnSpc>
                <a:spcPct val="90000"/>
              </a:lnSpc>
            </a:pPr>
            <a:endParaRPr lang="en-US" dirty="0" smtClean="0"/>
          </a:p>
          <a:p>
            <a:pPr eaLnBrk="1" hangingPunct="1">
              <a:lnSpc>
                <a:spcPct val="90000"/>
              </a:lnSpc>
            </a:pPr>
            <a:r>
              <a:rPr lang="en-US" dirty="0" smtClean="0"/>
              <a:t>Example (</a:t>
            </a:r>
            <a:r>
              <a:rPr lang="en-US" i="1" dirty="0" err="1" smtClean="0"/>
              <a:t>app.js</a:t>
            </a:r>
            <a:r>
              <a:rPr lang="en-US" dirty="0" smtClean="0"/>
              <a:t>) :</a:t>
            </a:r>
          </a:p>
        </p:txBody>
      </p:sp>
      <p:sp>
        <p:nvSpPr>
          <p:cNvPr id="4" name="Espace réservé du contenu 3"/>
          <p:cNvSpPr>
            <a:spLocks noGrp="1"/>
          </p:cNvSpPr>
          <p:nvPr>
            <p:ph sz="quarter" idx="13"/>
          </p:nvPr>
        </p:nvSpPr>
        <p:spPr/>
        <p:txBody>
          <a:bodyPr/>
          <a:lstStyle/>
          <a:p>
            <a:r>
              <a:rPr lang="en-US" dirty="0"/>
              <a:t>Modular JavaScript</a:t>
            </a:r>
            <a:endParaRPr lang="fr-FR" dirty="0"/>
          </a:p>
        </p:txBody>
      </p:sp>
      <p:pic>
        <p:nvPicPr>
          <p:cNvPr id="8" name="Image 5"/>
          <p:cNvPicPr>
            <a:picLocks noChangeAspect="1"/>
          </p:cNvPicPr>
          <p:nvPr/>
        </p:nvPicPr>
        <p:blipFill>
          <a:blip r:embed="rId2" cstate="print"/>
          <a:srcRect/>
          <a:stretch>
            <a:fillRect/>
          </a:stretch>
        </p:blipFill>
        <p:spPr bwMode="auto">
          <a:xfrm>
            <a:off x="34925" y="49213"/>
            <a:ext cx="677863" cy="787400"/>
          </a:xfrm>
          <a:prstGeom prst="rect">
            <a:avLst/>
          </a:prstGeom>
          <a:noFill/>
          <a:ln w="9525">
            <a:noFill/>
            <a:miter lim="800000"/>
            <a:headEnd/>
            <a:tailEnd/>
          </a:ln>
        </p:spPr>
      </p:pic>
      <p:sp>
        <p:nvSpPr>
          <p:cNvPr id="6" name="Rectangle à coins arrondis 4"/>
          <p:cNvSpPr/>
          <p:nvPr/>
        </p:nvSpPr>
        <p:spPr>
          <a:xfrm>
            <a:off x="179512" y="2425452"/>
            <a:ext cx="8785225" cy="2376264"/>
          </a:xfrm>
          <a:prstGeom prst="roundRect">
            <a:avLst/>
          </a:prstGeom>
        </p:spPr>
        <p:style>
          <a:lnRef idx="2">
            <a:schemeClr val="dk1"/>
          </a:lnRef>
          <a:fillRef idx="1">
            <a:schemeClr val="lt1"/>
          </a:fillRef>
          <a:effectRef idx="0">
            <a:schemeClr val="dk1"/>
          </a:effectRef>
          <a:fontRef idx="minor">
            <a:schemeClr val="dk1"/>
          </a:fontRef>
        </p:style>
        <p:txBody>
          <a:bodyPr anchor="ctr"/>
          <a:lstStyle/>
          <a:p>
            <a:pPr eaLnBrk="1" hangingPunct="1">
              <a:buFont typeface="Wingdings" pitchFamily="1" charset="2"/>
              <a:buNone/>
            </a:pPr>
            <a:r>
              <a:rPr lang="en-GB" b="1" dirty="0">
                <a:solidFill>
                  <a:srgbClr val="479B8F"/>
                </a:solidFill>
                <a:latin typeface="Courier New" pitchFamily="-106" charset="0"/>
                <a:ea typeface="ＭＳ Ｐゴシック" pitchFamily="-106" charset="-128"/>
                <a:cs typeface="Courier New" pitchFamily="-106" charset="0"/>
              </a:rPr>
              <a:t>/</a:t>
            </a:r>
            <a:r>
              <a:rPr lang="en-GB" b="1" dirty="0" smtClean="0">
                <a:solidFill>
                  <a:srgbClr val="479B8F"/>
                </a:solidFill>
                <a:latin typeface="Courier New" pitchFamily="-106" charset="0"/>
                <a:ea typeface="ＭＳ Ｐゴシック" pitchFamily="-106" charset="-128"/>
                <a:cs typeface="Courier New" pitchFamily="-106" charset="0"/>
              </a:rPr>
              <a:t>/ Import the </a:t>
            </a:r>
            <a:r>
              <a:rPr lang="en-GB" b="1" dirty="0" err="1" smtClean="0">
                <a:solidFill>
                  <a:srgbClr val="479B8F"/>
                </a:solidFill>
                <a:latin typeface="Courier New" pitchFamily="-106" charset="0"/>
                <a:ea typeface="ＭＳ Ｐゴシック" pitchFamily="-106" charset="-128"/>
                <a:cs typeface="Courier New" pitchFamily="-106" charset="0"/>
              </a:rPr>
              <a:t>CommonJS</a:t>
            </a:r>
            <a:r>
              <a:rPr lang="en-GB" b="1" dirty="0" smtClean="0">
                <a:solidFill>
                  <a:srgbClr val="479B8F"/>
                </a:solidFill>
                <a:latin typeface="Courier New" pitchFamily="-106" charset="0"/>
                <a:ea typeface="ＭＳ Ｐゴシック" pitchFamily="-106" charset="-128"/>
                <a:cs typeface="Courier New" pitchFamily="-106" charset="0"/>
              </a:rPr>
              <a:t> module.</a:t>
            </a:r>
          </a:p>
          <a:p>
            <a:pPr eaLnBrk="1" hangingPunct="1">
              <a:buFont typeface="Wingdings" pitchFamily="1" charset="2"/>
              <a:buNone/>
            </a:pPr>
            <a:r>
              <a:rPr lang="en-GB" b="1" dirty="0" smtClean="0">
                <a:solidFill>
                  <a:srgbClr val="479B8F"/>
                </a:solidFill>
                <a:latin typeface="Courier New" pitchFamily="-106" charset="0"/>
                <a:ea typeface="ＭＳ Ｐゴシック" pitchFamily="-106" charset="-128"/>
                <a:cs typeface="Courier New" pitchFamily="-106" charset="0"/>
              </a:rPr>
              <a:t>// The argument is the module file path without extension</a:t>
            </a:r>
            <a:endParaRPr lang="en-GB" b="1" dirty="0">
              <a:solidFill>
                <a:srgbClr val="479B8F"/>
              </a:solidFill>
              <a:latin typeface="Courier New" pitchFamily="-106" charset="0"/>
              <a:ea typeface="ＭＳ Ｐゴシック" pitchFamily="-106" charset="-128"/>
              <a:cs typeface="Courier New" pitchFamily="-106" charset="0"/>
            </a:endParaRPr>
          </a:p>
          <a:p>
            <a:pPr eaLnBrk="1" hangingPunct="1">
              <a:buFont typeface="Wingdings" pitchFamily="1" charset="2"/>
              <a:buNone/>
            </a:pPr>
            <a:r>
              <a:rPr lang="en-GB" b="1" dirty="0" err="1" smtClean="0">
                <a:solidFill>
                  <a:srgbClr val="0070C0"/>
                </a:solidFill>
                <a:latin typeface="Courier New" pitchFamily="-106" charset="0"/>
                <a:ea typeface="ＭＳ Ｐゴシック" pitchFamily="-106" charset="-128"/>
                <a:cs typeface="Courier New" pitchFamily="-106" charset="0"/>
              </a:rPr>
              <a:t>var</a:t>
            </a:r>
            <a:r>
              <a:rPr lang="en-GB" b="1" dirty="0" smtClean="0">
                <a:solidFill>
                  <a:schemeClr val="tx1"/>
                </a:solidFill>
                <a:latin typeface="Courier New" pitchFamily="-106" charset="0"/>
                <a:ea typeface="ＭＳ Ｐゴシック" pitchFamily="-106" charset="-128"/>
                <a:cs typeface="Courier New" pitchFamily="-106" charset="0"/>
              </a:rPr>
              <a:t> </a:t>
            </a:r>
            <a:r>
              <a:rPr lang="en-GB" b="1" dirty="0" err="1" smtClean="0">
                <a:solidFill>
                  <a:schemeClr val="tx1"/>
                </a:solidFill>
                <a:latin typeface="Courier New" pitchFamily="-106" charset="0"/>
                <a:ea typeface="ＭＳ Ｐゴシック" pitchFamily="-106" charset="-128"/>
                <a:cs typeface="Courier New" pitchFamily="-106" charset="0"/>
              </a:rPr>
              <a:t>myModule</a:t>
            </a:r>
            <a:r>
              <a:rPr lang="en-GB" b="1" dirty="0" smtClean="0">
                <a:solidFill>
                  <a:schemeClr val="tx1"/>
                </a:solidFill>
                <a:latin typeface="Courier New" pitchFamily="-106" charset="0"/>
                <a:ea typeface="ＭＳ Ｐゴシック" pitchFamily="-106" charset="-128"/>
                <a:cs typeface="Courier New" pitchFamily="-106" charset="0"/>
              </a:rPr>
              <a:t> = require("</a:t>
            </a:r>
            <a:r>
              <a:rPr lang="en-GB" b="1" dirty="0" err="1">
                <a:solidFill>
                  <a:srgbClr val="00B050"/>
                </a:solidFill>
                <a:latin typeface="Courier New" pitchFamily="1" charset="0"/>
              </a:rPr>
              <a:t>my_module</a:t>
            </a:r>
            <a:r>
              <a:rPr lang="en-GB" b="1" dirty="0" smtClean="0">
                <a:solidFill>
                  <a:schemeClr val="tx1"/>
                </a:solidFill>
                <a:latin typeface="Courier New" pitchFamily="-106" charset="0"/>
                <a:ea typeface="ＭＳ Ｐゴシック" pitchFamily="-106" charset="-128"/>
                <a:cs typeface="Courier New" pitchFamily="-106" charset="0"/>
              </a:rPr>
              <a:t>");</a:t>
            </a:r>
          </a:p>
          <a:p>
            <a:pPr eaLnBrk="1" hangingPunct="1">
              <a:buFont typeface="Wingdings" pitchFamily="1" charset="2"/>
              <a:buNone/>
            </a:pPr>
            <a:endParaRPr lang="en-GB" b="1" dirty="0">
              <a:solidFill>
                <a:schemeClr val="tx1"/>
              </a:solidFill>
              <a:latin typeface="Courier New" pitchFamily="-106" charset="0"/>
              <a:ea typeface="ＭＳ Ｐゴシック" pitchFamily="-106" charset="-128"/>
              <a:cs typeface="Courier New" pitchFamily="-106" charset="0"/>
            </a:endParaRPr>
          </a:p>
          <a:p>
            <a:pPr eaLnBrk="1" hangingPunct="1">
              <a:buFont typeface="Wingdings" pitchFamily="1" charset="2"/>
              <a:buNone/>
            </a:pPr>
            <a:r>
              <a:rPr lang="en-GB" b="1" dirty="0" err="1">
                <a:solidFill>
                  <a:srgbClr val="0070C0"/>
                </a:solidFill>
                <a:latin typeface="Courier New" pitchFamily="-106" charset="0"/>
                <a:ea typeface="ＭＳ Ｐゴシック" pitchFamily="-106" charset="-128"/>
                <a:cs typeface="Courier New" pitchFamily="-106" charset="0"/>
              </a:rPr>
              <a:t>var</a:t>
            </a:r>
            <a:r>
              <a:rPr lang="en-GB" b="1" dirty="0" smtClean="0">
                <a:solidFill>
                  <a:schemeClr val="tx1"/>
                </a:solidFill>
                <a:latin typeface="Courier New" pitchFamily="-106" charset="0"/>
                <a:ea typeface="ＭＳ Ｐゴシック" pitchFamily="-106" charset="-128"/>
                <a:cs typeface="Courier New" pitchFamily="-106" charset="0"/>
              </a:rPr>
              <a:t> </a:t>
            </a:r>
            <a:r>
              <a:rPr lang="en-GB" b="1" dirty="0" err="1" smtClean="0">
                <a:solidFill>
                  <a:schemeClr val="tx1"/>
                </a:solidFill>
                <a:latin typeface="Courier New" pitchFamily="-106" charset="0"/>
                <a:ea typeface="ＭＳ Ｐゴシック" pitchFamily="-106" charset="-128"/>
                <a:cs typeface="Courier New" pitchFamily="-106" charset="0"/>
              </a:rPr>
              <a:t>myFoo</a:t>
            </a:r>
            <a:r>
              <a:rPr lang="en-GB" b="1" dirty="0" smtClean="0">
                <a:solidFill>
                  <a:schemeClr val="tx1"/>
                </a:solidFill>
                <a:latin typeface="Courier New" pitchFamily="-106" charset="0"/>
                <a:ea typeface="ＭＳ Ｐゴシック" pitchFamily="-106" charset="-128"/>
                <a:cs typeface="Courier New" pitchFamily="-106" charset="0"/>
              </a:rPr>
              <a:t> = </a:t>
            </a:r>
            <a:r>
              <a:rPr lang="en-GB" b="1" dirty="0">
                <a:solidFill>
                  <a:srgbClr val="0070C0"/>
                </a:solidFill>
                <a:latin typeface="Courier New" pitchFamily="-106" charset="0"/>
                <a:ea typeface="ＭＳ Ｐゴシック" pitchFamily="-106" charset="-128"/>
                <a:cs typeface="Courier New" pitchFamily="-106" charset="0"/>
              </a:rPr>
              <a:t>new</a:t>
            </a:r>
            <a:r>
              <a:rPr lang="en-GB" b="1" dirty="0" smtClean="0">
                <a:solidFill>
                  <a:schemeClr val="tx1"/>
                </a:solidFill>
                <a:latin typeface="Courier New" pitchFamily="-106" charset="0"/>
                <a:ea typeface="ＭＳ Ｐゴシック" pitchFamily="-106" charset="-128"/>
                <a:cs typeface="Courier New" pitchFamily="-106" charset="0"/>
              </a:rPr>
              <a:t> </a:t>
            </a:r>
            <a:r>
              <a:rPr lang="en-GB" b="1" dirty="0" err="1" smtClean="0">
                <a:solidFill>
                  <a:schemeClr val="tx1"/>
                </a:solidFill>
                <a:latin typeface="Courier New" pitchFamily="-106" charset="0"/>
                <a:ea typeface="ＭＳ Ｐゴシック" pitchFamily="-106" charset="-128"/>
                <a:cs typeface="Courier New" pitchFamily="-106" charset="0"/>
              </a:rPr>
              <a:t>myModule.FooObject</a:t>
            </a:r>
            <a:r>
              <a:rPr lang="en-GB" b="1" dirty="0">
                <a:solidFill>
                  <a:schemeClr val="tx1"/>
                </a:solidFill>
                <a:latin typeface="Courier New" pitchFamily="-106" charset="0"/>
                <a:ea typeface="ＭＳ Ｐゴシック" pitchFamily="-106" charset="-128"/>
                <a:cs typeface="Courier New" pitchFamily="-106" charset="0"/>
              </a:rPr>
              <a:t>(</a:t>
            </a:r>
            <a:r>
              <a:rPr lang="en-GB" b="1" dirty="0" smtClean="0">
                <a:solidFill>
                  <a:schemeClr val="tx1"/>
                </a:solidFill>
                <a:latin typeface="Courier New" pitchFamily="-106" charset="0"/>
                <a:ea typeface="ＭＳ Ｐゴシック" pitchFamily="-106" charset="-128"/>
                <a:cs typeface="Courier New" pitchFamily="-106" charset="0"/>
              </a:rPr>
              <a:t>);</a:t>
            </a:r>
          </a:p>
          <a:p>
            <a:pPr eaLnBrk="1" hangingPunct="1">
              <a:buFont typeface="Wingdings" pitchFamily="1" charset="2"/>
              <a:buNone/>
            </a:pPr>
            <a:r>
              <a:rPr lang="en-GB" b="1" dirty="0" err="1" smtClean="0">
                <a:solidFill>
                  <a:schemeClr val="tx1"/>
                </a:solidFill>
                <a:latin typeface="Courier New" pitchFamily="-106" charset="0"/>
                <a:ea typeface="ＭＳ Ｐゴシック" pitchFamily="-106" charset="-128"/>
                <a:cs typeface="Courier New" pitchFamily="-106" charset="0"/>
              </a:rPr>
              <a:t>myModule.bar</a:t>
            </a:r>
            <a:r>
              <a:rPr lang="en-GB" b="1" dirty="0" smtClean="0">
                <a:solidFill>
                  <a:schemeClr val="tx1"/>
                </a:solidFill>
                <a:latin typeface="Courier New" pitchFamily="-106" charset="0"/>
                <a:ea typeface="ＭＳ Ｐゴシック" pitchFamily="-106" charset="-128"/>
                <a:cs typeface="Courier New" pitchFamily="-106" charset="0"/>
              </a:rPr>
              <a:t>(); </a:t>
            </a:r>
            <a:r>
              <a:rPr lang="en-GB" b="1" dirty="0">
                <a:solidFill>
                  <a:srgbClr val="479B8F"/>
                </a:solidFill>
                <a:latin typeface="Courier New" pitchFamily="-106" charset="0"/>
                <a:ea typeface="ＭＳ Ｐゴシック" pitchFamily="-106" charset="-128"/>
                <a:cs typeface="Courier New" pitchFamily="-106" charset="0"/>
              </a:rPr>
              <a:t>// bar!</a:t>
            </a:r>
          </a:p>
        </p:txBody>
      </p:sp>
    </p:spTree>
    <p:extLst>
      <p:ext uri="{BB962C8B-B14F-4D97-AF65-F5344CB8AC3E}">
        <p14:creationId xmlns:p14="http://schemas.microsoft.com/office/powerpoint/2010/main" val="153239797"/>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err="1" smtClean="0"/>
              <a:t>CommonJS</a:t>
            </a:r>
            <a:r>
              <a:rPr lang="en-US" dirty="0" smtClean="0"/>
              <a:t> - Advantages</a:t>
            </a:r>
            <a:endParaRPr lang="en-US" dirty="0"/>
          </a:p>
        </p:txBody>
      </p:sp>
      <p:sp>
        <p:nvSpPr>
          <p:cNvPr id="3" name="Espace réservé du contenu 2"/>
          <p:cNvSpPr>
            <a:spLocks noGrp="1"/>
          </p:cNvSpPr>
          <p:nvPr>
            <p:ph idx="1"/>
          </p:nvPr>
        </p:nvSpPr>
        <p:spPr/>
        <p:txBody>
          <a:bodyPr/>
          <a:lstStyle/>
          <a:p>
            <a:pPr eaLnBrk="1" hangingPunct="1">
              <a:lnSpc>
                <a:spcPct val="90000"/>
              </a:lnSpc>
            </a:pPr>
            <a:r>
              <a:rPr lang="en-US" dirty="0" smtClean="0"/>
              <a:t>This system provide a good code isolation </a:t>
            </a:r>
          </a:p>
          <a:p>
            <a:pPr lvl="1" eaLnBrk="1" hangingPunct="1">
              <a:lnSpc>
                <a:spcPct val="90000"/>
              </a:lnSpc>
            </a:pPr>
            <a:endParaRPr lang="en-US" dirty="0" smtClean="0"/>
          </a:p>
          <a:p>
            <a:pPr lvl="1" eaLnBrk="1" hangingPunct="1">
              <a:lnSpc>
                <a:spcPct val="90000"/>
              </a:lnSpc>
            </a:pPr>
            <a:r>
              <a:rPr lang="en-US" dirty="0" smtClean="0"/>
              <a:t>More abstraction !</a:t>
            </a:r>
          </a:p>
          <a:p>
            <a:pPr lvl="2" eaLnBrk="1" hangingPunct="1">
              <a:lnSpc>
                <a:spcPct val="90000"/>
              </a:lnSpc>
            </a:pPr>
            <a:r>
              <a:rPr lang="en-US" dirty="0"/>
              <a:t>Only explicit objects of the module are exposed (or exported</a:t>
            </a:r>
            <a:r>
              <a:rPr lang="en-US" dirty="0" smtClean="0"/>
              <a:t>)</a:t>
            </a:r>
          </a:p>
          <a:p>
            <a:pPr lvl="2" eaLnBrk="1" hangingPunct="1">
              <a:lnSpc>
                <a:spcPct val="90000"/>
              </a:lnSpc>
            </a:pPr>
            <a:endParaRPr lang="en-US" dirty="0" smtClean="0"/>
          </a:p>
          <a:p>
            <a:pPr lvl="1" eaLnBrk="1" hangingPunct="1">
              <a:lnSpc>
                <a:spcPct val="90000"/>
              </a:lnSpc>
            </a:pPr>
            <a:r>
              <a:rPr lang="en-US" dirty="0"/>
              <a:t>Good protection against name collisions !</a:t>
            </a:r>
          </a:p>
          <a:p>
            <a:pPr lvl="2" eaLnBrk="1" hangingPunct="1">
              <a:lnSpc>
                <a:spcPct val="90000"/>
              </a:lnSpc>
            </a:pPr>
            <a:r>
              <a:rPr lang="en-US" i="1" dirty="0"/>
              <a:t>r</a:t>
            </a:r>
            <a:r>
              <a:rPr lang="en-US" i="1" dirty="0" smtClean="0"/>
              <a:t>equire() </a:t>
            </a:r>
            <a:r>
              <a:rPr lang="en-US" dirty="0" smtClean="0"/>
              <a:t>return an object representing the module and containing its exposed APIs</a:t>
            </a:r>
            <a:endParaRPr lang="en-US" i="1" dirty="0"/>
          </a:p>
        </p:txBody>
      </p:sp>
      <p:sp>
        <p:nvSpPr>
          <p:cNvPr id="4" name="Espace réservé du contenu 3"/>
          <p:cNvSpPr>
            <a:spLocks noGrp="1"/>
          </p:cNvSpPr>
          <p:nvPr>
            <p:ph sz="quarter" idx="13"/>
          </p:nvPr>
        </p:nvSpPr>
        <p:spPr/>
        <p:txBody>
          <a:bodyPr/>
          <a:lstStyle/>
          <a:p>
            <a:r>
              <a:rPr lang="en-US" dirty="0"/>
              <a:t>Modular JavaScript</a:t>
            </a:r>
            <a:endParaRPr lang="fr-FR" dirty="0"/>
          </a:p>
        </p:txBody>
      </p:sp>
      <p:pic>
        <p:nvPicPr>
          <p:cNvPr id="8" name="Image 5"/>
          <p:cNvPicPr>
            <a:picLocks noChangeAspect="1"/>
          </p:cNvPicPr>
          <p:nvPr/>
        </p:nvPicPr>
        <p:blipFill>
          <a:blip r:embed="rId2" cstate="print"/>
          <a:srcRect/>
          <a:stretch>
            <a:fillRect/>
          </a:stretch>
        </p:blipFill>
        <p:spPr bwMode="auto">
          <a:xfrm>
            <a:off x="34925" y="49213"/>
            <a:ext cx="677863" cy="787400"/>
          </a:xfrm>
          <a:prstGeom prst="rect">
            <a:avLst/>
          </a:prstGeom>
          <a:noFill/>
          <a:ln w="9525">
            <a:noFill/>
            <a:miter lim="800000"/>
            <a:headEnd/>
            <a:tailEnd/>
          </a:ln>
        </p:spPr>
      </p:pic>
    </p:spTree>
    <p:extLst>
      <p:ext uri="{BB962C8B-B14F-4D97-AF65-F5344CB8AC3E}">
        <p14:creationId xmlns:p14="http://schemas.microsoft.com/office/powerpoint/2010/main" val="1726894157"/>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Who implement the spec ?</a:t>
            </a:r>
            <a:endParaRPr lang="en-US" dirty="0"/>
          </a:p>
        </p:txBody>
      </p:sp>
      <p:sp>
        <p:nvSpPr>
          <p:cNvPr id="3" name="Espace réservé du contenu 2"/>
          <p:cNvSpPr>
            <a:spLocks noGrp="1"/>
          </p:cNvSpPr>
          <p:nvPr>
            <p:ph idx="1"/>
          </p:nvPr>
        </p:nvSpPr>
        <p:spPr/>
        <p:txBody>
          <a:bodyPr/>
          <a:lstStyle/>
          <a:p>
            <a:pPr eaLnBrk="1" hangingPunct="1">
              <a:lnSpc>
                <a:spcPct val="90000"/>
              </a:lnSpc>
            </a:pPr>
            <a:r>
              <a:rPr lang="en-US" dirty="0" smtClean="0"/>
              <a:t>The </a:t>
            </a:r>
            <a:r>
              <a:rPr lang="en-US" dirty="0" err="1" smtClean="0"/>
              <a:t>CommonJS</a:t>
            </a:r>
            <a:r>
              <a:rPr lang="en-US" dirty="0" smtClean="0"/>
              <a:t> specification is implemented by a lot of products like :</a:t>
            </a:r>
          </a:p>
          <a:p>
            <a:pPr lvl="1" eaLnBrk="1" hangingPunct="1">
              <a:lnSpc>
                <a:spcPct val="90000"/>
              </a:lnSpc>
            </a:pPr>
            <a:r>
              <a:rPr lang="en-US" dirty="0" err="1" smtClean="0"/>
              <a:t>JSBuild</a:t>
            </a:r>
            <a:endParaRPr lang="en-US" dirty="0" smtClean="0"/>
          </a:p>
          <a:p>
            <a:pPr lvl="1" eaLnBrk="1" hangingPunct="1">
              <a:lnSpc>
                <a:spcPct val="90000"/>
              </a:lnSpc>
            </a:pPr>
            <a:r>
              <a:rPr lang="en-US" dirty="0" err="1" smtClean="0"/>
              <a:t>RequireJS</a:t>
            </a:r>
            <a:endParaRPr lang="en-US" dirty="0" smtClean="0"/>
          </a:p>
          <a:p>
            <a:pPr lvl="1" eaLnBrk="1" hangingPunct="1">
              <a:lnSpc>
                <a:spcPct val="90000"/>
              </a:lnSpc>
            </a:pPr>
            <a:r>
              <a:rPr lang="en-US" dirty="0" err="1" smtClean="0"/>
              <a:t>curl.js</a:t>
            </a:r>
            <a:endParaRPr lang="en-US" dirty="0" smtClean="0"/>
          </a:p>
          <a:p>
            <a:pPr lvl="1" eaLnBrk="1" hangingPunct="1">
              <a:lnSpc>
                <a:spcPct val="90000"/>
              </a:lnSpc>
            </a:pPr>
            <a:r>
              <a:rPr lang="en-US" dirty="0" err="1"/>
              <a:t>n</a:t>
            </a:r>
            <a:r>
              <a:rPr lang="en-US" dirty="0" err="1" smtClean="0"/>
              <a:t>ode.js</a:t>
            </a:r>
            <a:endParaRPr lang="en-US" dirty="0" smtClean="0"/>
          </a:p>
        </p:txBody>
      </p:sp>
      <p:sp>
        <p:nvSpPr>
          <p:cNvPr id="4" name="Espace réservé du contenu 3"/>
          <p:cNvSpPr>
            <a:spLocks noGrp="1"/>
          </p:cNvSpPr>
          <p:nvPr>
            <p:ph sz="quarter" idx="13"/>
          </p:nvPr>
        </p:nvSpPr>
        <p:spPr/>
        <p:txBody>
          <a:bodyPr/>
          <a:lstStyle/>
          <a:p>
            <a:r>
              <a:rPr lang="en-US" dirty="0"/>
              <a:t>Modular JavaScript</a:t>
            </a:r>
            <a:endParaRPr lang="fr-FR" dirty="0"/>
          </a:p>
        </p:txBody>
      </p:sp>
      <p:pic>
        <p:nvPicPr>
          <p:cNvPr id="8" name="Image 5"/>
          <p:cNvPicPr>
            <a:picLocks noChangeAspect="1"/>
          </p:cNvPicPr>
          <p:nvPr/>
        </p:nvPicPr>
        <p:blipFill>
          <a:blip r:embed="rId2" cstate="print"/>
          <a:srcRect/>
          <a:stretch>
            <a:fillRect/>
          </a:stretch>
        </p:blipFill>
        <p:spPr bwMode="auto">
          <a:xfrm>
            <a:off x="34925" y="49213"/>
            <a:ext cx="677863" cy="787400"/>
          </a:xfrm>
          <a:prstGeom prst="rect">
            <a:avLst/>
          </a:prstGeom>
          <a:noFill/>
          <a:ln w="9525">
            <a:noFill/>
            <a:miter lim="800000"/>
            <a:headEnd/>
            <a:tailEnd/>
          </a:ln>
        </p:spPr>
      </p:pic>
      <p:pic>
        <p:nvPicPr>
          <p:cNvPr id="5" name="Picture 4"/>
          <p:cNvPicPr>
            <a:picLocks noChangeAspect="1"/>
          </p:cNvPicPr>
          <p:nvPr/>
        </p:nvPicPr>
        <p:blipFill>
          <a:blip r:embed="rId3"/>
          <a:stretch>
            <a:fillRect/>
          </a:stretch>
        </p:blipFill>
        <p:spPr>
          <a:xfrm>
            <a:off x="6012160" y="2353444"/>
            <a:ext cx="2425948" cy="1243878"/>
          </a:xfrm>
          <a:prstGeom prst="rect">
            <a:avLst/>
          </a:prstGeom>
        </p:spPr>
      </p:pic>
      <p:pic>
        <p:nvPicPr>
          <p:cNvPr id="6" name="Picture 5"/>
          <p:cNvPicPr>
            <a:picLocks noChangeAspect="1"/>
          </p:cNvPicPr>
          <p:nvPr/>
        </p:nvPicPr>
        <p:blipFill>
          <a:blip r:embed="rId4"/>
          <a:stretch>
            <a:fillRect/>
          </a:stretch>
        </p:blipFill>
        <p:spPr>
          <a:xfrm>
            <a:off x="3203848" y="2569468"/>
            <a:ext cx="2235200" cy="1397000"/>
          </a:xfrm>
          <a:prstGeom prst="rect">
            <a:avLst/>
          </a:prstGeom>
        </p:spPr>
      </p:pic>
      <p:pic>
        <p:nvPicPr>
          <p:cNvPr id="7" name="Picture 6"/>
          <p:cNvPicPr>
            <a:picLocks noChangeAspect="1"/>
          </p:cNvPicPr>
          <p:nvPr/>
        </p:nvPicPr>
        <p:blipFill>
          <a:blip r:embed="rId5"/>
          <a:stretch>
            <a:fillRect/>
          </a:stretch>
        </p:blipFill>
        <p:spPr>
          <a:xfrm>
            <a:off x="4932040" y="4297660"/>
            <a:ext cx="2413000" cy="749300"/>
          </a:xfrm>
          <a:prstGeom prst="rect">
            <a:avLst/>
          </a:prstGeom>
        </p:spPr>
      </p:pic>
    </p:spTree>
    <p:extLst>
      <p:ext uri="{BB962C8B-B14F-4D97-AF65-F5344CB8AC3E}">
        <p14:creationId xmlns:p14="http://schemas.microsoft.com/office/powerpoint/2010/main" val="212835007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Function Expressions</a:t>
            </a:r>
            <a:endParaRPr lang="en-US" dirty="0"/>
          </a:p>
        </p:txBody>
      </p:sp>
      <p:sp>
        <p:nvSpPr>
          <p:cNvPr id="3" name="Espace réservé du contenu 2"/>
          <p:cNvSpPr>
            <a:spLocks noGrp="1"/>
          </p:cNvSpPr>
          <p:nvPr>
            <p:ph idx="1"/>
          </p:nvPr>
        </p:nvSpPr>
        <p:spPr/>
        <p:txBody>
          <a:bodyPr/>
          <a:lstStyle/>
          <a:p>
            <a:r>
              <a:rPr lang="en-US" dirty="0" smtClean="0"/>
              <a:t>JavaScript supports also function expressions</a:t>
            </a:r>
          </a:p>
          <a:p>
            <a:pPr lvl="1"/>
            <a:r>
              <a:rPr lang="en-US" dirty="0" smtClean="0"/>
              <a:t>Functions with or without name (anonymous)</a:t>
            </a:r>
          </a:p>
          <a:p>
            <a:pPr lvl="1"/>
            <a:r>
              <a:rPr lang="en-US" dirty="0" smtClean="0"/>
              <a:t>Can be used to contain functionality for short-term use</a:t>
            </a:r>
            <a:endParaRPr lang="en-US" dirty="0"/>
          </a:p>
        </p:txBody>
      </p:sp>
      <p:sp>
        <p:nvSpPr>
          <p:cNvPr id="4" name="Espace réservé du contenu 3"/>
          <p:cNvSpPr>
            <a:spLocks noGrp="1"/>
          </p:cNvSpPr>
          <p:nvPr>
            <p:ph sz="quarter" idx="13"/>
          </p:nvPr>
        </p:nvSpPr>
        <p:spPr/>
        <p:txBody>
          <a:bodyPr/>
          <a:lstStyle/>
          <a:p>
            <a:r>
              <a:rPr lang="fr-FR" dirty="0" err="1" smtClean="0"/>
              <a:t>Reminders</a:t>
            </a:r>
            <a:endParaRPr lang="fr-FR" dirty="0"/>
          </a:p>
        </p:txBody>
      </p:sp>
      <p:sp>
        <p:nvSpPr>
          <p:cNvPr id="7" name="Rectangle à coins arrondis 4"/>
          <p:cNvSpPr/>
          <p:nvPr/>
        </p:nvSpPr>
        <p:spPr>
          <a:xfrm>
            <a:off x="179388" y="3289548"/>
            <a:ext cx="8785225" cy="1800200"/>
          </a:xfrm>
          <a:prstGeom prst="roundRect">
            <a:avLst/>
          </a:prstGeom>
        </p:spPr>
        <p:style>
          <a:lnRef idx="2">
            <a:schemeClr val="dk1"/>
          </a:lnRef>
          <a:fillRef idx="1">
            <a:schemeClr val="lt1"/>
          </a:fillRef>
          <a:effectRef idx="0">
            <a:schemeClr val="dk1"/>
          </a:effectRef>
          <a:fontRef idx="minor">
            <a:schemeClr val="dk1"/>
          </a:fontRef>
        </p:style>
        <p:txBody>
          <a:bodyPr anchor="ctr"/>
          <a:lstStyle/>
          <a:p>
            <a:pPr marL="342900" lvl="0" indent="-342900" eaLnBrk="1" hangingPunct="1">
              <a:spcBef>
                <a:spcPts val="600"/>
              </a:spcBef>
            </a:pPr>
            <a:r>
              <a:rPr lang="fr-FR" b="1" dirty="0" smtClean="0">
                <a:solidFill>
                  <a:srgbClr val="0070C0"/>
                </a:solidFill>
                <a:latin typeface="Courier New" pitchFamily="-106" charset="0"/>
                <a:ea typeface="ＭＳ Ｐゴシック" pitchFamily="-106" charset="-128"/>
                <a:cs typeface="Courier New" pitchFamily="-106" charset="0"/>
              </a:rPr>
              <a:t>var </a:t>
            </a:r>
            <a:r>
              <a:rPr lang="fr-FR" b="1" dirty="0" smtClean="0">
                <a:solidFill>
                  <a:srgbClr val="000000"/>
                </a:solidFill>
                <a:latin typeface="Courier New" pitchFamily="-106" charset="0"/>
                <a:ea typeface="ＭＳ Ｐゴシック" pitchFamily="-106" charset="-128"/>
                <a:cs typeface="Courier New" pitchFamily="-106" charset="0"/>
              </a:rPr>
              <a:t>values = [</a:t>
            </a:r>
            <a:r>
              <a:rPr lang="fr-FR" b="1" dirty="0" smtClean="0">
                <a:solidFill>
                  <a:srgbClr val="FF6600"/>
                </a:solidFill>
                <a:latin typeface="Courier New" pitchFamily="-106" charset="0"/>
                <a:ea typeface="ＭＳ Ｐゴシック" pitchFamily="-106" charset="-128"/>
                <a:cs typeface="Courier New" pitchFamily="-106" charset="0"/>
              </a:rPr>
              <a:t>2</a:t>
            </a:r>
            <a:r>
              <a:rPr lang="fr-FR" b="1" dirty="0" smtClean="0">
                <a:solidFill>
                  <a:srgbClr val="000000"/>
                </a:solidFill>
                <a:latin typeface="Courier New" pitchFamily="-106" charset="0"/>
                <a:ea typeface="ＭＳ Ｐゴシック" pitchFamily="-106" charset="-128"/>
                <a:cs typeface="Courier New" pitchFamily="-106" charset="0"/>
              </a:rPr>
              <a:t>, </a:t>
            </a:r>
            <a:r>
              <a:rPr lang="fr-FR" b="1" dirty="0" smtClean="0">
                <a:solidFill>
                  <a:srgbClr val="FF6600"/>
                </a:solidFill>
                <a:latin typeface="Courier New" pitchFamily="-106" charset="0"/>
                <a:ea typeface="ＭＳ Ｐゴシック" pitchFamily="-106" charset="-128"/>
                <a:cs typeface="Courier New" pitchFamily="-106" charset="0"/>
              </a:rPr>
              <a:t>6</a:t>
            </a:r>
            <a:r>
              <a:rPr lang="fr-FR" b="1" dirty="0" smtClean="0">
                <a:solidFill>
                  <a:srgbClr val="000000"/>
                </a:solidFill>
                <a:latin typeface="Courier New" pitchFamily="-106" charset="0"/>
                <a:ea typeface="ＭＳ Ｐゴシック" pitchFamily="-106" charset="-128"/>
                <a:cs typeface="Courier New" pitchFamily="-106" charset="0"/>
              </a:rPr>
              <a:t>, </a:t>
            </a:r>
            <a:r>
              <a:rPr lang="fr-FR" b="1" dirty="0" smtClean="0">
                <a:solidFill>
                  <a:srgbClr val="FF6600"/>
                </a:solidFill>
                <a:latin typeface="Courier New" pitchFamily="-106" charset="0"/>
                <a:ea typeface="ＭＳ Ｐゴシック" pitchFamily="-106" charset="-128"/>
                <a:cs typeface="Courier New" pitchFamily="-106" charset="0"/>
              </a:rPr>
              <a:t>3</a:t>
            </a:r>
            <a:r>
              <a:rPr lang="fr-FR" b="1" dirty="0" smtClean="0">
                <a:solidFill>
                  <a:srgbClr val="000000"/>
                </a:solidFill>
                <a:latin typeface="Courier New" pitchFamily="-106" charset="0"/>
                <a:ea typeface="ＭＳ Ｐゴシック" pitchFamily="-106" charset="-128"/>
                <a:cs typeface="Courier New" pitchFamily="-106" charset="0"/>
              </a:rPr>
              <a:t>];</a:t>
            </a:r>
          </a:p>
          <a:p>
            <a:pPr marL="342900" lvl="0" indent="-342900" eaLnBrk="1" hangingPunct="1">
              <a:spcBef>
                <a:spcPts val="600"/>
              </a:spcBef>
            </a:pPr>
            <a:r>
              <a:rPr lang="fr-FR" b="1" dirty="0" smtClean="0">
                <a:solidFill>
                  <a:srgbClr val="0070C0"/>
                </a:solidFill>
                <a:latin typeface="Courier New" pitchFamily="-106" charset="0"/>
                <a:ea typeface="ＭＳ Ｐゴシック" pitchFamily="-106" charset="-128"/>
                <a:cs typeface="Courier New" pitchFamily="-106" charset="0"/>
              </a:rPr>
              <a:t>var </a:t>
            </a:r>
            <a:r>
              <a:rPr lang="fr-FR" b="1" dirty="0" err="1" smtClean="0">
                <a:solidFill>
                  <a:srgbClr val="000000"/>
                </a:solidFill>
                <a:latin typeface="Courier New" pitchFamily="-106" charset="0"/>
                <a:ea typeface="ＭＳ Ｐゴシック" pitchFamily="-106" charset="-128"/>
                <a:cs typeface="Courier New" pitchFamily="-106" charset="0"/>
              </a:rPr>
              <a:t>displaySquare</a:t>
            </a:r>
            <a:r>
              <a:rPr lang="fr-FR" b="1" dirty="0" smtClean="0">
                <a:solidFill>
                  <a:srgbClr val="000000"/>
                </a:solidFill>
                <a:latin typeface="Courier New" pitchFamily="-106" charset="0"/>
                <a:ea typeface="ＭＳ Ｐゴシック" pitchFamily="-106" charset="-128"/>
                <a:cs typeface="Courier New" pitchFamily="-106" charset="0"/>
              </a:rPr>
              <a:t> =</a:t>
            </a:r>
            <a:r>
              <a:rPr lang="fr-FR" b="1" dirty="0" smtClean="0">
                <a:solidFill>
                  <a:srgbClr val="0070C0"/>
                </a:solidFill>
                <a:latin typeface="Courier New" pitchFamily="-106" charset="0"/>
                <a:ea typeface="ＭＳ Ｐゴシック" pitchFamily="-106" charset="-128"/>
                <a:cs typeface="Courier New" pitchFamily="-106" charset="0"/>
              </a:rPr>
              <a:t> </a:t>
            </a:r>
            <a:r>
              <a:rPr lang="fr-FR" b="1" dirty="0" err="1" smtClean="0">
                <a:solidFill>
                  <a:srgbClr val="0070C0"/>
                </a:solidFill>
                <a:latin typeface="Courier New" pitchFamily="-106" charset="0"/>
                <a:ea typeface="ＭＳ Ｐゴシック" pitchFamily="-106" charset="-128"/>
                <a:cs typeface="Courier New" pitchFamily="-106" charset="0"/>
              </a:rPr>
              <a:t>function</a:t>
            </a:r>
            <a:r>
              <a:rPr lang="fr-FR" b="1" dirty="0" smtClean="0">
                <a:solidFill>
                  <a:srgbClr val="262626"/>
                </a:solidFill>
                <a:latin typeface="Courier New" pitchFamily="-106" charset="0"/>
                <a:ea typeface="ＭＳ Ｐゴシック" pitchFamily="-106" charset="-128"/>
                <a:cs typeface="Courier New" pitchFamily="-106" charset="0"/>
              </a:rPr>
              <a:t>(x) {</a:t>
            </a:r>
          </a:p>
          <a:p>
            <a:pPr marL="342900" indent="-342900" eaLnBrk="1" hangingPunct="1">
              <a:spcBef>
                <a:spcPts val="600"/>
              </a:spcBef>
            </a:pPr>
            <a:r>
              <a:rPr lang="fr-FR" b="1" dirty="0">
                <a:solidFill>
                  <a:srgbClr val="000000"/>
                </a:solidFill>
                <a:latin typeface="Courier New" pitchFamily="-106" charset="0"/>
                <a:ea typeface="ＭＳ Ｐゴシック" pitchFamily="-106" charset="-128"/>
                <a:cs typeface="Courier New" pitchFamily="-106" charset="0"/>
              </a:rPr>
              <a:t>	</a:t>
            </a:r>
            <a:r>
              <a:rPr lang="fr-FR" b="1" dirty="0" err="1" smtClean="0">
                <a:solidFill>
                  <a:srgbClr val="000000"/>
                </a:solidFill>
                <a:latin typeface="Courier New" pitchFamily="-106" charset="0"/>
                <a:ea typeface="ＭＳ Ｐゴシック" pitchFamily="-106" charset="-128"/>
                <a:cs typeface="Courier New" pitchFamily="-106" charset="0"/>
              </a:rPr>
              <a:t>console.log</a:t>
            </a:r>
            <a:r>
              <a:rPr lang="fr-FR" b="1" dirty="0" smtClean="0">
                <a:solidFill>
                  <a:srgbClr val="000000"/>
                </a:solidFill>
                <a:latin typeface="Courier New" pitchFamily="-106" charset="0"/>
                <a:ea typeface="ＭＳ Ｐゴシック" pitchFamily="-106" charset="-128"/>
                <a:cs typeface="Courier New" pitchFamily="-106" charset="0"/>
              </a:rPr>
              <a:t>(</a:t>
            </a:r>
            <a:r>
              <a:rPr lang="fr-FR" b="1" dirty="0" smtClean="0">
                <a:solidFill>
                  <a:srgbClr val="262626"/>
                </a:solidFill>
                <a:latin typeface="Courier New" pitchFamily="-106" charset="0"/>
                <a:ea typeface="ＭＳ Ｐゴシック" pitchFamily="-106" charset="-128"/>
                <a:cs typeface="Courier New" pitchFamily="-106" charset="0"/>
              </a:rPr>
              <a:t>x * x);</a:t>
            </a:r>
          </a:p>
          <a:p>
            <a:pPr marL="342900" indent="-342900" eaLnBrk="1" hangingPunct="1">
              <a:spcBef>
                <a:spcPts val="600"/>
              </a:spcBef>
            </a:pPr>
            <a:r>
              <a:rPr lang="fr-FR" b="1" dirty="0" smtClean="0">
                <a:solidFill>
                  <a:srgbClr val="262626"/>
                </a:solidFill>
                <a:latin typeface="Courier New" pitchFamily="-106" charset="0"/>
                <a:ea typeface="ＭＳ Ｐゴシック" pitchFamily="-106" charset="-128"/>
                <a:cs typeface="Courier New" pitchFamily="-106" charset="0"/>
              </a:rPr>
              <a:t>}</a:t>
            </a:r>
          </a:p>
          <a:p>
            <a:pPr marL="342900" lvl="0" indent="-342900" eaLnBrk="1" hangingPunct="1">
              <a:spcBef>
                <a:spcPts val="600"/>
              </a:spcBef>
            </a:pPr>
            <a:r>
              <a:rPr lang="fr-FR" b="1" dirty="0" err="1" smtClean="0">
                <a:solidFill>
                  <a:srgbClr val="262626"/>
                </a:solidFill>
                <a:latin typeface="Courier New" pitchFamily="-106" charset="0"/>
                <a:ea typeface="ＭＳ Ｐゴシック" pitchFamily="-106" charset="-128"/>
                <a:cs typeface="Courier New" pitchFamily="-106" charset="0"/>
              </a:rPr>
              <a:t>values.forEach</a:t>
            </a:r>
            <a:r>
              <a:rPr lang="fr-FR" b="1" dirty="0" smtClean="0">
                <a:solidFill>
                  <a:srgbClr val="262626"/>
                </a:solidFill>
                <a:latin typeface="Courier New" pitchFamily="-106" charset="0"/>
                <a:ea typeface="ＭＳ Ｐゴシック" pitchFamily="-106" charset="-128"/>
                <a:cs typeface="Courier New" pitchFamily="-106" charset="0"/>
              </a:rPr>
              <a:t>(</a:t>
            </a:r>
            <a:r>
              <a:rPr lang="fr-FR" b="1" dirty="0" err="1" smtClean="0">
                <a:solidFill>
                  <a:srgbClr val="262626"/>
                </a:solidFill>
                <a:latin typeface="Courier New" pitchFamily="-106" charset="0"/>
                <a:ea typeface="ＭＳ Ｐゴシック" pitchFamily="-106" charset="-128"/>
                <a:cs typeface="Courier New" pitchFamily="-106" charset="0"/>
              </a:rPr>
              <a:t>displaySquare</a:t>
            </a:r>
            <a:r>
              <a:rPr lang="fr-FR" b="1" dirty="0" smtClean="0">
                <a:solidFill>
                  <a:srgbClr val="262626"/>
                </a:solidFill>
                <a:latin typeface="Courier New" pitchFamily="-106" charset="0"/>
                <a:ea typeface="ＭＳ Ｐゴシック" pitchFamily="-106" charset="-128"/>
                <a:cs typeface="Courier New" pitchFamily="-106" charset="0"/>
              </a:rPr>
              <a:t>);</a:t>
            </a:r>
          </a:p>
        </p:txBody>
      </p:sp>
      <p:pic>
        <p:nvPicPr>
          <p:cNvPr id="5" name="Picture 4" descr="Screen Shot 2012-07-19 at 3.50.18 PM.png"/>
          <p:cNvPicPr>
            <a:picLocks noChangeAspect="1"/>
          </p:cNvPicPr>
          <p:nvPr/>
        </p:nvPicPr>
        <p:blipFill rotWithShape="1">
          <a:blip r:embed="rId3">
            <a:extLst>
              <a:ext uri="{28A0092B-C50C-407E-A947-70E740481C1C}">
                <a14:useLocalDpi xmlns:a14="http://schemas.microsoft.com/office/drawing/2010/main" val="0"/>
              </a:ext>
            </a:extLst>
          </a:blip>
          <a:srcRect t="6701"/>
          <a:stretch/>
        </p:blipFill>
        <p:spPr>
          <a:xfrm>
            <a:off x="5768280" y="3755956"/>
            <a:ext cx="3124200" cy="1481131"/>
          </a:xfrm>
          <a:prstGeom prst="rect">
            <a:avLst/>
          </a:prstGeom>
          <a:ln>
            <a:solidFill>
              <a:schemeClr val="tx1"/>
            </a:solidFill>
          </a:ln>
        </p:spPr>
      </p:pic>
      <p:pic>
        <p:nvPicPr>
          <p:cNvPr id="9" name="Image 6" descr="test_icon.png"/>
          <p:cNvPicPr>
            <a:picLocks noChangeAspect="1"/>
          </p:cNvPicPr>
          <p:nvPr/>
        </p:nvPicPr>
        <p:blipFill>
          <a:blip r:embed="rId4" cstate="print"/>
          <a:srcRect/>
          <a:stretch>
            <a:fillRect/>
          </a:stretch>
        </p:blipFill>
        <p:spPr bwMode="auto">
          <a:xfrm>
            <a:off x="107950" y="120650"/>
            <a:ext cx="977900" cy="865188"/>
          </a:xfrm>
          <a:prstGeom prst="rect">
            <a:avLst/>
          </a:prstGeom>
          <a:noFill/>
          <a:ln w="9525">
            <a:noFill/>
            <a:miter lim="800000"/>
            <a:headEnd/>
            <a:tailEnd/>
          </a:ln>
        </p:spPr>
      </p:pic>
    </p:spTree>
    <p:extLst>
      <p:ext uri="{BB962C8B-B14F-4D97-AF65-F5344CB8AC3E}">
        <p14:creationId xmlns:p14="http://schemas.microsoft.com/office/powerpoint/2010/main" val="3926287468"/>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Why to see </a:t>
            </a:r>
            <a:r>
              <a:rPr lang="en-US" dirty="0" err="1" smtClean="0"/>
              <a:t>CommonJS</a:t>
            </a:r>
            <a:r>
              <a:rPr lang="en-US" dirty="0" smtClean="0"/>
              <a:t> ?</a:t>
            </a:r>
            <a:endParaRPr lang="en-US" dirty="0"/>
          </a:p>
        </p:txBody>
      </p:sp>
      <p:sp>
        <p:nvSpPr>
          <p:cNvPr id="3" name="Espace réservé du contenu 2"/>
          <p:cNvSpPr>
            <a:spLocks noGrp="1"/>
          </p:cNvSpPr>
          <p:nvPr>
            <p:ph idx="1"/>
          </p:nvPr>
        </p:nvSpPr>
        <p:spPr/>
        <p:txBody>
          <a:bodyPr/>
          <a:lstStyle/>
          <a:p>
            <a:pPr eaLnBrk="1" hangingPunct="1">
              <a:lnSpc>
                <a:spcPct val="90000"/>
              </a:lnSpc>
            </a:pPr>
            <a:r>
              <a:rPr lang="en-US" dirty="0" err="1" smtClean="0"/>
              <a:t>CommonJS</a:t>
            </a:r>
            <a:r>
              <a:rPr lang="en-US" dirty="0" smtClean="0"/>
              <a:t> VS AMD ?</a:t>
            </a:r>
          </a:p>
          <a:p>
            <a:pPr lvl="1" eaLnBrk="1" hangingPunct="1">
              <a:lnSpc>
                <a:spcPct val="90000"/>
              </a:lnSpc>
            </a:pPr>
            <a:r>
              <a:rPr lang="en-US" dirty="0" smtClean="0"/>
              <a:t>AMD is a very good solution with browser-friendly features</a:t>
            </a:r>
          </a:p>
          <a:p>
            <a:pPr lvl="1" eaLnBrk="1" hangingPunct="1">
              <a:lnSpc>
                <a:spcPct val="90000"/>
              </a:lnSpc>
            </a:pPr>
            <a:endParaRPr lang="en-US" dirty="0"/>
          </a:p>
          <a:p>
            <a:pPr lvl="1" eaLnBrk="1" hangingPunct="1">
              <a:lnSpc>
                <a:spcPct val="90000"/>
              </a:lnSpc>
            </a:pPr>
            <a:r>
              <a:rPr lang="en-US" dirty="0" err="1" smtClean="0"/>
              <a:t>CommonJS</a:t>
            </a:r>
            <a:r>
              <a:rPr lang="en-US" dirty="0" smtClean="0"/>
              <a:t> is perfect in a server environment and used by </a:t>
            </a:r>
            <a:r>
              <a:rPr lang="en-US" err="1" smtClean="0"/>
              <a:t>NodeJS</a:t>
            </a:r>
            <a:r>
              <a:rPr lang="en-US" smtClean="0"/>
              <a:t> </a:t>
            </a:r>
            <a:r>
              <a:rPr lang="en-US" smtClean="0"/>
              <a:t>and </a:t>
            </a:r>
            <a:r>
              <a:rPr lang="en-US" dirty="0" err="1" smtClean="0"/>
              <a:t>Wakanda</a:t>
            </a:r>
            <a:endParaRPr lang="en-US" dirty="0" smtClean="0"/>
          </a:p>
          <a:p>
            <a:pPr lvl="1" eaLnBrk="1" hangingPunct="1">
              <a:lnSpc>
                <a:spcPct val="90000"/>
              </a:lnSpc>
            </a:pPr>
            <a:endParaRPr lang="en-US" dirty="0"/>
          </a:p>
          <a:p>
            <a:pPr eaLnBrk="1" hangingPunct="1">
              <a:lnSpc>
                <a:spcPct val="90000"/>
              </a:lnSpc>
            </a:pPr>
            <a:r>
              <a:rPr lang="en-US" dirty="0" smtClean="0"/>
              <a:t>We need to see </a:t>
            </a:r>
            <a:r>
              <a:rPr lang="en-US" dirty="0" err="1" smtClean="0"/>
              <a:t>CommonJS</a:t>
            </a:r>
            <a:r>
              <a:rPr lang="en-US" dirty="0" smtClean="0"/>
              <a:t> to understand next chapters about Server-side JavaScript…</a:t>
            </a:r>
          </a:p>
        </p:txBody>
      </p:sp>
      <p:sp>
        <p:nvSpPr>
          <p:cNvPr id="4" name="Espace réservé du contenu 3"/>
          <p:cNvSpPr>
            <a:spLocks noGrp="1"/>
          </p:cNvSpPr>
          <p:nvPr>
            <p:ph sz="quarter" idx="13"/>
          </p:nvPr>
        </p:nvSpPr>
        <p:spPr/>
        <p:txBody>
          <a:bodyPr/>
          <a:lstStyle/>
          <a:p>
            <a:r>
              <a:rPr lang="en-US" dirty="0"/>
              <a:t>Modular JavaScript</a:t>
            </a:r>
            <a:endParaRPr lang="fr-FR" dirty="0"/>
          </a:p>
        </p:txBody>
      </p:sp>
      <p:pic>
        <p:nvPicPr>
          <p:cNvPr id="8" name="Image 5"/>
          <p:cNvPicPr>
            <a:picLocks noChangeAspect="1"/>
          </p:cNvPicPr>
          <p:nvPr/>
        </p:nvPicPr>
        <p:blipFill>
          <a:blip r:embed="rId2" cstate="print"/>
          <a:srcRect/>
          <a:stretch>
            <a:fillRect/>
          </a:stretch>
        </p:blipFill>
        <p:spPr bwMode="auto">
          <a:xfrm>
            <a:off x="34925" y="49213"/>
            <a:ext cx="677863" cy="787400"/>
          </a:xfrm>
          <a:prstGeom prst="rect">
            <a:avLst/>
          </a:prstGeom>
          <a:noFill/>
          <a:ln w="9525">
            <a:noFill/>
            <a:miter lim="800000"/>
            <a:headEnd/>
            <a:tailEnd/>
          </a:ln>
        </p:spPr>
      </p:pic>
    </p:spTree>
    <p:extLst>
      <p:ext uri="{BB962C8B-B14F-4D97-AF65-F5344CB8AC3E}">
        <p14:creationId xmlns:p14="http://schemas.microsoft.com/office/powerpoint/2010/main" val="835904206"/>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Questions ?</a:t>
            </a:r>
            <a:endParaRPr lang="fr-FR" dirty="0"/>
          </a:p>
        </p:txBody>
      </p:sp>
      <p:pic>
        <p:nvPicPr>
          <p:cNvPr id="4" name="Picture 6"/>
          <p:cNvPicPr>
            <a:picLocks noChangeAspect="1" noChangeArrowheads="1"/>
          </p:cNvPicPr>
          <p:nvPr/>
        </p:nvPicPr>
        <p:blipFill>
          <a:blip r:embed="rId2" cstate="print"/>
          <a:srcRect/>
          <a:stretch>
            <a:fillRect/>
          </a:stretch>
        </p:blipFill>
        <p:spPr bwMode="auto">
          <a:xfrm>
            <a:off x="2483768" y="1129308"/>
            <a:ext cx="4241200" cy="3832027"/>
          </a:xfrm>
          <a:prstGeom prst="rect">
            <a:avLst/>
          </a:prstGeom>
          <a:noFill/>
          <a:ln w="12700">
            <a:noFill/>
            <a:miter lim="800000"/>
            <a:headEnd type="none" w="sm" len="sm"/>
            <a:tailEnd type="none" w="sm" len="sm"/>
          </a:ln>
          <a:effectLst/>
        </p:spPr>
      </p:pic>
      <p:pic>
        <p:nvPicPr>
          <p:cNvPr id="6" name="Image 3" descr="icon_chrono.png"/>
          <p:cNvPicPr>
            <a:picLocks noChangeAspect="1"/>
          </p:cNvPicPr>
          <p:nvPr/>
        </p:nvPicPr>
        <p:blipFill>
          <a:blip r:embed="rId3" cstate="print"/>
          <a:srcRect/>
          <a:stretch>
            <a:fillRect/>
          </a:stretch>
        </p:blipFill>
        <p:spPr bwMode="auto">
          <a:xfrm>
            <a:off x="107504" y="121196"/>
            <a:ext cx="978956" cy="864096"/>
          </a:xfrm>
          <a:prstGeom prst="rect">
            <a:avLst/>
          </a:prstGeom>
          <a:noFill/>
          <a:ln w="9525">
            <a:noFill/>
            <a:miter lim="800000"/>
            <a:headEnd/>
            <a:tailEnd/>
          </a:ln>
        </p:spPr>
      </p:pic>
    </p:spTree>
    <p:extLst>
      <p:ext uri="{BB962C8B-B14F-4D97-AF65-F5344CB8AC3E}">
        <p14:creationId xmlns:p14="http://schemas.microsoft.com/office/powerpoint/2010/main" val="2477464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style.rotation</p:attrName>
                                        </p:attrNameLst>
                                      </p:cBhvr>
                                      <p:tavLst>
                                        <p:tav tm="0">
                                          <p:val>
                                            <p:fltVal val="720"/>
                                          </p:val>
                                        </p:tav>
                                        <p:tav tm="100000">
                                          <p:val>
                                            <p:fltVal val="0"/>
                                          </p:val>
                                        </p:tav>
                                      </p:tavLst>
                                    </p:anim>
                                    <p:anim calcmode="lin" valueType="num">
                                      <p:cBhvr>
                                        <p:cTn id="9" dur="1000" fill="hold"/>
                                        <p:tgtEl>
                                          <p:spTgt spid="4"/>
                                        </p:tgtEl>
                                        <p:attrNameLst>
                                          <p:attrName>ppt_h</p:attrName>
                                        </p:attrNameLst>
                                      </p:cBhvr>
                                      <p:tavLst>
                                        <p:tav tm="0">
                                          <p:val>
                                            <p:fltVal val="0"/>
                                          </p:val>
                                        </p:tav>
                                        <p:tav tm="100000">
                                          <p:val>
                                            <p:strVal val="#ppt_h"/>
                                          </p:val>
                                        </p:tav>
                                      </p:tavLst>
                                    </p:anim>
                                    <p:anim calcmode="lin" valueType="num">
                                      <p:cBhvr>
                                        <p:cTn id="10" dur="1000" fill="hold"/>
                                        <p:tgtEl>
                                          <p:spTgt spid="4"/>
                                        </p:tgtEl>
                                        <p:attrNameLst>
                                          <p:attrName>ppt_w</p:attrName>
                                        </p:attrNameLst>
                                      </p:cBhvr>
                                      <p:tavLst>
                                        <p:tav tm="0">
                                          <p:val>
                                            <p:fltVal val="0"/>
                                          </p:val>
                                        </p:tav>
                                        <p:tav tm="100000">
                                          <p:val>
                                            <p:strVal val="#ppt_w"/>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Exercise</a:t>
            </a:r>
            <a:endParaRPr lang="en-US" dirty="0"/>
          </a:p>
        </p:txBody>
      </p:sp>
      <p:sp>
        <p:nvSpPr>
          <p:cNvPr id="3" name="Espace réservé du contenu 2"/>
          <p:cNvSpPr>
            <a:spLocks noGrp="1"/>
          </p:cNvSpPr>
          <p:nvPr>
            <p:ph idx="1"/>
          </p:nvPr>
        </p:nvSpPr>
        <p:spPr>
          <a:xfrm>
            <a:off x="323528" y="1128713"/>
            <a:ext cx="8569647" cy="4230687"/>
          </a:xfrm>
        </p:spPr>
        <p:txBody>
          <a:bodyPr/>
          <a:lstStyle/>
          <a:p>
            <a:pPr eaLnBrk="1" hangingPunct="1">
              <a:lnSpc>
                <a:spcPct val="90000"/>
              </a:lnSpc>
            </a:pPr>
            <a:r>
              <a:rPr lang="en-US" dirty="0" smtClean="0"/>
              <a:t>Go on </a:t>
            </a:r>
            <a:r>
              <a:rPr lang="en-US" dirty="0" smtClean="0">
                <a:hlinkClick r:id="rId2"/>
              </a:rPr>
              <a:t>http://courses.supinfo.com</a:t>
            </a:r>
            <a:r>
              <a:rPr lang="en-US" dirty="0" smtClean="0"/>
              <a:t> and download the </a:t>
            </a:r>
            <a:r>
              <a:rPr lang="en-US" i="1" u="sng" dirty="0" err="1" smtClean="0"/>
              <a:t>Tamagocci</a:t>
            </a:r>
            <a:r>
              <a:rPr lang="en-US" i="1" u="sng" dirty="0"/>
              <a:t> </a:t>
            </a:r>
            <a:r>
              <a:rPr lang="en-US" i="1" u="sng" dirty="0" smtClean="0"/>
              <a:t>- Base 3.zip</a:t>
            </a:r>
            <a:r>
              <a:rPr lang="en-US" i="1" dirty="0" smtClean="0"/>
              <a:t> </a:t>
            </a:r>
            <a:r>
              <a:rPr lang="en-US" dirty="0" smtClean="0"/>
              <a:t>archive</a:t>
            </a:r>
          </a:p>
          <a:p>
            <a:pPr eaLnBrk="1" hangingPunct="1">
              <a:lnSpc>
                <a:spcPct val="90000"/>
              </a:lnSpc>
            </a:pPr>
            <a:endParaRPr lang="en-US" i="1" dirty="0"/>
          </a:p>
          <a:p>
            <a:pPr eaLnBrk="1" hangingPunct="1">
              <a:lnSpc>
                <a:spcPct val="90000"/>
              </a:lnSpc>
            </a:pPr>
            <a:r>
              <a:rPr lang="en-US" dirty="0" smtClean="0"/>
              <a:t>Replace the </a:t>
            </a:r>
            <a:r>
              <a:rPr lang="en-US" i="1" dirty="0" err="1" smtClean="0"/>
              <a:t>Tamagocci.js</a:t>
            </a:r>
            <a:r>
              <a:rPr lang="en-US" i="1" dirty="0" smtClean="0"/>
              <a:t> </a:t>
            </a:r>
            <a:r>
              <a:rPr lang="en-US" dirty="0" smtClean="0"/>
              <a:t>by your own code</a:t>
            </a:r>
          </a:p>
          <a:p>
            <a:pPr eaLnBrk="1" hangingPunct="1">
              <a:lnSpc>
                <a:spcPct val="90000"/>
              </a:lnSpc>
            </a:pPr>
            <a:endParaRPr lang="en-US" i="1" dirty="0"/>
          </a:p>
          <a:p>
            <a:pPr eaLnBrk="1" hangingPunct="1">
              <a:lnSpc>
                <a:spcPct val="90000"/>
              </a:lnSpc>
            </a:pPr>
            <a:r>
              <a:rPr lang="en-US" dirty="0" smtClean="0"/>
              <a:t>Update it to make it pass the new tests</a:t>
            </a:r>
          </a:p>
        </p:txBody>
      </p:sp>
      <p:sp>
        <p:nvSpPr>
          <p:cNvPr id="4" name="Espace réservé du contenu 3"/>
          <p:cNvSpPr>
            <a:spLocks noGrp="1"/>
          </p:cNvSpPr>
          <p:nvPr>
            <p:ph sz="quarter" idx="13"/>
          </p:nvPr>
        </p:nvSpPr>
        <p:spPr/>
        <p:txBody>
          <a:bodyPr/>
          <a:lstStyle/>
          <a:p>
            <a:r>
              <a:rPr lang="en-US" dirty="0"/>
              <a:t>Modular </a:t>
            </a:r>
            <a:r>
              <a:rPr lang="en-US" dirty="0" smtClean="0"/>
              <a:t>JavaScript</a:t>
            </a:r>
            <a:endParaRPr lang="fr-FR" dirty="0"/>
          </a:p>
        </p:txBody>
      </p:sp>
      <p:pic>
        <p:nvPicPr>
          <p:cNvPr id="8" name="Image 5"/>
          <p:cNvPicPr>
            <a:picLocks noChangeAspect="1"/>
          </p:cNvPicPr>
          <p:nvPr/>
        </p:nvPicPr>
        <p:blipFill>
          <a:blip r:embed="rId3" cstate="print"/>
          <a:srcRect/>
          <a:stretch>
            <a:fillRect/>
          </a:stretch>
        </p:blipFill>
        <p:spPr bwMode="auto">
          <a:xfrm>
            <a:off x="34925" y="49213"/>
            <a:ext cx="677863" cy="787400"/>
          </a:xfrm>
          <a:prstGeom prst="rect">
            <a:avLst/>
          </a:prstGeom>
          <a:noFill/>
          <a:ln w="9525">
            <a:noFill/>
            <a:miter lim="800000"/>
            <a:headEnd/>
            <a:tailEnd/>
          </a:ln>
        </p:spPr>
      </p:pic>
    </p:spTree>
    <p:extLst>
      <p:ext uri="{BB962C8B-B14F-4D97-AF65-F5344CB8AC3E}">
        <p14:creationId xmlns:p14="http://schemas.microsoft.com/office/powerpoint/2010/main" val="4071159443"/>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Exercise </a:t>
            </a:r>
            <a:r>
              <a:rPr lang="en-US" dirty="0" smtClean="0"/>
              <a:t>(optional</a:t>
            </a:r>
            <a:r>
              <a:rPr lang="en-US" dirty="0"/>
              <a:t>)</a:t>
            </a:r>
          </a:p>
        </p:txBody>
      </p:sp>
      <p:sp>
        <p:nvSpPr>
          <p:cNvPr id="3" name="Espace réservé du contenu 2"/>
          <p:cNvSpPr>
            <a:spLocks noGrp="1"/>
          </p:cNvSpPr>
          <p:nvPr>
            <p:ph idx="1"/>
          </p:nvPr>
        </p:nvSpPr>
        <p:spPr>
          <a:xfrm>
            <a:off x="323528" y="1128713"/>
            <a:ext cx="8569647" cy="4230687"/>
          </a:xfrm>
        </p:spPr>
        <p:txBody>
          <a:bodyPr/>
          <a:lstStyle/>
          <a:p>
            <a:pPr eaLnBrk="1" hangingPunct="1">
              <a:lnSpc>
                <a:spcPct val="90000"/>
              </a:lnSpc>
            </a:pPr>
            <a:r>
              <a:rPr lang="en-US" dirty="0" smtClean="0"/>
              <a:t>Download </a:t>
            </a:r>
            <a:r>
              <a:rPr lang="en-US" dirty="0" err="1"/>
              <a:t>r</a:t>
            </a:r>
            <a:r>
              <a:rPr lang="en-US" dirty="0" err="1" smtClean="0"/>
              <a:t>equire.js</a:t>
            </a:r>
            <a:r>
              <a:rPr lang="en-US" dirty="0"/>
              <a:t> on </a:t>
            </a:r>
            <a:r>
              <a:rPr lang="en-US" dirty="0">
                <a:hlinkClick r:id="rId2"/>
              </a:rPr>
              <a:t>http://requirejs.org</a:t>
            </a:r>
            <a:r>
              <a:rPr lang="en-US" dirty="0" smtClean="0">
                <a:hlinkClick r:id="rId2"/>
              </a:rPr>
              <a:t>/</a:t>
            </a:r>
            <a:endParaRPr lang="en-US" dirty="0" smtClean="0"/>
          </a:p>
          <a:p>
            <a:pPr eaLnBrk="1" hangingPunct="1">
              <a:lnSpc>
                <a:spcPct val="90000"/>
              </a:lnSpc>
            </a:pPr>
            <a:endParaRPr lang="en-US" dirty="0"/>
          </a:p>
          <a:p>
            <a:pPr eaLnBrk="1" hangingPunct="1">
              <a:lnSpc>
                <a:spcPct val="90000"/>
              </a:lnSpc>
            </a:pPr>
            <a:r>
              <a:rPr lang="en-US" dirty="0" smtClean="0"/>
              <a:t>Refactor your </a:t>
            </a:r>
            <a:r>
              <a:rPr lang="en-US" dirty="0" err="1" smtClean="0"/>
              <a:t>Tamagocci.js</a:t>
            </a:r>
            <a:r>
              <a:rPr lang="en-US" dirty="0" smtClean="0"/>
              <a:t> to transform it into </a:t>
            </a:r>
            <a:r>
              <a:rPr lang="en-US" dirty="0" err="1" smtClean="0"/>
              <a:t>CommonJS</a:t>
            </a:r>
            <a:r>
              <a:rPr lang="en-US" dirty="0" smtClean="0"/>
              <a:t> module</a:t>
            </a:r>
          </a:p>
          <a:p>
            <a:pPr eaLnBrk="1" hangingPunct="1">
              <a:lnSpc>
                <a:spcPct val="90000"/>
              </a:lnSpc>
            </a:pPr>
            <a:endParaRPr lang="en-US" dirty="0"/>
          </a:p>
          <a:p>
            <a:pPr eaLnBrk="1" hangingPunct="1">
              <a:lnSpc>
                <a:spcPct val="90000"/>
              </a:lnSpc>
            </a:pPr>
            <a:r>
              <a:rPr lang="en-US" dirty="0" smtClean="0"/>
              <a:t>Use your new module thanks to </a:t>
            </a:r>
            <a:r>
              <a:rPr lang="en-US" dirty="0" err="1" smtClean="0"/>
              <a:t>Require.js</a:t>
            </a:r>
            <a:r>
              <a:rPr lang="en-US" dirty="0" smtClean="0"/>
              <a:t> !</a:t>
            </a:r>
            <a:endParaRPr lang="en-US" dirty="0"/>
          </a:p>
          <a:p>
            <a:pPr lvl="1" eaLnBrk="1" hangingPunct="1">
              <a:lnSpc>
                <a:spcPct val="90000"/>
              </a:lnSpc>
            </a:pPr>
            <a:endParaRPr lang="en-US" dirty="0" smtClean="0"/>
          </a:p>
        </p:txBody>
      </p:sp>
      <p:sp>
        <p:nvSpPr>
          <p:cNvPr id="4" name="Espace réservé du contenu 3"/>
          <p:cNvSpPr>
            <a:spLocks noGrp="1"/>
          </p:cNvSpPr>
          <p:nvPr>
            <p:ph sz="quarter" idx="13"/>
          </p:nvPr>
        </p:nvSpPr>
        <p:spPr/>
        <p:txBody>
          <a:bodyPr/>
          <a:lstStyle/>
          <a:p>
            <a:r>
              <a:rPr lang="en-US" dirty="0"/>
              <a:t>Modular </a:t>
            </a:r>
            <a:r>
              <a:rPr lang="en-US" dirty="0" smtClean="0"/>
              <a:t>JavaScript</a:t>
            </a:r>
            <a:endParaRPr lang="fr-FR" dirty="0"/>
          </a:p>
        </p:txBody>
      </p:sp>
      <p:pic>
        <p:nvPicPr>
          <p:cNvPr id="8" name="Image 5"/>
          <p:cNvPicPr>
            <a:picLocks noChangeAspect="1"/>
          </p:cNvPicPr>
          <p:nvPr/>
        </p:nvPicPr>
        <p:blipFill>
          <a:blip r:embed="rId3" cstate="print"/>
          <a:srcRect/>
          <a:stretch>
            <a:fillRect/>
          </a:stretch>
        </p:blipFill>
        <p:spPr bwMode="auto">
          <a:xfrm>
            <a:off x="34925" y="49213"/>
            <a:ext cx="677863" cy="787400"/>
          </a:xfrm>
          <a:prstGeom prst="rect">
            <a:avLst/>
          </a:prstGeom>
          <a:noFill/>
          <a:ln w="9525">
            <a:noFill/>
            <a:miter lim="800000"/>
            <a:headEnd/>
            <a:tailEnd/>
          </a:ln>
        </p:spPr>
      </p:pic>
    </p:spTree>
    <p:extLst>
      <p:ext uri="{BB962C8B-B14F-4D97-AF65-F5344CB8AC3E}">
        <p14:creationId xmlns:p14="http://schemas.microsoft.com/office/powerpoint/2010/main" val="3864394632"/>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2"/>
          <a:stretch>
            <a:fillRect/>
          </a:stretch>
        </p:blipFill>
        <p:spPr>
          <a:xfrm>
            <a:off x="0" y="0"/>
            <a:ext cx="9180512" cy="5377780"/>
          </a:xfrm>
          <a:prstGeom prst="rect">
            <a:avLst/>
          </a:prstGeom>
        </p:spPr>
      </p:pic>
    </p:spTree>
    <p:extLst>
      <p:ext uri="{BB962C8B-B14F-4D97-AF65-F5344CB8AC3E}">
        <p14:creationId xmlns:p14="http://schemas.microsoft.com/office/powerpoint/2010/main" val="308094525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Espace réservé du contenu 2"/>
          <p:cNvSpPr>
            <a:spLocks noGrp="1"/>
          </p:cNvSpPr>
          <p:nvPr>
            <p:ph idx="1"/>
          </p:nvPr>
        </p:nvSpPr>
        <p:spPr>
          <a:xfrm>
            <a:off x="457200" y="1128713"/>
            <a:ext cx="8435975" cy="4230687"/>
          </a:xfrm>
        </p:spPr>
        <p:txBody>
          <a:bodyPr/>
          <a:lstStyle/>
          <a:p>
            <a:r>
              <a:rPr lang="en-US" dirty="0" smtClean="0"/>
              <a:t>JavaScript is a functional language!</a:t>
            </a:r>
          </a:p>
          <a:p>
            <a:endParaRPr lang="en-US" dirty="0" smtClean="0"/>
          </a:p>
          <a:p>
            <a:r>
              <a:rPr lang="en-US" dirty="0" smtClean="0"/>
              <a:t>First</a:t>
            </a:r>
            <a:r>
              <a:rPr lang="en-US" dirty="0"/>
              <a:t>-class </a:t>
            </a:r>
            <a:r>
              <a:rPr lang="en-US" dirty="0" smtClean="0"/>
              <a:t>functions:</a:t>
            </a:r>
          </a:p>
          <a:p>
            <a:pPr lvl="1"/>
            <a:r>
              <a:rPr lang="en-US" dirty="0"/>
              <a:t>Can be assigned to variables or stored in data </a:t>
            </a:r>
            <a:r>
              <a:rPr lang="en-US" dirty="0" smtClean="0"/>
              <a:t>structures</a:t>
            </a:r>
          </a:p>
          <a:p>
            <a:pPr lvl="1"/>
            <a:r>
              <a:rPr lang="en-US" dirty="0" smtClean="0"/>
              <a:t>Can be passed </a:t>
            </a:r>
            <a:r>
              <a:rPr lang="en-US" dirty="0"/>
              <a:t>as arguments to other </a:t>
            </a:r>
            <a:r>
              <a:rPr lang="en-US" dirty="0" smtClean="0"/>
              <a:t>functions</a:t>
            </a:r>
            <a:endParaRPr lang="en-US" dirty="0"/>
          </a:p>
          <a:p>
            <a:pPr lvl="1"/>
            <a:r>
              <a:rPr lang="en-US" dirty="0" smtClean="0"/>
              <a:t>Can be returned as </a:t>
            </a:r>
            <a:r>
              <a:rPr lang="en-US" dirty="0"/>
              <a:t>the values from other </a:t>
            </a:r>
            <a:r>
              <a:rPr lang="en-US" dirty="0" smtClean="0"/>
              <a:t>functions</a:t>
            </a:r>
            <a:endParaRPr lang="en-US" dirty="0"/>
          </a:p>
        </p:txBody>
      </p:sp>
      <p:sp>
        <p:nvSpPr>
          <p:cNvPr id="4" name="Titre 1"/>
          <p:cNvSpPr txBox="1">
            <a:spLocks/>
          </p:cNvSpPr>
          <p:nvPr/>
        </p:nvSpPr>
        <p:spPr bwMode="auto">
          <a:xfrm>
            <a:off x="1116013" y="336550"/>
            <a:ext cx="7777162" cy="5048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sz="3600" b="1" i="0" u="none" strike="noStrike" kern="1200" cap="none" spc="0" normalizeH="0" baseline="0" dirty="0" smtClean="0">
                <a:ln>
                  <a:noFill/>
                </a:ln>
                <a:solidFill>
                  <a:schemeClr val="tx1"/>
                </a:solidFill>
                <a:effectLst/>
                <a:uLnTx/>
                <a:uFillTx/>
                <a:latin typeface="+mj-lt"/>
                <a:ea typeface="ＭＳ Ｐゴシック" pitchFamily="34" charset="-128"/>
                <a:cs typeface="ＭＳ Ｐゴシック" charset="0"/>
              </a:rPr>
              <a:t>Functional</a:t>
            </a:r>
          </a:p>
        </p:txBody>
      </p:sp>
      <p:sp>
        <p:nvSpPr>
          <p:cNvPr id="5" name="Espace réservé du contenu 3"/>
          <p:cNvSpPr txBox="1">
            <a:spLocks/>
          </p:cNvSpPr>
          <p:nvPr/>
        </p:nvSpPr>
        <p:spPr>
          <a:xfrm>
            <a:off x="1116013" y="0"/>
            <a:ext cx="7777162" cy="336550"/>
          </a:xfrm>
          <a:prstGeom prst="rect">
            <a:avLst/>
          </a:prstGeom>
        </p:spPr>
        <p:txBody>
          <a:bodyPr/>
          <a:lstStyle/>
          <a:p>
            <a:pPr marL="342900" indent="-342900" defTabSz="457200">
              <a:spcBef>
                <a:spcPct val="20000"/>
              </a:spcBef>
              <a:defRPr/>
            </a:pPr>
            <a:r>
              <a:rPr lang="en-US" dirty="0">
                <a:solidFill>
                  <a:prstClr val="black"/>
                </a:solidFill>
                <a:latin typeface="Calibri"/>
                <a:cs typeface="ＭＳ Ｐゴシック" charset="0"/>
              </a:rPr>
              <a:t>Reminders</a:t>
            </a:r>
            <a:endParaRPr kumimoji="0" lang="en-US" b="0" i="0" u="none" strike="noStrike" kern="1200" cap="none" spc="0" normalizeH="0" baseline="0" dirty="0" smtClean="0">
              <a:ln>
                <a:noFill/>
              </a:ln>
              <a:solidFill>
                <a:schemeClr val="tx1"/>
              </a:solidFill>
              <a:effectLst/>
              <a:uLnTx/>
              <a:uFillTx/>
              <a:latin typeface="+mn-lt"/>
              <a:ea typeface="ＭＳ Ｐゴシック" pitchFamily="34" charset="-128"/>
              <a:cs typeface="ＭＳ Ｐゴシック" charset="0"/>
            </a:endParaRPr>
          </a:p>
        </p:txBody>
      </p:sp>
      <p:pic>
        <p:nvPicPr>
          <p:cNvPr id="8" name="Image 6" descr="test_icon.png"/>
          <p:cNvPicPr>
            <a:picLocks noChangeAspect="1"/>
          </p:cNvPicPr>
          <p:nvPr/>
        </p:nvPicPr>
        <p:blipFill>
          <a:blip r:embed="rId2" cstate="print"/>
          <a:srcRect/>
          <a:stretch>
            <a:fillRect/>
          </a:stretch>
        </p:blipFill>
        <p:spPr bwMode="auto">
          <a:xfrm>
            <a:off x="107950" y="120650"/>
            <a:ext cx="977900" cy="865188"/>
          </a:xfrm>
          <a:prstGeom prst="rect">
            <a:avLst/>
          </a:prstGeom>
          <a:noFill/>
          <a:ln w="9525">
            <a:noFill/>
            <a:miter lim="800000"/>
            <a:headEnd/>
            <a:tailEnd/>
          </a:ln>
        </p:spPr>
      </p:pic>
    </p:spTree>
    <p:extLst>
      <p:ext uri="{BB962C8B-B14F-4D97-AF65-F5344CB8AC3E}">
        <p14:creationId xmlns:p14="http://schemas.microsoft.com/office/powerpoint/2010/main" val="285218125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Espace réservé du contenu 2"/>
          <p:cNvSpPr>
            <a:spLocks noGrp="1"/>
          </p:cNvSpPr>
          <p:nvPr>
            <p:ph idx="1"/>
          </p:nvPr>
        </p:nvSpPr>
        <p:spPr>
          <a:xfrm>
            <a:off x="457200" y="1128713"/>
            <a:ext cx="8435975" cy="4230687"/>
          </a:xfrm>
        </p:spPr>
        <p:txBody>
          <a:bodyPr/>
          <a:lstStyle/>
          <a:p>
            <a:r>
              <a:rPr lang="en-US" dirty="0" smtClean="0"/>
              <a:t>Example:</a:t>
            </a:r>
          </a:p>
        </p:txBody>
      </p:sp>
      <p:sp>
        <p:nvSpPr>
          <p:cNvPr id="4" name="Titre 1"/>
          <p:cNvSpPr txBox="1">
            <a:spLocks/>
          </p:cNvSpPr>
          <p:nvPr/>
        </p:nvSpPr>
        <p:spPr bwMode="auto">
          <a:xfrm>
            <a:off x="1116013" y="336550"/>
            <a:ext cx="7777162" cy="5048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sz="3600" b="1" i="0" u="none" strike="noStrike" kern="1200" cap="none" spc="0" normalizeH="0" baseline="0" dirty="0" smtClean="0">
                <a:ln>
                  <a:noFill/>
                </a:ln>
                <a:solidFill>
                  <a:schemeClr val="tx1"/>
                </a:solidFill>
                <a:effectLst/>
                <a:uLnTx/>
                <a:uFillTx/>
                <a:latin typeface="+mj-lt"/>
                <a:ea typeface="ＭＳ Ｐゴシック" pitchFamily="34" charset="-128"/>
                <a:cs typeface="ＭＳ Ｐゴシック" charset="0"/>
              </a:rPr>
              <a:t>Functional</a:t>
            </a:r>
          </a:p>
        </p:txBody>
      </p:sp>
      <p:sp>
        <p:nvSpPr>
          <p:cNvPr id="5" name="Espace réservé du contenu 3"/>
          <p:cNvSpPr txBox="1">
            <a:spLocks/>
          </p:cNvSpPr>
          <p:nvPr/>
        </p:nvSpPr>
        <p:spPr>
          <a:xfrm>
            <a:off x="1116013" y="0"/>
            <a:ext cx="7777162" cy="336550"/>
          </a:xfrm>
          <a:prstGeom prst="rect">
            <a:avLst/>
          </a:prstGeom>
        </p:spPr>
        <p:txBody>
          <a:bodyPr/>
          <a:lstStyle/>
          <a:p>
            <a:pPr marL="342900" indent="-342900" defTabSz="457200">
              <a:spcBef>
                <a:spcPct val="20000"/>
              </a:spcBef>
              <a:defRPr/>
            </a:pPr>
            <a:r>
              <a:rPr lang="en-US" dirty="0">
                <a:solidFill>
                  <a:prstClr val="black"/>
                </a:solidFill>
                <a:latin typeface="Calibri"/>
                <a:cs typeface="ＭＳ Ｐゴシック" charset="0"/>
              </a:rPr>
              <a:t>Reminders</a:t>
            </a:r>
            <a:endParaRPr kumimoji="0" lang="en-US" b="0" i="0" u="none" strike="noStrike" kern="1200" cap="none" spc="0" normalizeH="0" baseline="0" dirty="0" smtClean="0">
              <a:ln>
                <a:noFill/>
              </a:ln>
              <a:solidFill>
                <a:schemeClr val="tx1"/>
              </a:solidFill>
              <a:effectLst/>
              <a:uLnTx/>
              <a:uFillTx/>
              <a:latin typeface="+mn-lt"/>
              <a:ea typeface="ＭＳ Ｐゴシック" pitchFamily="34" charset="-128"/>
              <a:cs typeface="ＭＳ Ｐゴシック" charset="0"/>
            </a:endParaRPr>
          </a:p>
        </p:txBody>
      </p:sp>
      <p:pic>
        <p:nvPicPr>
          <p:cNvPr id="8" name="Image 6" descr="test_icon.png"/>
          <p:cNvPicPr>
            <a:picLocks noChangeAspect="1"/>
          </p:cNvPicPr>
          <p:nvPr/>
        </p:nvPicPr>
        <p:blipFill>
          <a:blip r:embed="rId3" cstate="print"/>
          <a:srcRect/>
          <a:stretch>
            <a:fillRect/>
          </a:stretch>
        </p:blipFill>
        <p:spPr bwMode="auto">
          <a:xfrm>
            <a:off x="107950" y="120650"/>
            <a:ext cx="977900" cy="865188"/>
          </a:xfrm>
          <a:prstGeom prst="rect">
            <a:avLst/>
          </a:prstGeom>
          <a:noFill/>
          <a:ln w="9525">
            <a:noFill/>
            <a:miter lim="800000"/>
            <a:headEnd/>
            <a:tailEnd/>
          </a:ln>
        </p:spPr>
      </p:pic>
      <p:sp>
        <p:nvSpPr>
          <p:cNvPr id="6" name="Rectangle à coins arrondis 4"/>
          <p:cNvSpPr/>
          <p:nvPr/>
        </p:nvSpPr>
        <p:spPr>
          <a:xfrm>
            <a:off x="179512" y="1849388"/>
            <a:ext cx="8785225" cy="3240360"/>
          </a:xfrm>
          <a:prstGeom prst="roundRect">
            <a:avLst/>
          </a:prstGeom>
        </p:spPr>
        <p:style>
          <a:lnRef idx="2">
            <a:schemeClr val="dk1"/>
          </a:lnRef>
          <a:fillRef idx="1">
            <a:schemeClr val="lt1"/>
          </a:fillRef>
          <a:effectRef idx="0">
            <a:schemeClr val="dk1"/>
          </a:effectRef>
          <a:fontRef idx="minor">
            <a:schemeClr val="dk1"/>
          </a:fontRef>
        </p:style>
        <p:txBody>
          <a:bodyPr anchor="ctr"/>
          <a:lstStyle/>
          <a:p>
            <a:pPr eaLnBrk="1" hangingPunct="1">
              <a:buFont typeface="Wingdings" pitchFamily="1" charset="2"/>
              <a:buNone/>
            </a:pPr>
            <a:r>
              <a:rPr lang="en-GB" b="1" dirty="0" err="1" smtClean="0">
                <a:solidFill>
                  <a:srgbClr val="0070C0"/>
                </a:solidFill>
                <a:latin typeface="Courier New" pitchFamily="-106" charset="0"/>
                <a:ea typeface="ＭＳ Ｐゴシック" pitchFamily="-106" charset="-128"/>
                <a:cs typeface="Courier New" pitchFamily="-106" charset="0"/>
              </a:rPr>
              <a:t>var</a:t>
            </a:r>
            <a:r>
              <a:rPr lang="en-GB" b="1" dirty="0" smtClean="0">
                <a:solidFill>
                  <a:srgbClr val="0070C0"/>
                </a:solidFill>
                <a:latin typeface="Courier New" pitchFamily="-106" charset="0"/>
                <a:ea typeface="ＭＳ Ｐゴシック" pitchFamily="-106" charset="-128"/>
                <a:cs typeface="Courier New" pitchFamily="-106" charset="0"/>
              </a:rPr>
              <a:t> </a:t>
            </a:r>
            <a:r>
              <a:rPr lang="en-GB" b="1" dirty="0" err="1" smtClean="0">
                <a:solidFill>
                  <a:schemeClr val="tx1"/>
                </a:solidFill>
                <a:latin typeface="Courier New" pitchFamily="-106" charset="0"/>
                <a:ea typeface="ＭＳ Ｐゴシック" pitchFamily="-106" charset="-128"/>
                <a:cs typeface="Courier New" pitchFamily="-106" charset="0"/>
              </a:rPr>
              <a:t>computeAverage</a:t>
            </a:r>
            <a:r>
              <a:rPr lang="en-GB" b="1" dirty="0" smtClean="0">
                <a:solidFill>
                  <a:schemeClr val="tx1"/>
                </a:solidFill>
                <a:latin typeface="Courier New" pitchFamily="-106" charset="0"/>
                <a:ea typeface="ＭＳ Ｐゴシック" pitchFamily="-106" charset="-128"/>
                <a:cs typeface="Courier New" pitchFamily="-106" charset="0"/>
              </a:rPr>
              <a:t> =</a:t>
            </a:r>
            <a:r>
              <a:rPr lang="en-GB" b="1" dirty="0" smtClean="0">
                <a:solidFill>
                  <a:srgbClr val="0070C0"/>
                </a:solidFill>
                <a:latin typeface="Courier New" pitchFamily="-106" charset="0"/>
                <a:ea typeface="ＭＳ Ｐゴシック" pitchFamily="-106" charset="-128"/>
                <a:cs typeface="Courier New" pitchFamily="-106" charset="0"/>
              </a:rPr>
              <a:t> function</a:t>
            </a:r>
            <a:r>
              <a:rPr lang="en-GB" b="1" dirty="0" smtClean="0">
                <a:solidFill>
                  <a:schemeClr val="tx1"/>
                </a:solidFill>
                <a:latin typeface="Courier New" pitchFamily="-106" charset="0"/>
                <a:ea typeface="ＭＳ Ｐゴシック" pitchFamily="-106" charset="-128"/>
                <a:cs typeface="Courier New" pitchFamily="-106" charset="0"/>
              </a:rPr>
              <a:t>(values) {</a:t>
            </a:r>
          </a:p>
          <a:p>
            <a:pPr eaLnBrk="1" hangingPunct="1">
              <a:buFont typeface="Wingdings" pitchFamily="1" charset="2"/>
              <a:buNone/>
            </a:pPr>
            <a:r>
              <a:rPr lang="en-GB" b="1" dirty="0" smtClean="0">
                <a:solidFill>
                  <a:schemeClr val="tx1"/>
                </a:solidFill>
                <a:latin typeface="Courier New" pitchFamily="-106" charset="0"/>
                <a:ea typeface="ＭＳ Ｐゴシック" pitchFamily="-106" charset="-128"/>
                <a:cs typeface="Courier New" pitchFamily="-106" charset="0"/>
              </a:rPr>
              <a:t>	</a:t>
            </a:r>
            <a:r>
              <a:rPr lang="en-GB" b="1" dirty="0" err="1">
                <a:solidFill>
                  <a:srgbClr val="0070C0"/>
                </a:solidFill>
                <a:latin typeface="Courier New" pitchFamily="-106" charset="0"/>
                <a:ea typeface="ＭＳ Ｐゴシック" pitchFamily="-106" charset="-128"/>
                <a:cs typeface="Courier New" pitchFamily="-106" charset="0"/>
              </a:rPr>
              <a:t>var</a:t>
            </a:r>
            <a:r>
              <a:rPr lang="en-GB" b="1" dirty="0">
                <a:latin typeface="Courier New" pitchFamily="1" charset="0"/>
                <a:ea typeface="ＭＳ Ｐゴシック" pitchFamily="1" charset="-128"/>
              </a:rPr>
              <a:t> sum = </a:t>
            </a:r>
            <a:r>
              <a:rPr lang="en-GB" b="1" dirty="0" err="1" smtClean="0">
                <a:latin typeface="Courier New" pitchFamily="1" charset="0"/>
                <a:ea typeface="ＭＳ Ｐゴシック" pitchFamily="1" charset="-128"/>
              </a:rPr>
              <a:t>values.reduce</a:t>
            </a:r>
            <a:r>
              <a:rPr lang="en-GB" b="1" dirty="0">
                <a:latin typeface="Courier New" pitchFamily="1" charset="0"/>
                <a:ea typeface="ＭＳ Ｐゴシック" pitchFamily="1" charset="-128"/>
              </a:rPr>
              <a:t>( </a:t>
            </a:r>
            <a:r>
              <a:rPr lang="en-GB" b="1" dirty="0">
                <a:solidFill>
                  <a:srgbClr val="0070C0"/>
                </a:solidFill>
                <a:latin typeface="Courier New" pitchFamily="-106" charset="0"/>
                <a:ea typeface="ＭＳ Ｐゴシック" pitchFamily="-106" charset="-128"/>
                <a:cs typeface="Courier New" pitchFamily="-106" charset="0"/>
              </a:rPr>
              <a:t>function</a:t>
            </a:r>
            <a:r>
              <a:rPr lang="en-GB" b="1" dirty="0">
                <a:latin typeface="Courier New" pitchFamily="1" charset="0"/>
                <a:ea typeface="ＭＳ Ｐゴシック" pitchFamily="1" charset="-128"/>
              </a:rPr>
              <a:t>(total, current) {</a:t>
            </a:r>
          </a:p>
          <a:p>
            <a:pPr eaLnBrk="1" hangingPunct="1">
              <a:buFont typeface="Wingdings" pitchFamily="1" charset="2"/>
              <a:buNone/>
            </a:pPr>
            <a:r>
              <a:rPr lang="en-GB" b="1" dirty="0">
                <a:latin typeface="Courier New" pitchFamily="1" charset="0"/>
                <a:ea typeface="ＭＳ Ｐゴシック" pitchFamily="1" charset="-128"/>
              </a:rPr>
              <a:t>	</a:t>
            </a:r>
            <a:r>
              <a:rPr lang="en-GB" b="1" dirty="0" smtClean="0">
                <a:latin typeface="Courier New" pitchFamily="1" charset="0"/>
                <a:ea typeface="ＭＳ Ｐゴシック" pitchFamily="1" charset="-128"/>
              </a:rPr>
              <a:t>	</a:t>
            </a:r>
            <a:r>
              <a:rPr lang="en-GB" b="1" dirty="0" smtClean="0">
                <a:solidFill>
                  <a:srgbClr val="0070C0"/>
                </a:solidFill>
                <a:latin typeface="Courier New" pitchFamily="-106" charset="0"/>
                <a:ea typeface="ＭＳ Ｐゴシック" pitchFamily="-106" charset="-128"/>
                <a:cs typeface="Courier New" pitchFamily="-106" charset="0"/>
              </a:rPr>
              <a:t>return</a:t>
            </a:r>
            <a:r>
              <a:rPr lang="en-GB" b="1" dirty="0" smtClean="0">
                <a:latin typeface="Courier New" pitchFamily="1" charset="0"/>
                <a:ea typeface="ＭＳ Ｐゴシック" pitchFamily="1" charset="-128"/>
              </a:rPr>
              <a:t> </a:t>
            </a:r>
            <a:r>
              <a:rPr lang="en-GB" b="1" dirty="0">
                <a:latin typeface="Courier New" pitchFamily="1" charset="0"/>
                <a:ea typeface="ＭＳ Ｐゴシック" pitchFamily="1" charset="-128"/>
              </a:rPr>
              <a:t>total + current;</a:t>
            </a:r>
          </a:p>
          <a:p>
            <a:pPr eaLnBrk="1" hangingPunct="1">
              <a:buFont typeface="Wingdings" pitchFamily="1" charset="2"/>
              <a:buNone/>
            </a:pPr>
            <a:r>
              <a:rPr lang="en-GB" b="1" dirty="0" smtClean="0">
                <a:latin typeface="Courier New" pitchFamily="1" charset="0"/>
                <a:ea typeface="ＭＳ Ｐゴシック" pitchFamily="1" charset="-128"/>
              </a:rPr>
              <a:t>	}, </a:t>
            </a:r>
            <a:r>
              <a:rPr lang="en-GB" b="1" dirty="0" smtClean="0">
                <a:solidFill>
                  <a:srgbClr val="FF6600"/>
                </a:solidFill>
                <a:latin typeface="Courier New" pitchFamily="1" charset="0"/>
                <a:ea typeface="ＭＳ Ｐゴシック" pitchFamily="1" charset="-128"/>
              </a:rPr>
              <a:t>0</a:t>
            </a:r>
            <a:r>
              <a:rPr lang="en-GB" b="1" dirty="0" smtClean="0">
                <a:latin typeface="Courier New" pitchFamily="1" charset="0"/>
                <a:ea typeface="ＭＳ Ｐゴシック" pitchFamily="1" charset="-128"/>
              </a:rPr>
              <a:t>);</a:t>
            </a:r>
          </a:p>
          <a:p>
            <a:pPr eaLnBrk="1" hangingPunct="1">
              <a:buFont typeface="Wingdings" pitchFamily="1" charset="2"/>
              <a:buNone/>
            </a:pPr>
            <a:r>
              <a:rPr lang="en-GB" b="1" dirty="0">
                <a:solidFill>
                  <a:schemeClr val="tx1"/>
                </a:solidFill>
                <a:latin typeface="Courier New" pitchFamily="1" charset="0"/>
                <a:ea typeface="ＭＳ Ｐゴシック" pitchFamily="1" charset="-128"/>
                <a:cs typeface="Courier New" pitchFamily="-106" charset="0"/>
              </a:rPr>
              <a:t>	</a:t>
            </a:r>
            <a:r>
              <a:rPr lang="en-GB" b="1" dirty="0">
                <a:solidFill>
                  <a:srgbClr val="0070C0"/>
                </a:solidFill>
                <a:latin typeface="Courier New" pitchFamily="-106" charset="0"/>
                <a:ea typeface="ＭＳ Ｐゴシック" pitchFamily="-106" charset="-128"/>
                <a:cs typeface="Courier New" pitchFamily="-106" charset="0"/>
              </a:rPr>
              <a:t>return</a:t>
            </a:r>
            <a:r>
              <a:rPr lang="en-GB" b="1" dirty="0" smtClean="0">
                <a:solidFill>
                  <a:schemeClr val="tx1"/>
                </a:solidFill>
                <a:latin typeface="Courier New" pitchFamily="1" charset="0"/>
                <a:ea typeface="ＭＳ Ｐゴシック" pitchFamily="1" charset="-128"/>
                <a:cs typeface="Courier New" pitchFamily="-106" charset="0"/>
              </a:rPr>
              <a:t> sum / </a:t>
            </a:r>
            <a:r>
              <a:rPr lang="en-GB" b="1" dirty="0" err="1" smtClean="0">
                <a:solidFill>
                  <a:schemeClr val="tx1"/>
                </a:solidFill>
                <a:latin typeface="Courier New" pitchFamily="1" charset="0"/>
                <a:ea typeface="ＭＳ Ｐゴシック" pitchFamily="1" charset="-128"/>
                <a:cs typeface="Courier New" pitchFamily="-106" charset="0"/>
              </a:rPr>
              <a:t>values.length</a:t>
            </a:r>
            <a:r>
              <a:rPr lang="en-GB" b="1" dirty="0" smtClean="0">
                <a:solidFill>
                  <a:schemeClr val="tx1"/>
                </a:solidFill>
                <a:latin typeface="Courier New" pitchFamily="1" charset="0"/>
                <a:ea typeface="ＭＳ Ｐゴシック" pitchFamily="1" charset="-128"/>
                <a:cs typeface="Courier New" pitchFamily="-106" charset="0"/>
              </a:rPr>
              <a:t>;</a:t>
            </a:r>
            <a:endParaRPr lang="en-GB" b="1" dirty="0">
              <a:solidFill>
                <a:schemeClr val="tx1"/>
              </a:solidFill>
              <a:latin typeface="Courier New" pitchFamily="-106" charset="0"/>
              <a:ea typeface="ＭＳ Ｐゴシック" pitchFamily="-106" charset="-128"/>
              <a:cs typeface="Courier New" pitchFamily="-106" charset="0"/>
            </a:endParaRPr>
          </a:p>
          <a:p>
            <a:pPr eaLnBrk="1" hangingPunct="1">
              <a:buFont typeface="Wingdings" pitchFamily="1" charset="2"/>
              <a:buNone/>
            </a:pPr>
            <a:r>
              <a:rPr lang="en-GB" b="1" dirty="0" smtClean="0">
                <a:solidFill>
                  <a:schemeClr val="tx1"/>
                </a:solidFill>
                <a:latin typeface="Courier New" pitchFamily="-106" charset="0"/>
                <a:ea typeface="ＭＳ Ｐゴシック" pitchFamily="-106" charset="-128"/>
                <a:cs typeface="Courier New" pitchFamily="-106" charset="0"/>
              </a:rPr>
              <a:t>}</a:t>
            </a:r>
          </a:p>
          <a:p>
            <a:pPr eaLnBrk="1" hangingPunct="1">
              <a:buFont typeface="Wingdings" pitchFamily="1" charset="2"/>
              <a:buNone/>
            </a:pPr>
            <a:endParaRPr lang="en-GB" b="1" dirty="0" smtClean="0">
              <a:solidFill>
                <a:schemeClr val="tx1"/>
              </a:solidFill>
              <a:latin typeface="Courier New" pitchFamily="-106" charset="0"/>
              <a:ea typeface="ＭＳ Ｐゴシック" pitchFamily="-106" charset="-128"/>
              <a:cs typeface="Courier New" pitchFamily="-106" charset="0"/>
            </a:endParaRPr>
          </a:p>
          <a:p>
            <a:pPr eaLnBrk="1" hangingPunct="1">
              <a:buFont typeface="Wingdings" pitchFamily="1" charset="2"/>
              <a:buNone/>
            </a:pPr>
            <a:r>
              <a:rPr lang="en-GB" b="1" dirty="0" err="1" smtClean="0">
                <a:solidFill>
                  <a:srgbClr val="0070C0"/>
                </a:solidFill>
                <a:latin typeface="Courier New" pitchFamily="-106" charset="0"/>
                <a:ea typeface="ＭＳ Ｐゴシック" pitchFamily="-106" charset="-128"/>
                <a:cs typeface="Courier New" pitchFamily="-106" charset="0"/>
              </a:rPr>
              <a:t>var</a:t>
            </a:r>
            <a:r>
              <a:rPr lang="en-GB" b="1" dirty="0" smtClean="0">
                <a:solidFill>
                  <a:srgbClr val="0070C0"/>
                </a:solidFill>
                <a:latin typeface="Courier New" pitchFamily="-106" charset="0"/>
                <a:ea typeface="ＭＳ Ｐゴシック" pitchFamily="-106" charset="-128"/>
                <a:cs typeface="Courier New" pitchFamily="-106" charset="0"/>
              </a:rPr>
              <a:t> </a:t>
            </a:r>
            <a:r>
              <a:rPr lang="en-GB" b="1" dirty="0" smtClean="0">
                <a:latin typeface="Courier New" pitchFamily="1" charset="0"/>
                <a:ea typeface="ＭＳ Ｐゴシック" pitchFamily="1" charset="-128"/>
              </a:rPr>
              <a:t>marks = [</a:t>
            </a:r>
            <a:r>
              <a:rPr lang="en-GB" b="1" dirty="0" smtClean="0">
                <a:solidFill>
                  <a:srgbClr val="FF6600"/>
                </a:solidFill>
                <a:latin typeface="Courier New" pitchFamily="1" charset="0"/>
                <a:ea typeface="ＭＳ Ｐゴシック" pitchFamily="1" charset="-128"/>
              </a:rPr>
              <a:t>12</a:t>
            </a:r>
            <a:r>
              <a:rPr lang="en-GB" b="1" dirty="0" smtClean="0">
                <a:latin typeface="Courier New" pitchFamily="1" charset="0"/>
                <a:ea typeface="ＭＳ Ｐゴシック" pitchFamily="1" charset="-128"/>
              </a:rPr>
              <a:t>, </a:t>
            </a:r>
            <a:r>
              <a:rPr lang="en-GB" b="1" dirty="0" smtClean="0">
                <a:solidFill>
                  <a:srgbClr val="FF6600"/>
                </a:solidFill>
                <a:latin typeface="Courier New" pitchFamily="1" charset="0"/>
                <a:ea typeface="ＭＳ Ｐゴシック" pitchFamily="1" charset="-128"/>
              </a:rPr>
              <a:t>18</a:t>
            </a:r>
            <a:r>
              <a:rPr lang="en-GB" b="1" dirty="0" smtClean="0">
                <a:latin typeface="Courier New" pitchFamily="1" charset="0"/>
                <a:ea typeface="ＭＳ Ｐゴシック" pitchFamily="1" charset="-128"/>
              </a:rPr>
              <a:t>, </a:t>
            </a:r>
            <a:r>
              <a:rPr lang="en-GB" b="1" dirty="0" smtClean="0">
                <a:solidFill>
                  <a:srgbClr val="FF6600"/>
                </a:solidFill>
                <a:latin typeface="Courier New" pitchFamily="1" charset="0"/>
                <a:ea typeface="ＭＳ Ｐゴシック" pitchFamily="1" charset="-128"/>
              </a:rPr>
              <a:t>14</a:t>
            </a:r>
            <a:r>
              <a:rPr lang="en-GB" b="1" dirty="0" smtClean="0">
                <a:latin typeface="Courier New" pitchFamily="1" charset="0"/>
                <a:ea typeface="ＭＳ Ｐゴシック" pitchFamily="1" charset="-128"/>
              </a:rPr>
              <a:t>, </a:t>
            </a:r>
            <a:r>
              <a:rPr lang="en-GB" b="1" dirty="0" smtClean="0">
                <a:solidFill>
                  <a:srgbClr val="FF6600"/>
                </a:solidFill>
                <a:latin typeface="Courier New" pitchFamily="1" charset="0"/>
                <a:ea typeface="ＭＳ Ｐゴシック" pitchFamily="1" charset="-128"/>
              </a:rPr>
              <a:t>8</a:t>
            </a:r>
            <a:r>
              <a:rPr lang="en-GB" b="1" dirty="0" smtClean="0">
                <a:latin typeface="Courier New" pitchFamily="1" charset="0"/>
                <a:ea typeface="ＭＳ Ｐゴシック" pitchFamily="1" charset="-128"/>
              </a:rPr>
              <a:t>];</a:t>
            </a:r>
            <a:endParaRPr lang="en-GB" b="1" dirty="0">
              <a:latin typeface="Courier New" pitchFamily="1" charset="0"/>
              <a:ea typeface="ＭＳ Ｐゴシック" pitchFamily="1" charset="-128"/>
            </a:endParaRPr>
          </a:p>
          <a:p>
            <a:pPr eaLnBrk="1" hangingPunct="1">
              <a:buFont typeface="Wingdings" pitchFamily="1" charset="2"/>
              <a:buNone/>
            </a:pPr>
            <a:r>
              <a:rPr lang="en-GB" b="1" dirty="0" err="1" smtClean="0">
                <a:solidFill>
                  <a:srgbClr val="000000"/>
                </a:solidFill>
                <a:latin typeface="Courier New" pitchFamily="1" charset="0"/>
                <a:ea typeface="ＭＳ Ｐゴシック" pitchFamily="1" charset="-128"/>
                <a:cs typeface="Courier New" pitchFamily="-106" charset="0"/>
              </a:rPr>
              <a:t>console.log</a:t>
            </a:r>
            <a:r>
              <a:rPr lang="en-GB" b="1" dirty="0" smtClean="0">
                <a:solidFill>
                  <a:srgbClr val="000000"/>
                </a:solidFill>
                <a:latin typeface="Courier New" pitchFamily="1" charset="0"/>
                <a:ea typeface="ＭＳ Ｐゴシック" pitchFamily="1" charset="-128"/>
                <a:cs typeface="Courier New" pitchFamily="-106" charset="0"/>
              </a:rPr>
              <a:t>(</a:t>
            </a:r>
            <a:r>
              <a:rPr lang="en-GB" b="1" dirty="0" err="1" smtClean="0">
                <a:solidFill>
                  <a:srgbClr val="000000"/>
                </a:solidFill>
                <a:latin typeface="Courier New" pitchFamily="1" charset="0"/>
                <a:ea typeface="ＭＳ Ｐゴシック" pitchFamily="1" charset="-128"/>
                <a:cs typeface="Courier New" pitchFamily="-106" charset="0"/>
              </a:rPr>
              <a:t>computeAverage</a:t>
            </a:r>
            <a:r>
              <a:rPr lang="en-GB" b="1" dirty="0" smtClean="0">
                <a:solidFill>
                  <a:srgbClr val="000000"/>
                </a:solidFill>
                <a:latin typeface="Courier New" pitchFamily="1" charset="0"/>
                <a:ea typeface="ＭＳ Ｐゴシック" pitchFamily="1" charset="-128"/>
                <a:cs typeface="Courier New" pitchFamily="-106" charset="0"/>
              </a:rPr>
              <a:t>(marks)); </a:t>
            </a:r>
            <a:r>
              <a:rPr lang="en-GB" b="1" dirty="0">
                <a:solidFill>
                  <a:srgbClr val="479B8F"/>
                </a:solidFill>
                <a:latin typeface="Courier New" pitchFamily="-106" charset="0"/>
                <a:ea typeface="ＭＳ Ｐゴシック" pitchFamily="-106" charset="-128"/>
                <a:cs typeface="Courier New" pitchFamily="-106" charset="0"/>
              </a:rPr>
              <a:t>// 13</a:t>
            </a:r>
          </a:p>
        </p:txBody>
      </p:sp>
    </p:spTree>
    <p:extLst>
      <p:ext uri="{BB962C8B-B14F-4D97-AF65-F5344CB8AC3E}">
        <p14:creationId xmlns:p14="http://schemas.microsoft.com/office/powerpoint/2010/main" val="73054384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err="1" smtClean="0"/>
              <a:t>Fn</a:t>
            </a:r>
            <a:r>
              <a:rPr lang="en-US" dirty="0" smtClean="0"/>
              <a:t> expression VS </a:t>
            </a:r>
            <a:r>
              <a:rPr lang="en-US" dirty="0" err="1" smtClean="0"/>
              <a:t>Fn</a:t>
            </a:r>
            <a:r>
              <a:rPr lang="en-US" dirty="0" smtClean="0"/>
              <a:t> declaration</a:t>
            </a:r>
            <a:endParaRPr lang="en-US" dirty="0"/>
          </a:p>
        </p:txBody>
      </p:sp>
      <p:sp>
        <p:nvSpPr>
          <p:cNvPr id="3" name="Espace réservé du contenu 2"/>
          <p:cNvSpPr>
            <a:spLocks noGrp="1"/>
          </p:cNvSpPr>
          <p:nvPr>
            <p:ph idx="1"/>
          </p:nvPr>
        </p:nvSpPr>
        <p:spPr/>
        <p:txBody>
          <a:bodyPr/>
          <a:lstStyle/>
          <a:p>
            <a:endParaRPr lang="en-US" dirty="0" smtClean="0"/>
          </a:p>
          <a:p>
            <a:r>
              <a:rPr lang="en-US" dirty="0" smtClean="0"/>
              <a:t>Function declarations are evaluated before any instructions in the same context</a:t>
            </a:r>
          </a:p>
          <a:p>
            <a:endParaRPr lang="en-US" dirty="0"/>
          </a:p>
          <a:p>
            <a:r>
              <a:rPr lang="en-US" dirty="0" smtClean="0"/>
              <a:t>Function expressions are evaluated after all the instructions preceding it</a:t>
            </a:r>
          </a:p>
        </p:txBody>
      </p:sp>
      <p:sp>
        <p:nvSpPr>
          <p:cNvPr id="4" name="Espace réservé du contenu 3"/>
          <p:cNvSpPr>
            <a:spLocks noGrp="1"/>
          </p:cNvSpPr>
          <p:nvPr>
            <p:ph sz="quarter" idx="13"/>
          </p:nvPr>
        </p:nvSpPr>
        <p:spPr/>
        <p:txBody>
          <a:bodyPr/>
          <a:lstStyle/>
          <a:p>
            <a:r>
              <a:rPr lang="fr-FR" dirty="0" err="1" smtClean="0"/>
              <a:t>Reminders</a:t>
            </a:r>
            <a:endParaRPr lang="fr-FR" dirty="0"/>
          </a:p>
        </p:txBody>
      </p:sp>
      <p:pic>
        <p:nvPicPr>
          <p:cNvPr id="6" name="Image 6" descr="test_icon.png"/>
          <p:cNvPicPr>
            <a:picLocks noChangeAspect="1"/>
          </p:cNvPicPr>
          <p:nvPr/>
        </p:nvPicPr>
        <p:blipFill>
          <a:blip r:embed="rId3" cstate="print"/>
          <a:srcRect/>
          <a:stretch>
            <a:fillRect/>
          </a:stretch>
        </p:blipFill>
        <p:spPr bwMode="auto">
          <a:xfrm>
            <a:off x="107950" y="120650"/>
            <a:ext cx="977900" cy="865188"/>
          </a:xfrm>
          <a:prstGeom prst="rect">
            <a:avLst/>
          </a:prstGeom>
          <a:noFill/>
          <a:ln w="9525">
            <a:noFill/>
            <a:miter lim="800000"/>
            <a:headEnd/>
            <a:tailEnd/>
          </a:ln>
        </p:spPr>
      </p:pic>
    </p:spTree>
    <p:extLst>
      <p:ext uri="{BB962C8B-B14F-4D97-AF65-F5344CB8AC3E}">
        <p14:creationId xmlns:p14="http://schemas.microsoft.com/office/powerpoint/2010/main" val="167425546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Questions ?</a:t>
            </a:r>
            <a:endParaRPr lang="fr-FR" dirty="0"/>
          </a:p>
        </p:txBody>
      </p:sp>
      <p:pic>
        <p:nvPicPr>
          <p:cNvPr id="4" name="Picture 6"/>
          <p:cNvPicPr>
            <a:picLocks noChangeAspect="1" noChangeArrowheads="1"/>
          </p:cNvPicPr>
          <p:nvPr/>
        </p:nvPicPr>
        <p:blipFill>
          <a:blip r:embed="rId2" cstate="print"/>
          <a:srcRect/>
          <a:stretch>
            <a:fillRect/>
          </a:stretch>
        </p:blipFill>
        <p:spPr bwMode="auto">
          <a:xfrm>
            <a:off x="2483768" y="1129308"/>
            <a:ext cx="4241200" cy="3832027"/>
          </a:xfrm>
          <a:prstGeom prst="rect">
            <a:avLst/>
          </a:prstGeom>
          <a:noFill/>
          <a:ln w="12700">
            <a:noFill/>
            <a:miter lim="800000"/>
            <a:headEnd type="none" w="sm" len="sm"/>
            <a:tailEnd type="none" w="sm" len="sm"/>
          </a:ln>
          <a:effectLst/>
        </p:spPr>
      </p:pic>
      <p:pic>
        <p:nvPicPr>
          <p:cNvPr id="6" name="Image 3" descr="icon_chrono.png"/>
          <p:cNvPicPr>
            <a:picLocks noChangeAspect="1"/>
          </p:cNvPicPr>
          <p:nvPr/>
        </p:nvPicPr>
        <p:blipFill>
          <a:blip r:embed="rId3" cstate="print"/>
          <a:srcRect/>
          <a:stretch>
            <a:fillRect/>
          </a:stretch>
        </p:blipFill>
        <p:spPr bwMode="auto">
          <a:xfrm>
            <a:off x="107504" y="121196"/>
            <a:ext cx="978956" cy="864096"/>
          </a:xfrm>
          <a:prstGeom prst="rect">
            <a:avLst/>
          </a:prstGeom>
          <a:noFill/>
          <a:ln w="9525">
            <a:noFill/>
            <a:miter lim="800000"/>
            <a:headEnd/>
            <a:tailEnd/>
          </a:ln>
        </p:spPr>
      </p:pic>
    </p:spTree>
    <p:extLst>
      <p:ext uri="{BB962C8B-B14F-4D97-AF65-F5344CB8AC3E}">
        <p14:creationId xmlns:p14="http://schemas.microsoft.com/office/powerpoint/2010/main" val="1984784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style.rotation</p:attrName>
                                        </p:attrNameLst>
                                      </p:cBhvr>
                                      <p:tavLst>
                                        <p:tav tm="0">
                                          <p:val>
                                            <p:fltVal val="720"/>
                                          </p:val>
                                        </p:tav>
                                        <p:tav tm="100000">
                                          <p:val>
                                            <p:fltVal val="0"/>
                                          </p:val>
                                        </p:tav>
                                      </p:tavLst>
                                    </p:anim>
                                    <p:anim calcmode="lin" valueType="num">
                                      <p:cBhvr>
                                        <p:cTn id="9" dur="1000" fill="hold"/>
                                        <p:tgtEl>
                                          <p:spTgt spid="4"/>
                                        </p:tgtEl>
                                        <p:attrNameLst>
                                          <p:attrName>ppt_h</p:attrName>
                                        </p:attrNameLst>
                                      </p:cBhvr>
                                      <p:tavLst>
                                        <p:tav tm="0">
                                          <p:val>
                                            <p:fltVal val="0"/>
                                          </p:val>
                                        </p:tav>
                                        <p:tav tm="100000">
                                          <p:val>
                                            <p:strVal val="#ppt_h"/>
                                          </p:val>
                                        </p:tav>
                                      </p:tavLst>
                                    </p:anim>
                                    <p:anim calcmode="lin" valueType="num">
                                      <p:cBhvr>
                                        <p:cTn id="10" dur="1000" fill="hold"/>
                                        <p:tgtEl>
                                          <p:spTgt spid="4"/>
                                        </p:tgtEl>
                                        <p:attrNameLst>
                                          <p:attrName>ppt_w</p:attrName>
                                        </p:attrNameLst>
                                      </p:cBhvr>
                                      <p:tavLst>
                                        <p:tav tm="0">
                                          <p:val>
                                            <p:fltVal val="0"/>
                                          </p:val>
                                        </p:tav>
                                        <p:tav tm="100000">
                                          <p:val>
                                            <p:strVal val="#ppt_w"/>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Object oriented </a:t>
            </a:r>
            <a:br>
              <a:rPr lang="en-US" dirty="0" smtClean="0"/>
            </a:br>
            <a:r>
              <a:rPr lang="en-US" dirty="0" smtClean="0"/>
              <a:t>programming</a:t>
            </a:r>
            <a:endParaRPr lang="en-US" dirty="0"/>
          </a:p>
        </p:txBody>
      </p:sp>
      <p:sp>
        <p:nvSpPr>
          <p:cNvPr id="3" name="Espace réservé du texte 2"/>
          <p:cNvSpPr>
            <a:spLocks noGrp="1"/>
          </p:cNvSpPr>
          <p:nvPr>
            <p:ph type="body" idx="1"/>
          </p:nvPr>
        </p:nvSpPr>
        <p:spPr/>
        <p:txBody>
          <a:bodyPr/>
          <a:lstStyle/>
          <a:p>
            <a:pPr>
              <a:defRPr/>
            </a:pPr>
            <a:r>
              <a:rPr lang="en-US" dirty="0"/>
              <a:t>Go further with JavaScript…</a:t>
            </a:r>
          </a:p>
        </p:txBody>
      </p:sp>
      <p:pic>
        <p:nvPicPr>
          <p:cNvPr id="6" name="Picture 5"/>
          <p:cNvPicPr>
            <a:picLocks noChangeAspect="1"/>
          </p:cNvPicPr>
          <p:nvPr/>
        </p:nvPicPr>
        <p:blipFill>
          <a:blip r:embed="rId2"/>
          <a:stretch>
            <a:fillRect/>
          </a:stretch>
        </p:blipFill>
        <p:spPr>
          <a:xfrm>
            <a:off x="4012700" y="2110670"/>
            <a:ext cx="5023796" cy="1466910"/>
          </a:xfrm>
          <a:prstGeom prst="rect">
            <a:avLst/>
          </a:prstGeom>
        </p:spPr>
      </p:pic>
    </p:spTree>
    <p:extLst>
      <p:ext uri="{BB962C8B-B14F-4D97-AF65-F5344CB8AC3E}">
        <p14:creationId xmlns:p14="http://schemas.microsoft.com/office/powerpoint/2010/main" val="334589229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smtClean="0"/>
              <a:t>Presentation</a:t>
            </a:r>
            <a:endParaRPr lang="fr-FR" dirty="0"/>
          </a:p>
        </p:txBody>
      </p:sp>
      <p:sp>
        <p:nvSpPr>
          <p:cNvPr id="3" name="Espace réservé du contenu 2"/>
          <p:cNvSpPr>
            <a:spLocks noGrp="1"/>
          </p:cNvSpPr>
          <p:nvPr>
            <p:ph idx="1"/>
          </p:nvPr>
        </p:nvSpPr>
        <p:spPr/>
        <p:txBody>
          <a:bodyPr/>
          <a:lstStyle/>
          <a:p>
            <a:pPr eaLnBrk="1" hangingPunct="1">
              <a:lnSpc>
                <a:spcPct val="90000"/>
              </a:lnSpc>
            </a:pPr>
            <a:endParaRPr lang="fr-FR" dirty="0" smtClean="0"/>
          </a:p>
          <a:p>
            <a:pPr eaLnBrk="1" hangingPunct="1">
              <a:lnSpc>
                <a:spcPct val="90000"/>
              </a:lnSpc>
            </a:pPr>
            <a:r>
              <a:rPr lang="fr-FR" dirty="0" smtClean="0"/>
              <a:t>JavaScript </a:t>
            </a:r>
            <a:r>
              <a:rPr lang="fr-FR" dirty="0" err="1" smtClean="0"/>
              <a:t>is</a:t>
            </a:r>
            <a:r>
              <a:rPr lang="fr-FR" dirty="0" smtClean="0"/>
              <a:t> an Object </a:t>
            </a:r>
            <a:r>
              <a:rPr lang="fr-FR" dirty="0" err="1" smtClean="0"/>
              <a:t>Oriented</a:t>
            </a:r>
            <a:r>
              <a:rPr lang="fr-FR" dirty="0" smtClean="0"/>
              <a:t> </a:t>
            </a:r>
            <a:r>
              <a:rPr lang="fr-FR" dirty="0" err="1" smtClean="0"/>
              <a:t>Programming</a:t>
            </a:r>
            <a:r>
              <a:rPr lang="fr-FR" dirty="0" smtClean="0"/>
              <a:t> </a:t>
            </a:r>
            <a:r>
              <a:rPr lang="fr-FR" dirty="0" err="1" smtClean="0"/>
              <a:t>language</a:t>
            </a:r>
            <a:r>
              <a:rPr lang="fr-FR" dirty="0" smtClean="0"/>
              <a:t> </a:t>
            </a:r>
            <a:r>
              <a:rPr lang="fr-FR" dirty="0" err="1" smtClean="0"/>
              <a:t>that</a:t>
            </a:r>
            <a:r>
              <a:rPr lang="fr-FR" dirty="0" smtClean="0"/>
              <a:t> uses Prototypes</a:t>
            </a:r>
          </a:p>
          <a:p>
            <a:pPr eaLnBrk="1" hangingPunct="1">
              <a:lnSpc>
                <a:spcPct val="90000"/>
              </a:lnSpc>
            </a:pPr>
            <a:endParaRPr lang="fr-FR" dirty="0"/>
          </a:p>
          <a:p>
            <a:pPr lvl="1" eaLnBrk="1" hangingPunct="1">
              <a:lnSpc>
                <a:spcPct val="90000"/>
              </a:lnSpc>
            </a:pPr>
            <a:r>
              <a:rPr lang="fr-FR" dirty="0" smtClean="0"/>
              <a:t>OOP style </a:t>
            </a:r>
            <a:r>
              <a:rPr lang="fr-FR" dirty="0" err="1" smtClean="0"/>
              <a:t>with</a:t>
            </a:r>
            <a:r>
              <a:rPr lang="fr-FR" dirty="0" smtClean="0"/>
              <a:t> prototype </a:t>
            </a:r>
            <a:r>
              <a:rPr lang="fr-FR" dirty="0" err="1" smtClean="0"/>
              <a:t>instead</a:t>
            </a:r>
            <a:r>
              <a:rPr lang="fr-FR" dirty="0" smtClean="0"/>
              <a:t> of classes</a:t>
            </a:r>
          </a:p>
        </p:txBody>
      </p:sp>
      <p:sp>
        <p:nvSpPr>
          <p:cNvPr id="4" name="Espace réservé du contenu 3"/>
          <p:cNvSpPr>
            <a:spLocks noGrp="1"/>
          </p:cNvSpPr>
          <p:nvPr>
            <p:ph sz="quarter" idx="13"/>
          </p:nvPr>
        </p:nvSpPr>
        <p:spPr/>
        <p:txBody>
          <a:bodyPr/>
          <a:lstStyle/>
          <a:p>
            <a:r>
              <a:rPr lang="en-US" dirty="0"/>
              <a:t>Object oriented </a:t>
            </a:r>
            <a:r>
              <a:rPr lang="en-US" dirty="0" smtClean="0"/>
              <a:t>programming</a:t>
            </a:r>
            <a:endParaRPr lang="fr-FR" dirty="0"/>
          </a:p>
        </p:txBody>
      </p:sp>
      <p:pic>
        <p:nvPicPr>
          <p:cNvPr id="5" name="Image 2"/>
          <p:cNvPicPr>
            <a:picLocks noChangeAspect="1"/>
          </p:cNvPicPr>
          <p:nvPr/>
        </p:nvPicPr>
        <p:blipFill>
          <a:blip r:embed="rId2" cstate="print"/>
          <a:srcRect/>
          <a:stretch>
            <a:fillRect/>
          </a:stretch>
        </p:blipFill>
        <p:spPr bwMode="auto">
          <a:xfrm>
            <a:off x="0" y="49213"/>
            <a:ext cx="827088" cy="720725"/>
          </a:xfrm>
          <a:prstGeom prst="rect">
            <a:avLst/>
          </a:prstGeom>
          <a:noFill/>
          <a:ln w="9525">
            <a:noFill/>
            <a:miter lim="800000"/>
            <a:headEnd/>
            <a:tailEnd/>
          </a:ln>
        </p:spPr>
      </p:pic>
    </p:spTree>
    <p:extLst>
      <p:ext uri="{BB962C8B-B14F-4D97-AF65-F5344CB8AC3E}">
        <p14:creationId xmlns:p14="http://schemas.microsoft.com/office/powerpoint/2010/main" val="315864384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smtClean="0"/>
              <a:t>Presentation</a:t>
            </a:r>
            <a:endParaRPr lang="fr-FR" dirty="0"/>
          </a:p>
        </p:txBody>
      </p:sp>
      <p:sp>
        <p:nvSpPr>
          <p:cNvPr id="3" name="Espace réservé du contenu 2"/>
          <p:cNvSpPr>
            <a:spLocks noGrp="1"/>
          </p:cNvSpPr>
          <p:nvPr>
            <p:ph idx="1"/>
          </p:nvPr>
        </p:nvSpPr>
        <p:spPr/>
        <p:txBody>
          <a:bodyPr/>
          <a:lstStyle/>
          <a:p>
            <a:pPr eaLnBrk="1" hangingPunct="1">
              <a:lnSpc>
                <a:spcPct val="90000"/>
              </a:lnSpc>
            </a:pPr>
            <a:r>
              <a:rPr lang="fr-FR" dirty="0" smtClean="0"/>
              <a:t>Do </a:t>
            </a:r>
            <a:r>
              <a:rPr lang="fr-FR" dirty="0" err="1" smtClean="0"/>
              <a:t>you</a:t>
            </a:r>
            <a:r>
              <a:rPr lang="fr-FR" dirty="0" smtClean="0"/>
              <a:t> </a:t>
            </a:r>
            <a:r>
              <a:rPr lang="fr-FR" dirty="0" err="1" smtClean="0"/>
              <a:t>remember</a:t>
            </a:r>
            <a:r>
              <a:rPr lang="fr-FR" dirty="0" smtClean="0"/>
              <a:t> the </a:t>
            </a:r>
            <a:r>
              <a:rPr lang="fr-FR" dirty="0" err="1" smtClean="0"/>
              <a:t>analogy</a:t>
            </a:r>
            <a:r>
              <a:rPr lang="fr-FR" dirty="0" smtClean="0"/>
              <a:t> </a:t>
            </a:r>
            <a:r>
              <a:rPr lang="fr-FR" dirty="0" err="1" smtClean="0"/>
              <a:t>between</a:t>
            </a:r>
            <a:r>
              <a:rPr lang="fr-FR" dirty="0" smtClean="0"/>
              <a:t> a class and a plan?</a:t>
            </a:r>
          </a:p>
          <a:p>
            <a:pPr lvl="1" eaLnBrk="1" hangingPunct="1">
              <a:lnSpc>
                <a:spcPct val="90000"/>
              </a:lnSpc>
            </a:pPr>
            <a:r>
              <a:rPr lang="fr-FR" dirty="0" smtClean="0"/>
              <a:t>A class </a:t>
            </a:r>
            <a:r>
              <a:rPr lang="fr-FR" dirty="0" err="1" smtClean="0"/>
              <a:t>is</a:t>
            </a:r>
            <a:r>
              <a:rPr lang="fr-FR" dirty="0" smtClean="0"/>
              <a:t> an </a:t>
            </a:r>
            <a:r>
              <a:rPr lang="fr-FR" dirty="0" err="1" smtClean="0"/>
              <a:t>object</a:t>
            </a:r>
            <a:r>
              <a:rPr lang="fr-FR" dirty="0" smtClean="0"/>
              <a:t> type plan</a:t>
            </a:r>
          </a:p>
          <a:p>
            <a:pPr lvl="1" eaLnBrk="1" hangingPunct="1">
              <a:lnSpc>
                <a:spcPct val="90000"/>
              </a:lnSpc>
            </a:pPr>
            <a:r>
              <a:rPr lang="fr-FR" dirty="0" err="1" smtClean="0"/>
              <a:t>We</a:t>
            </a:r>
            <a:r>
              <a:rPr lang="fr-FR" dirty="0" smtClean="0"/>
              <a:t> use </a:t>
            </a:r>
            <a:r>
              <a:rPr lang="fr-FR" dirty="0" err="1" smtClean="0"/>
              <a:t>that</a:t>
            </a:r>
            <a:r>
              <a:rPr lang="fr-FR" dirty="0" smtClean="0"/>
              <a:t> plan to </a:t>
            </a:r>
            <a:r>
              <a:rPr lang="fr-FR" dirty="0" err="1" smtClean="0"/>
              <a:t>create</a:t>
            </a:r>
            <a:r>
              <a:rPr lang="fr-FR" dirty="0" smtClean="0"/>
              <a:t> new instances</a:t>
            </a:r>
          </a:p>
          <a:p>
            <a:pPr eaLnBrk="1" hangingPunct="1">
              <a:lnSpc>
                <a:spcPct val="90000"/>
              </a:lnSpc>
            </a:pPr>
            <a:endParaRPr lang="fr-FR" dirty="0" smtClean="0"/>
          </a:p>
          <a:p>
            <a:pPr eaLnBrk="1" hangingPunct="1">
              <a:lnSpc>
                <a:spcPct val="90000"/>
              </a:lnSpc>
            </a:pPr>
            <a:r>
              <a:rPr lang="fr-FR" dirty="0" smtClean="0"/>
              <a:t>In prototype-</a:t>
            </a:r>
            <a:r>
              <a:rPr lang="fr-FR" dirty="0" err="1" smtClean="0"/>
              <a:t>based</a:t>
            </a:r>
            <a:r>
              <a:rPr lang="fr-FR" dirty="0" smtClean="0"/>
              <a:t> OOP, </a:t>
            </a:r>
            <a:r>
              <a:rPr lang="fr-FR" dirty="0" err="1" smtClean="0"/>
              <a:t>we</a:t>
            </a:r>
            <a:r>
              <a:rPr lang="fr-FR" dirty="0" smtClean="0"/>
              <a:t> </a:t>
            </a:r>
            <a:r>
              <a:rPr lang="fr-FR" dirty="0" err="1" smtClean="0"/>
              <a:t>don’t</a:t>
            </a:r>
            <a:r>
              <a:rPr lang="fr-FR" dirty="0" smtClean="0"/>
              <a:t> use plan…</a:t>
            </a:r>
          </a:p>
          <a:p>
            <a:pPr lvl="1" eaLnBrk="1" hangingPunct="1">
              <a:lnSpc>
                <a:spcPct val="90000"/>
              </a:lnSpc>
            </a:pPr>
            <a:r>
              <a:rPr lang="fr-FR" dirty="0" err="1" smtClean="0"/>
              <a:t>We</a:t>
            </a:r>
            <a:r>
              <a:rPr lang="fr-FR" dirty="0" smtClean="0"/>
              <a:t> </a:t>
            </a:r>
            <a:r>
              <a:rPr lang="fr-FR" dirty="0" err="1" smtClean="0"/>
              <a:t>create</a:t>
            </a:r>
            <a:r>
              <a:rPr lang="fr-FR" dirty="0" smtClean="0"/>
              <a:t> </a:t>
            </a:r>
            <a:r>
              <a:rPr lang="fr-FR" dirty="0" err="1" smtClean="0"/>
              <a:t>objects</a:t>
            </a:r>
            <a:r>
              <a:rPr lang="fr-FR" dirty="0" smtClean="0"/>
              <a:t> </a:t>
            </a:r>
            <a:r>
              <a:rPr lang="fr-FR" dirty="0" err="1" smtClean="0"/>
              <a:t>from</a:t>
            </a:r>
            <a:r>
              <a:rPr lang="fr-FR" dirty="0" smtClean="0"/>
              <a:t> scratch…</a:t>
            </a:r>
          </a:p>
          <a:p>
            <a:pPr lvl="1" eaLnBrk="1" hangingPunct="1">
              <a:lnSpc>
                <a:spcPct val="90000"/>
              </a:lnSpc>
            </a:pPr>
            <a:r>
              <a:rPr lang="fr-FR" dirty="0" smtClean="0"/>
              <a:t>… or </a:t>
            </a:r>
            <a:r>
              <a:rPr lang="fr-FR" dirty="0" err="1" smtClean="0"/>
              <a:t>based</a:t>
            </a:r>
            <a:r>
              <a:rPr lang="fr-FR" dirty="0" smtClean="0"/>
              <a:t> on </a:t>
            </a:r>
            <a:r>
              <a:rPr lang="fr-FR" dirty="0" err="1" smtClean="0"/>
              <a:t>other</a:t>
            </a:r>
            <a:r>
              <a:rPr lang="fr-FR" dirty="0" smtClean="0"/>
              <a:t> </a:t>
            </a:r>
            <a:r>
              <a:rPr lang="fr-FR" dirty="0" err="1" smtClean="0"/>
              <a:t>objects</a:t>
            </a:r>
            <a:r>
              <a:rPr lang="fr-FR" dirty="0" smtClean="0"/>
              <a:t> (prototype)</a:t>
            </a:r>
          </a:p>
        </p:txBody>
      </p:sp>
      <p:sp>
        <p:nvSpPr>
          <p:cNvPr id="4" name="Espace réservé du contenu 3"/>
          <p:cNvSpPr>
            <a:spLocks noGrp="1"/>
          </p:cNvSpPr>
          <p:nvPr>
            <p:ph sz="quarter" idx="13"/>
          </p:nvPr>
        </p:nvSpPr>
        <p:spPr/>
        <p:txBody>
          <a:bodyPr/>
          <a:lstStyle/>
          <a:p>
            <a:r>
              <a:rPr lang="en-US" dirty="0"/>
              <a:t>Object oriented programming</a:t>
            </a:r>
            <a:endParaRPr lang="fr-FR" dirty="0"/>
          </a:p>
        </p:txBody>
      </p:sp>
      <p:pic>
        <p:nvPicPr>
          <p:cNvPr id="5" name="Image 2"/>
          <p:cNvPicPr>
            <a:picLocks noChangeAspect="1"/>
          </p:cNvPicPr>
          <p:nvPr/>
        </p:nvPicPr>
        <p:blipFill>
          <a:blip r:embed="rId3" cstate="print"/>
          <a:srcRect/>
          <a:stretch>
            <a:fillRect/>
          </a:stretch>
        </p:blipFill>
        <p:spPr bwMode="auto">
          <a:xfrm>
            <a:off x="0" y="49213"/>
            <a:ext cx="827088" cy="720725"/>
          </a:xfrm>
          <a:prstGeom prst="rect">
            <a:avLst/>
          </a:prstGeom>
          <a:noFill/>
          <a:ln w="9525">
            <a:noFill/>
            <a:miter lim="800000"/>
            <a:headEnd/>
            <a:tailEnd/>
          </a:ln>
        </p:spPr>
      </p:pic>
    </p:spTree>
    <p:extLst>
      <p:ext uri="{BB962C8B-B14F-4D97-AF65-F5344CB8AC3E}">
        <p14:creationId xmlns:p14="http://schemas.microsoft.com/office/powerpoint/2010/main" val="390320134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p:txBody>
          <a:bodyPr/>
          <a:lstStyle/>
          <a:p>
            <a:pPr>
              <a:buNone/>
            </a:pPr>
            <a:r>
              <a:rPr lang="en-US" dirty="0" smtClean="0"/>
              <a:t>By completing this course, you will be able to:</a:t>
            </a:r>
          </a:p>
          <a:p>
            <a:pPr lvl="1"/>
            <a:endParaRPr lang="en-US" dirty="0" smtClean="0"/>
          </a:p>
          <a:p>
            <a:pPr lvl="1"/>
            <a:r>
              <a:rPr lang="en-US" dirty="0" smtClean="0"/>
              <a:t>Explain prototype-based OOP</a:t>
            </a:r>
          </a:p>
          <a:p>
            <a:pPr lvl="1"/>
            <a:r>
              <a:rPr lang="en-US" dirty="0" smtClean="0"/>
              <a:t>Develop with JavaScript OOP</a:t>
            </a:r>
          </a:p>
          <a:p>
            <a:pPr lvl="1"/>
            <a:r>
              <a:rPr lang="en-US" dirty="0" smtClean="0"/>
              <a:t>Manipulate Property Descriptors</a:t>
            </a:r>
          </a:p>
          <a:p>
            <a:pPr lvl="1"/>
            <a:r>
              <a:rPr lang="en-US" dirty="0" smtClean="0"/>
              <a:t>Explain what is "strict mode" and use it</a:t>
            </a:r>
          </a:p>
          <a:p>
            <a:pPr lvl="1"/>
            <a:r>
              <a:rPr lang="en-US" dirty="0" smtClean="0"/>
              <a:t>Use the most famous JS pattern</a:t>
            </a:r>
          </a:p>
        </p:txBody>
      </p:sp>
      <p:pic>
        <p:nvPicPr>
          <p:cNvPr id="5" name="Image 4"/>
          <p:cNvPicPr>
            <a:picLocks noChangeAspect="1"/>
          </p:cNvPicPr>
          <p:nvPr/>
        </p:nvPicPr>
        <p:blipFill>
          <a:blip r:embed="rId2" cstate="print"/>
          <a:srcRect/>
          <a:stretch>
            <a:fillRect/>
          </a:stretch>
        </p:blipFill>
        <p:spPr bwMode="auto">
          <a:xfrm>
            <a:off x="17463" y="49213"/>
            <a:ext cx="617537" cy="552450"/>
          </a:xfrm>
          <a:prstGeom prst="rect">
            <a:avLst/>
          </a:prstGeom>
          <a:noFill/>
          <a:ln w="9525">
            <a:noFill/>
            <a:miter lim="800000"/>
            <a:headEnd/>
            <a:tailEnd/>
          </a:ln>
        </p:spPr>
      </p:pic>
      <p:sp>
        <p:nvSpPr>
          <p:cNvPr id="7" name="Titre 1"/>
          <p:cNvSpPr txBox="1">
            <a:spLocks/>
          </p:cNvSpPr>
          <p:nvPr/>
        </p:nvSpPr>
        <p:spPr bwMode="auto">
          <a:xfrm>
            <a:off x="1116013" y="336550"/>
            <a:ext cx="7777162" cy="5048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sz="3600" b="1" i="0" u="none" strike="noStrike" kern="1200" cap="none" spc="0" normalizeH="0" baseline="0" smtClean="0">
                <a:ln>
                  <a:noFill/>
                </a:ln>
                <a:solidFill>
                  <a:schemeClr val="tx1"/>
                </a:solidFill>
                <a:effectLst/>
                <a:uLnTx/>
                <a:uFillTx/>
                <a:latin typeface="+mj-lt"/>
                <a:ea typeface="ＭＳ Ｐゴシック" pitchFamily="34" charset="-128"/>
                <a:cs typeface="ＭＳ Ｐゴシック" charset="0"/>
              </a:rPr>
              <a:t>Course objectives</a:t>
            </a:r>
          </a:p>
        </p:txBody>
      </p:sp>
      <p:sp>
        <p:nvSpPr>
          <p:cNvPr id="9" name="Espace réservé du contenu 3"/>
          <p:cNvSpPr txBox="1">
            <a:spLocks/>
          </p:cNvSpPr>
          <p:nvPr/>
        </p:nvSpPr>
        <p:spPr>
          <a:xfrm>
            <a:off x="1116013" y="0"/>
            <a:ext cx="7777162" cy="336550"/>
          </a:xfrm>
          <a:prstGeom prst="rect">
            <a:avLst/>
          </a:prstGeom>
        </p:spPr>
        <p:txBody>
          <a:bodyPr/>
          <a:lstStyle/>
          <a:p>
            <a:pPr marL="342900" indent="-342900" defTabSz="457200">
              <a:spcBef>
                <a:spcPct val="20000"/>
              </a:spcBef>
              <a:defRPr/>
            </a:pPr>
            <a:r>
              <a:rPr lang="en-US" dirty="0">
                <a:latin typeface="+mn-lt"/>
                <a:cs typeface="ＭＳ Ｐゴシック" charset="0"/>
              </a:rPr>
              <a:t>Advanced JavaScript</a:t>
            </a:r>
          </a:p>
          <a:p>
            <a:pPr marL="342900" indent="-342900" defTabSz="457200">
              <a:spcBef>
                <a:spcPct val="20000"/>
              </a:spcBef>
              <a:defRPr/>
            </a:pPr>
            <a:endParaRPr kumimoji="0" lang="en-US" b="0" i="0" u="none" strike="noStrike" kern="1200" cap="none" spc="0" normalizeH="0" baseline="0" dirty="0" smtClean="0">
              <a:ln>
                <a:noFill/>
              </a:ln>
              <a:solidFill>
                <a:schemeClr val="tx1"/>
              </a:solidFill>
              <a:effectLst/>
              <a:uLnTx/>
              <a:uFillTx/>
              <a:latin typeface="+mn-lt"/>
              <a:ea typeface="ＭＳ Ｐゴシック" pitchFamily="34" charset="-128"/>
              <a:cs typeface="ＭＳ Ｐゴシック" charset="0"/>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smtClean="0"/>
              <a:t>Presentation</a:t>
            </a:r>
            <a:endParaRPr lang="fr-FR" dirty="0"/>
          </a:p>
        </p:txBody>
      </p:sp>
      <p:sp>
        <p:nvSpPr>
          <p:cNvPr id="3" name="Espace réservé du contenu 2"/>
          <p:cNvSpPr>
            <a:spLocks noGrp="1"/>
          </p:cNvSpPr>
          <p:nvPr>
            <p:ph idx="1"/>
          </p:nvPr>
        </p:nvSpPr>
        <p:spPr/>
        <p:txBody>
          <a:bodyPr/>
          <a:lstStyle/>
          <a:p>
            <a:pPr eaLnBrk="1" hangingPunct="1">
              <a:lnSpc>
                <a:spcPct val="90000"/>
              </a:lnSpc>
            </a:pPr>
            <a:r>
              <a:rPr lang="fr-FR" dirty="0" err="1" smtClean="0"/>
              <a:t>Objects</a:t>
            </a:r>
            <a:r>
              <a:rPr lang="fr-FR" dirty="0" smtClean="0"/>
              <a:t> in JavaScript are mutable </a:t>
            </a:r>
            <a:r>
              <a:rPr lang="fr-FR" dirty="0" err="1" smtClean="0"/>
              <a:t>keyed</a:t>
            </a:r>
            <a:r>
              <a:rPr lang="fr-FR" dirty="0" smtClean="0"/>
              <a:t> collections</a:t>
            </a:r>
          </a:p>
          <a:p>
            <a:pPr eaLnBrk="1" hangingPunct="1">
              <a:lnSpc>
                <a:spcPct val="90000"/>
              </a:lnSpc>
            </a:pPr>
            <a:endParaRPr lang="fr-FR" dirty="0"/>
          </a:p>
          <a:p>
            <a:pPr eaLnBrk="1" hangingPunct="1">
              <a:lnSpc>
                <a:spcPct val="90000"/>
              </a:lnSpc>
            </a:pPr>
            <a:r>
              <a:rPr lang="fr-FR" i="1" dirty="0" err="1" smtClean="0"/>
              <a:t>Numbers</a:t>
            </a:r>
            <a:r>
              <a:rPr lang="fr-FR" dirty="0" smtClean="0"/>
              <a:t>, </a:t>
            </a:r>
            <a:r>
              <a:rPr lang="fr-FR" i="1" dirty="0" smtClean="0"/>
              <a:t>strings</a:t>
            </a:r>
            <a:r>
              <a:rPr lang="fr-FR" dirty="0" smtClean="0"/>
              <a:t>, </a:t>
            </a:r>
            <a:r>
              <a:rPr lang="fr-FR" i="1" dirty="0" err="1" smtClean="0"/>
              <a:t>booleans</a:t>
            </a:r>
            <a:r>
              <a:rPr lang="fr-FR" dirty="0" smtClean="0"/>
              <a:t>, </a:t>
            </a:r>
            <a:r>
              <a:rPr lang="fr-FR" i="1" dirty="0" err="1" smtClean="0"/>
              <a:t>null</a:t>
            </a:r>
            <a:r>
              <a:rPr lang="fr-FR" dirty="0" smtClean="0"/>
              <a:t> and </a:t>
            </a:r>
            <a:r>
              <a:rPr lang="fr-FR" i="1" dirty="0" err="1" smtClean="0"/>
              <a:t>undefined</a:t>
            </a:r>
            <a:r>
              <a:rPr lang="fr-FR" dirty="0" smtClean="0"/>
              <a:t> are simple types</a:t>
            </a:r>
          </a:p>
          <a:p>
            <a:pPr eaLnBrk="1" hangingPunct="1">
              <a:lnSpc>
                <a:spcPct val="90000"/>
              </a:lnSpc>
            </a:pPr>
            <a:endParaRPr lang="fr-FR" dirty="0"/>
          </a:p>
          <a:p>
            <a:pPr eaLnBrk="1" hangingPunct="1">
              <a:lnSpc>
                <a:spcPct val="90000"/>
              </a:lnSpc>
            </a:pPr>
            <a:r>
              <a:rPr lang="fr-FR" i="1" dirty="0" err="1" smtClean="0"/>
              <a:t>Arrays</a:t>
            </a:r>
            <a:r>
              <a:rPr lang="fr-FR" dirty="0" smtClean="0"/>
              <a:t>,</a:t>
            </a:r>
            <a:r>
              <a:rPr lang="fr-FR" i="1" dirty="0" smtClean="0"/>
              <a:t> </a:t>
            </a:r>
            <a:r>
              <a:rPr lang="fr-FR" i="1" dirty="0" err="1" smtClean="0"/>
              <a:t>RegEx</a:t>
            </a:r>
            <a:r>
              <a:rPr lang="fr-FR" dirty="0" smtClean="0"/>
              <a:t> and </a:t>
            </a:r>
            <a:r>
              <a:rPr lang="fr-FR" dirty="0" err="1" smtClean="0"/>
              <a:t>even</a:t>
            </a:r>
            <a:r>
              <a:rPr lang="fr-FR" dirty="0" smtClean="0"/>
              <a:t> </a:t>
            </a:r>
            <a:r>
              <a:rPr lang="fr-FR" i="1" dirty="0" err="1" smtClean="0"/>
              <a:t>Functions</a:t>
            </a:r>
            <a:r>
              <a:rPr lang="fr-FR" dirty="0"/>
              <a:t> </a:t>
            </a:r>
            <a:r>
              <a:rPr lang="fr-FR" dirty="0" smtClean="0"/>
              <a:t>are </a:t>
            </a:r>
            <a:r>
              <a:rPr lang="fr-FR" dirty="0" err="1" smtClean="0"/>
              <a:t>objects</a:t>
            </a:r>
            <a:endParaRPr lang="fr-FR" dirty="0"/>
          </a:p>
        </p:txBody>
      </p:sp>
      <p:sp>
        <p:nvSpPr>
          <p:cNvPr id="4" name="Espace réservé du contenu 3"/>
          <p:cNvSpPr>
            <a:spLocks noGrp="1"/>
          </p:cNvSpPr>
          <p:nvPr>
            <p:ph sz="quarter" idx="13"/>
          </p:nvPr>
        </p:nvSpPr>
        <p:spPr/>
        <p:txBody>
          <a:bodyPr/>
          <a:lstStyle/>
          <a:p>
            <a:r>
              <a:rPr lang="en-US" dirty="0"/>
              <a:t>Object oriented programming</a:t>
            </a:r>
            <a:endParaRPr lang="fr-FR" dirty="0"/>
          </a:p>
        </p:txBody>
      </p:sp>
      <p:pic>
        <p:nvPicPr>
          <p:cNvPr id="5" name="Image 2"/>
          <p:cNvPicPr>
            <a:picLocks noChangeAspect="1"/>
          </p:cNvPicPr>
          <p:nvPr/>
        </p:nvPicPr>
        <p:blipFill>
          <a:blip r:embed="rId2" cstate="print"/>
          <a:srcRect/>
          <a:stretch>
            <a:fillRect/>
          </a:stretch>
        </p:blipFill>
        <p:spPr bwMode="auto">
          <a:xfrm>
            <a:off x="0" y="49213"/>
            <a:ext cx="827088" cy="720725"/>
          </a:xfrm>
          <a:prstGeom prst="rect">
            <a:avLst/>
          </a:prstGeom>
          <a:noFill/>
          <a:ln w="9525">
            <a:noFill/>
            <a:miter lim="800000"/>
            <a:headEnd/>
            <a:tailEnd/>
          </a:ln>
        </p:spPr>
      </p:pic>
    </p:spTree>
    <p:extLst>
      <p:ext uri="{BB962C8B-B14F-4D97-AF65-F5344CB8AC3E}">
        <p14:creationId xmlns:p14="http://schemas.microsoft.com/office/powerpoint/2010/main" val="281912557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smtClean="0"/>
              <a:t>Presentation</a:t>
            </a:r>
            <a:endParaRPr lang="fr-FR" dirty="0"/>
          </a:p>
        </p:txBody>
      </p:sp>
      <p:sp>
        <p:nvSpPr>
          <p:cNvPr id="3" name="Espace réservé du contenu 2"/>
          <p:cNvSpPr>
            <a:spLocks noGrp="1"/>
          </p:cNvSpPr>
          <p:nvPr>
            <p:ph idx="1"/>
          </p:nvPr>
        </p:nvSpPr>
        <p:spPr/>
        <p:txBody>
          <a:bodyPr/>
          <a:lstStyle/>
          <a:p>
            <a:pPr eaLnBrk="1" hangingPunct="1">
              <a:lnSpc>
                <a:spcPct val="90000"/>
              </a:lnSpc>
            </a:pPr>
            <a:r>
              <a:rPr lang="fr-FR" dirty="0" smtClean="0"/>
              <a:t>In JavaScript, an </a:t>
            </a:r>
            <a:r>
              <a:rPr lang="fr-FR" dirty="0" err="1" smtClean="0"/>
              <a:t>object</a:t>
            </a:r>
            <a:r>
              <a:rPr lang="fr-FR" dirty="0" smtClean="0"/>
              <a:t> </a:t>
            </a:r>
            <a:r>
              <a:rPr lang="fr-FR" dirty="0" err="1" smtClean="0"/>
              <a:t>is</a:t>
            </a:r>
            <a:r>
              <a:rPr lang="fr-FR" dirty="0" smtClean="0"/>
              <a:t> a set of </a:t>
            </a:r>
            <a:r>
              <a:rPr lang="fr-FR" dirty="0" err="1" smtClean="0"/>
              <a:t>properties</a:t>
            </a:r>
            <a:endParaRPr lang="fr-FR" dirty="0" smtClean="0"/>
          </a:p>
          <a:p>
            <a:pPr lvl="1" eaLnBrk="1" hangingPunct="1">
              <a:lnSpc>
                <a:spcPct val="90000"/>
              </a:lnSpc>
            </a:pPr>
            <a:r>
              <a:rPr lang="fr-FR" dirty="0" smtClean="0"/>
              <a:t>Can </a:t>
            </a:r>
            <a:r>
              <a:rPr lang="fr-FR" dirty="0" err="1" smtClean="0"/>
              <a:t>be</a:t>
            </a:r>
            <a:r>
              <a:rPr lang="fr-FR" dirty="0" smtClean="0"/>
              <a:t> </a:t>
            </a:r>
            <a:r>
              <a:rPr lang="fr-FR" dirty="0" err="1" smtClean="0"/>
              <a:t>methods</a:t>
            </a:r>
            <a:r>
              <a:rPr lang="fr-FR" dirty="0"/>
              <a:t> </a:t>
            </a:r>
            <a:r>
              <a:rPr lang="fr-FR" dirty="0" smtClean="0"/>
              <a:t>or instance variables</a:t>
            </a:r>
            <a:endParaRPr lang="fr-FR" dirty="0"/>
          </a:p>
          <a:p>
            <a:pPr marL="457200" lvl="1" indent="0" eaLnBrk="1" hangingPunct="1">
              <a:lnSpc>
                <a:spcPct val="90000"/>
              </a:lnSpc>
              <a:buNone/>
            </a:pPr>
            <a:endParaRPr lang="fr-FR" dirty="0" smtClean="0"/>
          </a:p>
          <a:p>
            <a:pPr eaLnBrk="1" hangingPunct="1">
              <a:lnSpc>
                <a:spcPct val="90000"/>
              </a:lnSpc>
            </a:pPr>
            <a:r>
              <a:rPr lang="fr-FR" dirty="0" smtClean="0"/>
              <a:t>A </a:t>
            </a:r>
            <a:r>
              <a:rPr lang="fr-FR" dirty="0" err="1" smtClean="0"/>
              <a:t>property</a:t>
            </a:r>
            <a:r>
              <a:rPr lang="fr-FR" dirty="0" smtClean="0"/>
              <a:t> has a </a:t>
            </a:r>
            <a:r>
              <a:rPr lang="fr-FR" dirty="0" err="1" smtClean="0"/>
              <a:t>name</a:t>
            </a:r>
            <a:r>
              <a:rPr lang="fr-FR" dirty="0" smtClean="0"/>
              <a:t> and a value</a:t>
            </a:r>
            <a:endParaRPr lang="fr-FR" dirty="0"/>
          </a:p>
          <a:p>
            <a:pPr eaLnBrk="1" hangingPunct="1">
              <a:lnSpc>
                <a:spcPct val="90000"/>
              </a:lnSpc>
            </a:pPr>
            <a:endParaRPr lang="fr-FR" dirty="0"/>
          </a:p>
        </p:txBody>
      </p:sp>
      <p:sp>
        <p:nvSpPr>
          <p:cNvPr id="4" name="Espace réservé du contenu 3"/>
          <p:cNvSpPr>
            <a:spLocks noGrp="1"/>
          </p:cNvSpPr>
          <p:nvPr>
            <p:ph sz="quarter" idx="13"/>
          </p:nvPr>
        </p:nvSpPr>
        <p:spPr/>
        <p:txBody>
          <a:bodyPr/>
          <a:lstStyle/>
          <a:p>
            <a:r>
              <a:rPr lang="en-US" dirty="0"/>
              <a:t>Object oriented programming</a:t>
            </a:r>
            <a:endParaRPr lang="fr-FR" dirty="0"/>
          </a:p>
        </p:txBody>
      </p:sp>
      <p:pic>
        <p:nvPicPr>
          <p:cNvPr id="5" name="Image 2"/>
          <p:cNvPicPr>
            <a:picLocks noChangeAspect="1"/>
          </p:cNvPicPr>
          <p:nvPr/>
        </p:nvPicPr>
        <p:blipFill>
          <a:blip r:embed="rId3" cstate="print"/>
          <a:srcRect/>
          <a:stretch>
            <a:fillRect/>
          </a:stretch>
        </p:blipFill>
        <p:spPr bwMode="auto">
          <a:xfrm>
            <a:off x="0" y="49213"/>
            <a:ext cx="827088" cy="720725"/>
          </a:xfrm>
          <a:prstGeom prst="rect">
            <a:avLst/>
          </a:prstGeom>
          <a:noFill/>
          <a:ln w="9525">
            <a:noFill/>
            <a:miter lim="800000"/>
            <a:headEnd/>
            <a:tailEnd/>
          </a:ln>
        </p:spPr>
      </p:pic>
      <p:pic>
        <p:nvPicPr>
          <p:cNvPr id="7" name="Picture 6"/>
          <p:cNvPicPr>
            <a:picLocks noChangeAspect="1"/>
          </p:cNvPicPr>
          <p:nvPr/>
        </p:nvPicPr>
        <p:blipFill>
          <a:blip r:embed="rId4"/>
          <a:stretch>
            <a:fillRect/>
          </a:stretch>
        </p:blipFill>
        <p:spPr>
          <a:xfrm>
            <a:off x="5868144" y="3361556"/>
            <a:ext cx="3175000" cy="1873250"/>
          </a:xfrm>
          <a:prstGeom prst="rect">
            <a:avLst/>
          </a:prstGeom>
          <a:ln>
            <a:solidFill>
              <a:schemeClr val="tx1"/>
            </a:solidFill>
          </a:ln>
        </p:spPr>
      </p:pic>
    </p:spTree>
    <p:extLst>
      <p:ext uri="{BB962C8B-B14F-4D97-AF65-F5344CB8AC3E}">
        <p14:creationId xmlns:p14="http://schemas.microsoft.com/office/powerpoint/2010/main" val="45743042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smtClean="0"/>
              <a:t>Presentation</a:t>
            </a:r>
            <a:endParaRPr lang="fr-FR" dirty="0"/>
          </a:p>
        </p:txBody>
      </p:sp>
      <p:sp>
        <p:nvSpPr>
          <p:cNvPr id="3" name="Espace réservé du contenu 2"/>
          <p:cNvSpPr>
            <a:spLocks noGrp="1"/>
          </p:cNvSpPr>
          <p:nvPr>
            <p:ph idx="1"/>
          </p:nvPr>
        </p:nvSpPr>
        <p:spPr/>
        <p:txBody>
          <a:bodyPr/>
          <a:lstStyle/>
          <a:p>
            <a:pPr eaLnBrk="1" hangingPunct="1">
              <a:lnSpc>
                <a:spcPct val="90000"/>
              </a:lnSpc>
            </a:pPr>
            <a:r>
              <a:rPr lang="fr-FR" dirty="0"/>
              <a:t>A </a:t>
            </a:r>
            <a:r>
              <a:rPr lang="fr-FR" dirty="0" err="1"/>
              <a:t>property</a:t>
            </a:r>
            <a:r>
              <a:rPr lang="fr-FR" dirty="0"/>
              <a:t> </a:t>
            </a:r>
            <a:r>
              <a:rPr lang="fr-FR" dirty="0" err="1"/>
              <a:t>name</a:t>
            </a:r>
            <a:r>
              <a:rPr lang="fr-FR" dirty="0"/>
              <a:t> </a:t>
            </a:r>
            <a:r>
              <a:rPr lang="fr-FR" dirty="0" err="1"/>
              <a:t>can</a:t>
            </a:r>
            <a:r>
              <a:rPr lang="fr-FR" dirty="0"/>
              <a:t> </a:t>
            </a:r>
            <a:r>
              <a:rPr lang="fr-FR" dirty="0" err="1"/>
              <a:t>be</a:t>
            </a:r>
            <a:r>
              <a:rPr lang="fr-FR" dirty="0"/>
              <a:t> </a:t>
            </a:r>
            <a:r>
              <a:rPr lang="fr-FR" dirty="0" err="1"/>
              <a:t>any</a:t>
            </a:r>
            <a:r>
              <a:rPr lang="fr-FR" dirty="0"/>
              <a:t> </a:t>
            </a:r>
            <a:r>
              <a:rPr lang="fr-FR" dirty="0" smtClean="0"/>
              <a:t>string</a:t>
            </a:r>
          </a:p>
          <a:p>
            <a:pPr eaLnBrk="1" hangingPunct="1">
              <a:lnSpc>
                <a:spcPct val="90000"/>
              </a:lnSpc>
            </a:pPr>
            <a:endParaRPr lang="fr-FR" dirty="0"/>
          </a:p>
          <a:p>
            <a:pPr eaLnBrk="1" hangingPunct="1">
              <a:lnSpc>
                <a:spcPct val="90000"/>
              </a:lnSpc>
            </a:pPr>
            <a:r>
              <a:rPr lang="fr-FR" dirty="0"/>
              <a:t>A </a:t>
            </a:r>
            <a:r>
              <a:rPr lang="fr-FR" dirty="0" err="1"/>
              <a:t>property</a:t>
            </a:r>
            <a:r>
              <a:rPr lang="fr-FR" dirty="0"/>
              <a:t> value </a:t>
            </a:r>
            <a:r>
              <a:rPr lang="fr-FR" dirty="0" err="1"/>
              <a:t>can</a:t>
            </a:r>
            <a:r>
              <a:rPr lang="fr-FR" dirty="0"/>
              <a:t> </a:t>
            </a:r>
            <a:r>
              <a:rPr lang="fr-FR" dirty="0" err="1"/>
              <a:t>be</a:t>
            </a:r>
            <a:r>
              <a:rPr lang="fr-FR" dirty="0"/>
              <a:t> </a:t>
            </a:r>
            <a:r>
              <a:rPr lang="fr-FR" dirty="0" err="1"/>
              <a:t>any</a:t>
            </a:r>
            <a:r>
              <a:rPr lang="fr-FR" dirty="0"/>
              <a:t> JavaScript value</a:t>
            </a:r>
          </a:p>
          <a:p>
            <a:pPr lvl="1" eaLnBrk="1" hangingPunct="1">
              <a:lnSpc>
                <a:spcPct val="90000"/>
              </a:lnSpc>
            </a:pPr>
            <a:r>
              <a:rPr lang="fr-FR" dirty="0"/>
              <a:t>Strings, </a:t>
            </a:r>
            <a:r>
              <a:rPr lang="fr-FR" dirty="0" err="1"/>
              <a:t>Numbers</a:t>
            </a:r>
            <a:r>
              <a:rPr lang="fr-FR" dirty="0"/>
              <a:t>, </a:t>
            </a:r>
            <a:r>
              <a:rPr lang="fr-FR" dirty="0" err="1"/>
              <a:t>Functions</a:t>
            </a:r>
            <a:r>
              <a:rPr lang="fr-FR" dirty="0"/>
              <a:t>, …</a:t>
            </a:r>
          </a:p>
          <a:p>
            <a:pPr lvl="1" eaLnBrk="1" hangingPunct="1">
              <a:lnSpc>
                <a:spcPct val="90000"/>
              </a:lnSpc>
            </a:pPr>
            <a:r>
              <a:rPr lang="fr-FR" i="1" dirty="0" err="1"/>
              <a:t>undefined</a:t>
            </a:r>
            <a:r>
              <a:rPr lang="fr-FR" i="1" dirty="0"/>
              <a:t> </a:t>
            </a:r>
            <a:r>
              <a:rPr lang="fr-FR" dirty="0"/>
              <a:t>by default</a:t>
            </a:r>
          </a:p>
          <a:p>
            <a:pPr eaLnBrk="1" hangingPunct="1">
              <a:lnSpc>
                <a:spcPct val="90000"/>
              </a:lnSpc>
            </a:pPr>
            <a:endParaRPr lang="en-US" dirty="0" smtClean="0"/>
          </a:p>
          <a:p>
            <a:pPr eaLnBrk="1" hangingPunct="1">
              <a:lnSpc>
                <a:spcPct val="90000"/>
              </a:lnSpc>
            </a:pPr>
            <a:r>
              <a:rPr lang="en-US" dirty="0" smtClean="0"/>
              <a:t>JavaScript </a:t>
            </a:r>
            <a:r>
              <a:rPr lang="en-US" dirty="0"/>
              <a:t>provide several ways to declare objects…</a:t>
            </a:r>
          </a:p>
        </p:txBody>
      </p:sp>
      <p:sp>
        <p:nvSpPr>
          <p:cNvPr id="4" name="Espace réservé du contenu 3"/>
          <p:cNvSpPr>
            <a:spLocks noGrp="1"/>
          </p:cNvSpPr>
          <p:nvPr>
            <p:ph sz="quarter" idx="13"/>
          </p:nvPr>
        </p:nvSpPr>
        <p:spPr/>
        <p:txBody>
          <a:bodyPr/>
          <a:lstStyle/>
          <a:p>
            <a:r>
              <a:rPr lang="en-US" dirty="0"/>
              <a:t>Object oriented programming</a:t>
            </a:r>
            <a:endParaRPr lang="fr-FR" dirty="0"/>
          </a:p>
        </p:txBody>
      </p:sp>
      <p:pic>
        <p:nvPicPr>
          <p:cNvPr id="5" name="Image 2"/>
          <p:cNvPicPr>
            <a:picLocks noChangeAspect="1"/>
          </p:cNvPicPr>
          <p:nvPr/>
        </p:nvPicPr>
        <p:blipFill>
          <a:blip r:embed="rId3" cstate="print"/>
          <a:srcRect/>
          <a:stretch>
            <a:fillRect/>
          </a:stretch>
        </p:blipFill>
        <p:spPr bwMode="auto">
          <a:xfrm>
            <a:off x="0" y="49213"/>
            <a:ext cx="827088" cy="720725"/>
          </a:xfrm>
          <a:prstGeom prst="rect">
            <a:avLst/>
          </a:prstGeom>
          <a:noFill/>
          <a:ln w="9525">
            <a:noFill/>
            <a:miter lim="800000"/>
            <a:headEnd/>
            <a:tailEnd/>
          </a:ln>
        </p:spPr>
      </p:pic>
    </p:spTree>
    <p:extLst>
      <p:ext uri="{BB962C8B-B14F-4D97-AF65-F5344CB8AC3E}">
        <p14:creationId xmlns:p14="http://schemas.microsoft.com/office/powerpoint/2010/main" val="233514322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Object Literals</a:t>
            </a:r>
            <a:endParaRPr lang="en-US" dirty="0"/>
          </a:p>
        </p:txBody>
      </p:sp>
      <p:sp>
        <p:nvSpPr>
          <p:cNvPr id="3" name="Espace réservé du contenu 2"/>
          <p:cNvSpPr>
            <a:spLocks noGrp="1"/>
          </p:cNvSpPr>
          <p:nvPr>
            <p:ph idx="1"/>
          </p:nvPr>
        </p:nvSpPr>
        <p:spPr/>
        <p:txBody>
          <a:bodyPr/>
          <a:lstStyle/>
          <a:p>
            <a:pPr eaLnBrk="1" hangingPunct="1">
              <a:lnSpc>
                <a:spcPct val="90000"/>
              </a:lnSpc>
            </a:pPr>
            <a:r>
              <a:rPr lang="en-US" dirty="0" smtClean="0"/>
              <a:t>Convenient notation for creating new objects</a:t>
            </a:r>
          </a:p>
          <a:p>
            <a:pPr eaLnBrk="1" hangingPunct="1">
              <a:lnSpc>
                <a:spcPct val="90000"/>
              </a:lnSpc>
            </a:pPr>
            <a:endParaRPr lang="en-US" dirty="0"/>
          </a:p>
          <a:p>
            <a:pPr eaLnBrk="1" hangingPunct="1">
              <a:lnSpc>
                <a:spcPct val="90000"/>
              </a:lnSpc>
            </a:pPr>
            <a:r>
              <a:rPr lang="en-US" dirty="0" smtClean="0"/>
              <a:t>A pair of curly braces surrounding zero or more name/value pairs:</a:t>
            </a:r>
          </a:p>
        </p:txBody>
      </p:sp>
      <p:sp>
        <p:nvSpPr>
          <p:cNvPr id="4" name="Espace réservé du contenu 3"/>
          <p:cNvSpPr>
            <a:spLocks noGrp="1"/>
          </p:cNvSpPr>
          <p:nvPr>
            <p:ph sz="quarter" idx="13"/>
          </p:nvPr>
        </p:nvSpPr>
        <p:spPr/>
        <p:txBody>
          <a:bodyPr/>
          <a:lstStyle/>
          <a:p>
            <a:r>
              <a:rPr lang="en-US" dirty="0"/>
              <a:t>Object oriented programming</a:t>
            </a:r>
            <a:endParaRPr lang="fr-FR" dirty="0"/>
          </a:p>
        </p:txBody>
      </p:sp>
      <p:sp>
        <p:nvSpPr>
          <p:cNvPr id="5" name="Rectangle à coins arrondis 4"/>
          <p:cNvSpPr/>
          <p:nvPr/>
        </p:nvSpPr>
        <p:spPr>
          <a:xfrm>
            <a:off x="179512" y="3217540"/>
            <a:ext cx="8785225" cy="2016224"/>
          </a:xfrm>
          <a:prstGeom prst="roundRect">
            <a:avLst/>
          </a:prstGeom>
        </p:spPr>
        <p:style>
          <a:lnRef idx="2">
            <a:schemeClr val="dk1"/>
          </a:lnRef>
          <a:fillRef idx="1">
            <a:schemeClr val="lt1"/>
          </a:fillRef>
          <a:effectRef idx="0">
            <a:schemeClr val="dk1"/>
          </a:effectRef>
          <a:fontRef idx="minor">
            <a:schemeClr val="dk1"/>
          </a:fontRef>
        </p:style>
        <p:txBody>
          <a:bodyPr anchor="ctr"/>
          <a:lstStyle/>
          <a:p>
            <a:pPr eaLnBrk="1" hangingPunct="1">
              <a:buFont typeface="Wingdings" pitchFamily="1" charset="2"/>
              <a:buNone/>
            </a:pPr>
            <a:r>
              <a:rPr lang="en-GB" b="1" dirty="0" err="1">
                <a:solidFill>
                  <a:srgbClr val="0070C0"/>
                </a:solidFill>
                <a:latin typeface="Courier New" pitchFamily="-106" charset="0"/>
                <a:ea typeface="ＭＳ Ｐゴシック" pitchFamily="-106" charset="-128"/>
                <a:cs typeface="Courier New" pitchFamily="-106" charset="0"/>
              </a:rPr>
              <a:t>var</a:t>
            </a:r>
            <a:r>
              <a:rPr lang="en-GB" b="1" dirty="0" smtClean="0">
                <a:latin typeface="Courier New" pitchFamily="1" charset="0"/>
                <a:ea typeface="ＭＳ Ｐゴシック" pitchFamily="1" charset="-128"/>
              </a:rPr>
              <a:t> barney = {</a:t>
            </a:r>
          </a:p>
          <a:p>
            <a:pPr eaLnBrk="1" hangingPunct="1">
              <a:buFont typeface="Wingdings" pitchFamily="1" charset="2"/>
              <a:buNone/>
            </a:pPr>
            <a:r>
              <a:rPr lang="fr-CH" b="1" dirty="0" smtClean="0">
                <a:latin typeface="Courier New" pitchFamily="1" charset="0"/>
                <a:ea typeface="ＭＳ Ｐゴシック" pitchFamily="1" charset="-128"/>
              </a:rPr>
              <a:t>	</a:t>
            </a:r>
            <a:r>
              <a:rPr lang="fr-CH" b="1" dirty="0" smtClean="0">
                <a:solidFill>
                  <a:srgbClr val="7F7F7F"/>
                </a:solidFill>
                <a:latin typeface="Courier New" pitchFamily="1" charset="0"/>
                <a:ea typeface="ＭＳ Ｐゴシック" pitchFamily="1" charset="-128"/>
              </a:rPr>
              <a:t>"</a:t>
            </a:r>
            <a:r>
              <a:rPr lang="fr-CH" b="1" dirty="0">
                <a:solidFill>
                  <a:srgbClr val="00B050"/>
                </a:solidFill>
                <a:latin typeface="Courier New" pitchFamily="1" charset="0"/>
              </a:rPr>
              <a:t>firstName</a:t>
            </a:r>
            <a:r>
              <a:rPr lang="fr-CH" b="1" dirty="0" smtClean="0">
                <a:solidFill>
                  <a:srgbClr val="7F7F7F"/>
                </a:solidFill>
                <a:latin typeface="Courier New" pitchFamily="1" charset="0"/>
                <a:ea typeface="ＭＳ Ｐゴシック" pitchFamily="1" charset="-128"/>
              </a:rPr>
              <a:t>"</a:t>
            </a:r>
            <a:r>
              <a:rPr lang="fr-CH" b="1" dirty="0" smtClean="0">
                <a:latin typeface="Courier New" pitchFamily="1" charset="0"/>
                <a:ea typeface="ＭＳ Ｐゴシック" pitchFamily="1" charset="-128"/>
              </a:rPr>
              <a:t>: </a:t>
            </a:r>
            <a:r>
              <a:rPr lang="fr-CH" b="1" dirty="0" smtClean="0">
                <a:solidFill>
                  <a:srgbClr val="7F7F7F"/>
                </a:solidFill>
                <a:latin typeface="Courier New" pitchFamily="1" charset="0"/>
                <a:ea typeface="ＭＳ Ｐゴシック" pitchFamily="1" charset="-128"/>
              </a:rPr>
              <a:t>"</a:t>
            </a:r>
            <a:r>
              <a:rPr lang="fr-CH" b="1" dirty="0">
                <a:solidFill>
                  <a:srgbClr val="00B050"/>
                </a:solidFill>
                <a:latin typeface="Courier New" pitchFamily="1" charset="0"/>
              </a:rPr>
              <a:t>Barney</a:t>
            </a:r>
            <a:r>
              <a:rPr lang="fr-CH" b="1" dirty="0" smtClean="0">
                <a:solidFill>
                  <a:srgbClr val="7F7F7F"/>
                </a:solidFill>
                <a:latin typeface="Courier New" pitchFamily="1" charset="0"/>
                <a:ea typeface="ＭＳ Ｐゴシック" pitchFamily="1" charset="-128"/>
              </a:rPr>
              <a:t>"</a:t>
            </a:r>
            <a:r>
              <a:rPr lang="fr-CH" b="1" dirty="0" smtClean="0">
                <a:latin typeface="Courier New" pitchFamily="1" charset="0"/>
                <a:ea typeface="ＭＳ Ｐゴシック" pitchFamily="1" charset="-128"/>
              </a:rPr>
              <a:t>,</a:t>
            </a:r>
          </a:p>
          <a:p>
            <a:pPr eaLnBrk="1" hangingPunct="1"/>
            <a:r>
              <a:rPr lang="fr-CH" b="1" dirty="0">
                <a:latin typeface="Courier New" pitchFamily="1" charset="0"/>
                <a:ea typeface="ＭＳ Ｐゴシック" pitchFamily="1" charset="-128"/>
              </a:rPr>
              <a:t>	</a:t>
            </a:r>
            <a:r>
              <a:rPr lang="fr-CH" b="1" dirty="0" smtClean="0">
                <a:solidFill>
                  <a:srgbClr val="7F7F7F"/>
                </a:solidFill>
                <a:latin typeface="Courier New" pitchFamily="1" charset="0"/>
                <a:ea typeface="ＭＳ Ｐゴシック" pitchFamily="1" charset="-128"/>
              </a:rPr>
              <a:t>"</a:t>
            </a:r>
            <a:r>
              <a:rPr lang="fr-CH" b="1" dirty="0">
                <a:solidFill>
                  <a:srgbClr val="00B050"/>
                </a:solidFill>
                <a:latin typeface="Courier New" pitchFamily="1" charset="0"/>
              </a:rPr>
              <a:t>lastName</a:t>
            </a:r>
            <a:r>
              <a:rPr lang="fr-CH" b="1" dirty="0" smtClean="0">
                <a:solidFill>
                  <a:srgbClr val="7F7F7F"/>
                </a:solidFill>
                <a:latin typeface="Courier New" pitchFamily="1" charset="0"/>
                <a:ea typeface="ＭＳ Ｐゴシック" pitchFamily="1" charset="-128"/>
              </a:rPr>
              <a:t>"</a:t>
            </a:r>
            <a:r>
              <a:rPr lang="fr-CH" b="1" dirty="0">
                <a:latin typeface="Courier New" pitchFamily="1" charset="0"/>
                <a:ea typeface="ＭＳ Ｐゴシック" pitchFamily="1" charset="-128"/>
              </a:rPr>
              <a:t>: </a:t>
            </a:r>
            <a:r>
              <a:rPr lang="fr-CH" b="1" dirty="0" smtClean="0">
                <a:solidFill>
                  <a:srgbClr val="7F7F7F"/>
                </a:solidFill>
                <a:latin typeface="Courier New" pitchFamily="1" charset="0"/>
                <a:ea typeface="ＭＳ Ｐゴシック" pitchFamily="1" charset="-128"/>
              </a:rPr>
              <a:t>"</a:t>
            </a:r>
            <a:r>
              <a:rPr lang="fr-CH" b="1" dirty="0">
                <a:solidFill>
                  <a:srgbClr val="00B050"/>
                </a:solidFill>
                <a:latin typeface="Courier New" pitchFamily="1" charset="0"/>
              </a:rPr>
              <a:t>Stinson</a:t>
            </a:r>
            <a:r>
              <a:rPr lang="fr-CH" b="1" dirty="0" smtClean="0">
                <a:solidFill>
                  <a:srgbClr val="7F7F7F"/>
                </a:solidFill>
                <a:latin typeface="Courier New" pitchFamily="1" charset="0"/>
                <a:ea typeface="ＭＳ Ｐゴシック" pitchFamily="1" charset="-128"/>
              </a:rPr>
              <a:t>"</a:t>
            </a:r>
            <a:r>
              <a:rPr lang="fr-CH" b="1" dirty="0" smtClean="0">
                <a:latin typeface="Courier New" pitchFamily="1" charset="0"/>
                <a:ea typeface="ＭＳ Ｐゴシック" pitchFamily="1" charset="-128"/>
              </a:rPr>
              <a:t>,</a:t>
            </a:r>
          </a:p>
          <a:p>
            <a:pPr eaLnBrk="1" hangingPunct="1"/>
            <a:r>
              <a:rPr lang="fr-CH" b="1" dirty="0">
                <a:latin typeface="Courier New" pitchFamily="1" charset="0"/>
                <a:ea typeface="ＭＳ Ｐゴシック" pitchFamily="1" charset="-128"/>
              </a:rPr>
              <a:t>	</a:t>
            </a:r>
            <a:r>
              <a:rPr lang="fr-CH" b="1" dirty="0" smtClean="0">
                <a:solidFill>
                  <a:srgbClr val="7F7F7F"/>
                </a:solidFill>
                <a:latin typeface="Courier New" pitchFamily="1" charset="0"/>
                <a:ea typeface="ＭＳ Ｐゴシック" pitchFamily="1" charset="-128"/>
              </a:rPr>
              <a:t>"</a:t>
            </a:r>
            <a:r>
              <a:rPr lang="fr-CH" b="1" dirty="0">
                <a:solidFill>
                  <a:srgbClr val="00B050"/>
                </a:solidFill>
                <a:latin typeface="Courier New" pitchFamily="1" charset="0"/>
              </a:rPr>
              <a:t>saySmthg</a:t>
            </a:r>
            <a:r>
              <a:rPr lang="fr-CH" b="1" dirty="0" smtClean="0">
                <a:solidFill>
                  <a:srgbClr val="7F7F7F"/>
                </a:solidFill>
                <a:latin typeface="Courier New" pitchFamily="1" charset="0"/>
                <a:ea typeface="ＭＳ Ｐゴシック" pitchFamily="1" charset="-128"/>
              </a:rPr>
              <a:t>"</a:t>
            </a:r>
            <a:r>
              <a:rPr lang="fr-CH" b="1" dirty="0" smtClean="0">
                <a:latin typeface="Courier New" pitchFamily="1" charset="0"/>
                <a:ea typeface="ＭＳ Ｐゴシック" pitchFamily="1" charset="-128"/>
              </a:rPr>
              <a:t>: </a:t>
            </a:r>
            <a:r>
              <a:rPr lang="fr-CH" b="1" dirty="0">
                <a:solidFill>
                  <a:srgbClr val="0070C0"/>
                </a:solidFill>
                <a:latin typeface="Courier New" pitchFamily="-106" charset="0"/>
                <a:ea typeface="ＭＳ Ｐゴシック" pitchFamily="-106" charset="-128"/>
                <a:cs typeface="Courier New" pitchFamily="-106" charset="0"/>
              </a:rPr>
              <a:t>function</a:t>
            </a:r>
            <a:r>
              <a:rPr lang="fr-CH" b="1" dirty="0" smtClean="0">
                <a:latin typeface="Courier New" pitchFamily="1" charset="0"/>
                <a:ea typeface="ＭＳ Ｐゴシック" pitchFamily="1" charset="-128"/>
              </a:rPr>
              <a:t>() { </a:t>
            </a:r>
          </a:p>
          <a:p>
            <a:pPr eaLnBrk="1" hangingPunct="1"/>
            <a:r>
              <a:rPr lang="fr-CH" b="1" dirty="0">
                <a:latin typeface="Courier New" pitchFamily="1" charset="0"/>
                <a:ea typeface="ＭＳ Ｐゴシック" pitchFamily="1" charset="-128"/>
              </a:rPr>
              <a:t>	</a:t>
            </a:r>
            <a:r>
              <a:rPr lang="fr-CH" b="1" dirty="0" smtClean="0">
                <a:latin typeface="Courier New" pitchFamily="1" charset="0"/>
                <a:ea typeface="ＭＳ Ｐゴシック" pitchFamily="1" charset="-128"/>
              </a:rPr>
              <a:t>	console.log(</a:t>
            </a:r>
            <a:r>
              <a:rPr lang="fr-CH" b="1" dirty="0" smtClean="0">
                <a:solidFill>
                  <a:srgbClr val="7F7F7F"/>
                </a:solidFill>
                <a:latin typeface="Courier New" pitchFamily="1" charset="0"/>
                <a:ea typeface="ＭＳ Ｐゴシック" pitchFamily="1" charset="-128"/>
              </a:rPr>
              <a:t>"</a:t>
            </a:r>
            <a:r>
              <a:rPr lang="fr-CH" b="1" dirty="0">
                <a:solidFill>
                  <a:srgbClr val="00B050"/>
                </a:solidFill>
                <a:latin typeface="Courier New" pitchFamily="1" charset="0"/>
              </a:rPr>
              <a:t>It’s gonna be...</a:t>
            </a:r>
            <a:r>
              <a:rPr lang="fr-CH" b="1" dirty="0" smtClean="0">
                <a:solidFill>
                  <a:srgbClr val="7F7F7F"/>
                </a:solidFill>
                <a:latin typeface="Courier New" pitchFamily="1" charset="0"/>
                <a:ea typeface="ＭＳ Ｐゴシック" pitchFamily="1" charset="-128"/>
              </a:rPr>
              <a:t>"</a:t>
            </a:r>
            <a:r>
              <a:rPr lang="fr-CH" b="1" dirty="0" smtClean="0">
                <a:latin typeface="Courier New" pitchFamily="1" charset="0"/>
                <a:ea typeface="ＭＳ Ｐゴシック" pitchFamily="1" charset="-128"/>
              </a:rPr>
              <a:t>); </a:t>
            </a:r>
          </a:p>
          <a:p>
            <a:pPr eaLnBrk="1" hangingPunct="1"/>
            <a:r>
              <a:rPr lang="fr-CH" b="1" dirty="0">
                <a:latin typeface="Courier New" pitchFamily="1" charset="0"/>
                <a:ea typeface="ＭＳ Ｐゴシック" pitchFamily="1" charset="-128"/>
              </a:rPr>
              <a:t>	</a:t>
            </a:r>
            <a:r>
              <a:rPr lang="fr-CH" b="1" dirty="0" smtClean="0">
                <a:latin typeface="Courier New" pitchFamily="1" charset="0"/>
                <a:ea typeface="ＭＳ Ｐゴシック" pitchFamily="1" charset="-128"/>
              </a:rPr>
              <a:t>}</a:t>
            </a:r>
          </a:p>
          <a:p>
            <a:pPr eaLnBrk="1" hangingPunct="1">
              <a:buFont typeface="Wingdings" pitchFamily="1" charset="2"/>
              <a:buNone/>
            </a:pPr>
            <a:r>
              <a:rPr lang="fr-CH" b="1" dirty="0" smtClean="0">
                <a:latin typeface="Courier New" pitchFamily="1" charset="0"/>
                <a:ea typeface="ＭＳ Ｐゴシック" pitchFamily="1" charset="-128"/>
              </a:rPr>
              <a:t>}</a:t>
            </a:r>
            <a:endParaRPr lang="fr-CH" b="1" dirty="0">
              <a:latin typeface="Courier New" pitchFamily="1" charset="0"/>
              <a:ea typeface="ＭＳ Ｐゴシック" pitchFamily="1" charset="-128"/>
            </a:endParaRPr>
          </a:p>
        </p:txBody>
      </p:sp>
      <p:pic>
        <p:nvPicPr>
          <p:cNvPr id="6" name="Image 5"/>
          <p:cNvPicPr>
            <a:picLocks noChangeAspect="1"/>
          </p:cNvPicPr>
          <p:nvPr/>
        </p:nvPicPr>
        <p:blipFill>
          <a:blip r:embed="rId2" cstate="print"/>
          <a:srcRect/>
          <a:stretch>
            <a:fillRect/>
          </a:stretch>
        </p:blipFill>
        <p:spPr bwMode="auto">
          <a:xfrm>
            <a:off x="34925" y="49213"/>
            <a:ext cx="677863" cy="787400"/>
          </a:xfrm>
          <a:prstGeom prst="rect">
            <a:avLst/>
          </a:prstGeom>
          <a:noFill/>
          <a:ln w="9525">
            <a:noFill/>
            <a:miter lim="800000"/>
            <a:headEnd/>
            <a:tailEnd/>
          </a:ln>
        </p:spPr>
      </p:pic>
    </p:spTree>
    <p:extLst>
      <p:ext uri="{BB962C8B-B14F-4D97-AF65-F5344CB8AC3E}">
        <p14:creationId xmlns:p14="http://schemas.microsoft.com/office/powerpoint/2010/main" val="181407910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Object Literals</a:t>
            </a:r>
            <a:endParaRPr lang="en-US" dirty="0"/>
          </a:p>
        </p:txBody>
      </p:sp>
      <p:sp>
        <p:nvSpPr>
          <p:cNvPr id="3" name="Espace réservé du contenu 2"/>
          <p:cNvSpPr>
            <a:spLocks noGrp="1"/>
          </p:cNvSpPr>
          <p:nvPr>
            <p:ph idx="1"/>
          </p:nvPr>
        </p:nvSpPr>
        <p:spPr/>
        <p:txBody>
          <a:bodyPr/>
          <a:lstStyle/>
          <a:p>
            <a:pPr eaLnBrk="1" hangingPunct="1">
              <a:lnSpc>
                <a:spcPct val="90000"/>
              </a:lnSpc>
            </a:pPr>
            <a:endParaRPr lang="en-US" dirty="0" smtClean="0"/>
          </a:p>
          <a:p>
            <a:pPr eaLnBrk="1" hangingPunct="1">
              <a:lnSpc>
                <a:spcPct val="90000"/>
              </a:lnSpc>
            </a:pPr>
            <a:r>
              <a:rPr lang="en-US" dirty="0" smtClean="0"/>
              <a:t>Quotes around property names are optional if the name is a legal JavaScript identifier</a:t>
            </a:r>
          </a:p>
          <a:p>
            <a:pPr eaLnBrk="1" hangingPunct="1">
              <a:lnSpc>
                <a:spcPct val="90000"/>
              </a:lnSpc>
            </a:pPr>
            <a:endParaRPr lang="en-US" dirty="0" smtClean="0"/>
          </a:p>
          <a:p>
            <a:pPr eaLnBrk="1" hangingPunct="1">
              <a:lnSpc>
                <a:spcPct val="90000"/>
              </a:lnSpc>
            </a:pPr>
            <a:r>
              <a:rPr lang="en-US" dirty="0" smtClean="0"/>
              <a:t>Property values can be other object literals</a:t>
            </a:r>
            <a:endParaRPr lang="en-US" dirty="0"/>
          </a:p>
        </p:txBody>
      </p:sp>
      <p:sp>
        <p:nvSpPr>
          <p:cNvPr id="4" name="Espace réservé du contenu 3"/>
          <p:cNvSpPr>
            <a:spLocks noGrp="1"/>
          </p:cNvSpPr>
          <p:nvPr>
            <p:ph sz="quarter" idx="13"/>
          </p:nvPr>
        </p:nvSpPr>
        <p:spPr/>
        <p:txBody>
          <a:bodyPr/>
          <a:lstStyle/>
          <a:p>
            <a:r>
              <a:rPr lang="en-US" dirty="0"/>
              <a:t>Object oriented programming</a:t>
            </a:r>
            <a:endParaRPr lang="fr-FR" dirty="0"/>
          </a:p>
        </p:txBody>
      </p:sp>
      <p:pic>
        <p:nvPicPr>
          <p:cNvPr id="5" name="Image 2"/>
          <p:cNvPicPr>
            <a:picLocks noChangeAspect="1"/>
          </p:cNvPicPr>
          <p:nvPr/>
        </p:nvPicPr>
        <p:blipFill>
          <a:blip r:embed="rId2" cstate="print"/>
          <a:srcRect/>
          <a:stretch>
            <a:fillRect/>
          </a:stretch>
        </p:blipFill>
        <p:spPr bwMode="auto">
          <a:xfrm>
            <a:off x="0" y="49213"/>
            <a:ext cx="827088" cy="720725"/>
          </a:xfrm>
          <a:prstGeom prst="rect">
            <a:avLst/>
          </a:prstGeom>
          <a:noFill/>
          <a:ln w="9525">
            <a:noFill/>
            <a:miter lim="800000"/>
            <a:headEnd/>
            <a:tailEnd/>
          </a:ln>
        </p:spPr>
      </p:pic>
    </p:spTree>
    <p:extLst>
      <p:ext uri="{BB962C8B-B14F-4D97-AF65-F5344CB8AC3E}">
        <p14:creationId xmlns:p14="http://schemas.microsoft.com/office/powerpoint/2010/main" val="284006349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Object Literals</a:t>
            </a:r>
            <a:endParaRPr lang="en-US" dirty="0"/>
          </a:p>
        </p:txBody>
      </p:sp>
      <p:sp>
        <p:nvSpPr>
          <p:cNvPr id="3" name="Espace réservé du contenu 2"/>
          <p:cNvSpPr>
            <a:spLocks noGrp="1"/>
          </p:cNvSpPr>
          <p:nvPr>
            <p:ph idx="1"/>
          </p:nvPr>
        </p:nvSpPr>
        <p:spPr/>
        <p:txBody>
          <a:bodyPr/>
          <a:lstStyle/>
          <a:p>
            <a:pPr eaLnBrk="1" hangingPunct="1">
              <a:lnSpc>
                <a:spcPct val="90000"/>
              </a:lnSpc>
            </a:pPr>
            <a:r>
              <a:rPr lang="en-US" dirty="0" smtClean="0"/>
              <a:t>Example:</a:t>
            </a:r>
            <a:endParaRPr lang="en-US" dirty="0"/>
          </a:p>
        </p:txBody>
      </p:sp>
      <p:sp>
        <p:nvSpPr>
          <p:cNvPr id="4" name="Espace réservé du contenu 3"/>
          <p:cNvSpPr>
            <a:spLocks noGrp="1"/>
          </p:cNvSpPr>
          <p:nvPr>
            <p:ph sz="quarter" idx="13"/>
          </p:nvPr>
        </p:nvSpPr>
        <p:spPr/>
        <p:txBody>
          <a:bodyPr/>
          <a:lstStyle/>
          <a:p>
            <a:r>
              <a:rPr lang="en-US" dirty="0"/>
              <a:t>Object oriented programming</a:t>
            </a:r>
            <a:endParaRPr lang="fr-FR" dirty="0"/>
          </a:p>
        </p:txBody>
      </p:sp>
      <p:sp>
        <p:nvSpPr>
          <p:cNvPr id="5" name="Rectangle à coins arrondis 4"/>
          <p:cNvSpPr/>
          <p:nvPr/>
        </p:nvSpPr>
        <p:spPr>
          <a:xfrm>
            <a:off x="179512" y="1705372"/>
            <a:ext cx="8785225" cy="3528392"/>
          </a:xfrm>
          <a:prstGeom prst="roundRect">
            <a:avLst/>
          </a:prstGeom>
        </p:spPr>
        <p:style>
          <a:lnRef idx="2">
            <a:schemeClr val="dk1"/>
          </a:lnRef>
          <a:fillRef idx="1">
            <a:schemeClr val="lt1"/>
          </a:fillRef>
          <a:effectRef idx="0">
            <a:schemeClr val="dk1"/>
          </a:effectRef>
          <a:fontRef idx="minor">
            <a:schemeClr val="dk1"/>
          </a:fontRef>
        </p:style>
        <p:txBody>
          <a:bodyPr anchor="ctr"/>
          <a:lstStyle/>
          <a:p>
            <a:pPr eaLnBrk="1" hangingPunct="1">
              <a:buFont typeface="Wingdings" pitchFamily="1" charset="2"/>
              <a:buNone/>
            </a:pPr>
            <a:r>
              <a:rPr lang="en-GB" b="1" dirty="0" err="1">
                <a:solidFill>
                  <a:srgbClr val="0070C0"/>
                </a:solidFill>
                <a:latin typeface="Courier New" pitchFamily="-106" charset="0"/>
                <a:ea typeface="ＭＳ Ｐゴシック" pitchFamily="-106" charset="-128"/>
                <a:cs typeface="Courier New" pitchFamily="-106" charset="0"/>
              </a:rPr>
              <a:t>var</a:t>
            </a:r>
            <a:r>
              <a:rPr lang="en-GB" b="1" dirty="0" smtClean="0">
                <a:latin typeface="Courier New" pitchFamily="1" charset="0"/>
                <a:ea typeface="ＭＳ Ｐゴシック" pitchFamily="1" charset="-128"/>
              </a:rPr>
              <a:t> trip = {</a:t>
            </a:r>
          </a:p>
          <a:p>
            <a:pPr eaLnBrk="1" hangingPunct="1">
              <a:buFont typeface="Wingdings" pitchFamily="1" charset="2"/>
              <a:buNone/>
            </a:pPr>
            <a:r>
              <a:rPr lang="fr-CH" b="1" dirty="0" smtClean="0">
                <a:latin typeface="Courier New" pitchFamily="1" charset="0"/>
                <a:ea typeface="ＭＳ Ｐゴシック" pitchFamily="1" charset="-128"/>
              </a:rPr>
              <a:t>	</a:t>
            </a:r>
            <a:r>
              <a:rPr lang="fr-CH" b="1" dirty="0" smtClean="0">
                <a:solidFill>
                  <a:srgbClr val="000000"/>
                </a:solidFill>
                <a:latin typeface="Courier New" pitchFamily="1" charset="0"/>
              </a:rPr>
              <a:t>departure</a:t>
            </a:r>
            <a:r>
              <a:rPr lang="fr-CH" b="1" dirty="0" smtClean="0">
                <a:latin typeface="Courier New" pitchFamily="1" charset="0"/>
                <a:ea typeface="ＭＳ Ｐゴシック" pitchFamily="1" charset="-128"/>
              </a:rPr>
              <a:t>: </a:t>
            </a:r>
            <a:r>
              <a:rPr lang="fr-CH" b="1" dirty="0" smtClean="0">
                <a:solidFill>
                  <a:srgbClr val="000000"/>
                </a:solidFill>
                <a:latin typeface="Courier New" pitchFamily="1" charset="0"/>
                <a:ea typeface="ＭＳ Ｐゴシック" pitchFamily="1" charset="-128"/>
              </a:rPr>
              <a:t>{</a:t>
            </a:r>
          </a:p>
          <a:p>
            <a:pPr eaLnBrk="1" hangingPunct="1">
              <a:buFont typeface="Wingdings" pitchFamily="1" charset="2"/>
              <a:buNone/>
            </a:pPr>
            <a:r>
              <a:rPr lang="fr-CH" b="1" dirty="0" smtClean="0">
                <a:solidFill>
                  <a:srgbClr val="000000"/>
                </a:solidFill>
                <a:latin typeface="Courier New" pitchFamily="1" charset="0"/>
                <a:ea typeface="ＭＳ Ｐゴシック" pitchFamily="1" charset="-128"/>
              </a:rPr>
              <a:t>		city: </a:t>
            </a:r>
            <a:r>
              <a:rPr lang="fr-CH" b="1" dirty="0" smtClean="0">
                <a:solidFill>
                  <a:schemeClr val="bg1">
                    <a:lumMod val="50000"/>
                  </a:schemeClr>
                </a:solidFill>
                <a:latin typeface="Courier New" pitchFamily="1" charset="0"/>
                <a:ea typeface="ＭＳ Ｐゴシック" pitchFamily="1" charset="-128"/>
              </a:rPr>
              <a:t>"</a:t>
            </a:r>
            <a:r>
              <a:rPr lang="fr-CH" b="1" dirty="0">
                <a:solidFill>
                  <a:srgbClr val="00B050"/>
                </a:solidFill>
                <a:latin typeface="Courier New" pitchFamily="1" charset="0"/>
              </a:rPr>
              <a:t>Paris</a:t>
            </a:r>
            <a:r>
              <a:rPr lang="fr-CH" b="1" dirty="0" smtClean="0">
                <a:solidFill>
                  <a:srgbClr val="7F7F7F"/>
                </a:solidFill>
                <a:latin typeface="Courier New" pitchFamily="1" charset="0"/>
                <a:ea typeface="ＭＳ Ｐゴシック" pitchFamily="1" charset="-128"/>
              </a:rPr>
              <a:t>"</a:t>
            </a:r>
            <a:r>
              <a:rPr lang="fr-CH" b="1" dirty="0" smtClean="0">
                <a:solidFill>
                  <a:srgbClr val="000000"/>
                </a:solidFill>
                <a:latin typeface="Courier New" pitchFamily="1" charset="0"/>
                <a:ea typeface="ＭＳ Ｐゴシック" pitchFamily="1" charset="-128"/>
              </a:rPr>
              <a:t>,</a:t>
            </a:r>
          </a:p>
          <a:p>
            <a:pPr eaLnBrk="1" hangingPunct="1">
              <a:buFont typeface="Wingdings" pitchFamily="1" charset="2"/>
              <a:buNone/>
            </a:pPr>
            <a:r>
              <a:rPr lang="fr-CH" b="1" dirty="0">
                <a:solidFill>
                  <a:srgbClr val="000000"/>
                </a:solidFill>
                <a:latin typeface="Courier New" pitchFamily="1" charset="0"/>
                <a:ea typeface="ＭＳ Ｐゴシック" pitchFamily="1" charset="-128"/>
              </a:rPr>
              <a:t>	</a:t>
            </a:r>
            <a:r>
              <a:rPr lang="fr-CH" b="1" dirty="0" smtClean="0">
                <a:solidFill>
                  <a:srgbClr val="000000"/>
                </a:solidFill>
                <a:latin typeface="Courier New" pitchFamily="1" charset="0"/>
                <a:ea typeface="ＭＳ Ｐゴシック" pitchFamily="1" charset="-128"/>
              </a:rPr>
              <a:t>	country: </a:t>
            </a:r>
            <a:r>
              <a:rPr lang="fr-CH" b="1" dirty="0" smtClean="0">
                <a:solidFill>
                  <a:srgbClr val="7F7F7F"/>
                </a:solidFill>
                <a:latin typeface="Courier New" pitchFamily="1" charset="0"/>
                <a:ea typeface="ＭＳ Ｐゴシック" pitchFamily="1" charset="-128"/>
              </a:rPr>
              <a:t>"</a:t>
            </a:r>
            <a:r>
              <a:rPr lang="fr-CH" b="1" dirty="0">
                <a:solidFill>
                  <a:srgbClr val="00B050"/>
                </a:solidFill>
                <a:latin typeface="Courier New" pitchFamily="1" charset="0"/>
              </a:rPr>
              <a:t>France</a:t>
            </a:r>
            <a:r>
              <a:rPr lang="fr-CH" b="1" dirty="0" smtClean="0">
                <a:solidFill>
                  <a:srgbClr val="7F7F7F"/>
                </a:solidFill>
                <a:latin typeface="Courier New" pitchFamily="1" charset="0"/>
                <a:ea typeface="ＭＳ Ｐゴシック" pitchFamily="1" charset="-128"/>
              </a:rPr>
              <a:t>"</a:t>
            </a:r>
          </a:p>
          <a:p>
            <a:pPr eaLnBrk="1" hangingPunct="1">
              <a:buFont typeface="Wingdings" pitchFamily="1" charset="2"/>
              <a:buNone/>
            </a:pPr>
            <a:r>
              <a:rPr lang="fr-CH" b="1" dirty="0">
                <a:solidFill>
                  <a:srgbClr val="000000"/>
                </a:solidFill>
                <a:latin typeface="Courier New" pitchFamily="1" charset="0"/>
                <a:ea typeface="ＭＳ Ｐゴシック" pitchFamily="1" charset="-128"/>
              </a:rPr>
              <a:t>	</a:t>
            </a:r>
            <a:r>
              <a:rPr lang="fr-CH" b="1" dirty="0" smtClean="0">
                <a:solidFill>
                  <a:srgbClr val="000000"/>
                </a:solidFill>
                <a:latin typeface="Courier New" pitchFamily="1" charset="0"/>
                <a:ea typeface="ＭＳ Ｐゴシック" pitchFamily="1" charset="-128"/>
              </a:rPr>
              <a:t>}</a:t>
            </a:r>
            <a:r>
              <a:rPr lang="fr-CH" b="1" dirty="0" smtClean="0">
                <a:latin typeface="Courier New" pitchFamily="1" charset="0"/>
                <a:ea typeface="ＭＳ Ｐゴシック" pitchFamily="1" charset="-128"/>
              </a:rPr>
              <a:t>,</a:t>
            </a:r>
          </a:p>
          <a:p>
            <a:pPr eaLnBrk="1" hangingPunct="1"/>
            <a:r>
              <a:rPr lang="fr-CH" b="1" dirty="0">
                <a:latin typeface="Courier New" pitchFamily="1" charset="0"/>
                <a:ea typeface="ＭＳ Ｐゴシック" pitchFamily="1" charset="-128"/>
              </a:rPr>
              <a:t>	</a:t>
            </a:r>
            <a:r>
              <a:rPr lang="fr-CH" b="1" dirty="0" smtClean="0">
                <a:solidFill>
                  <a:srgbClr val="000000"/>
                </a:solidFill>
                <a:latin typeface="Courier New" pitchFamily="1" charset="0"/>
              </a:rPr>
              <a:t>arrival: {</a:t>
            </a:r>
          </a:p>
          <a:p>
            <a:pPr eaLnBrk="1" hangingPunct="1"/>
            <a:r>
              <a:rPr lang="fr-CH" b="1" dirty="0">
                <a:solidFill>
                  <a:srgbClr val="000000"/>
                </a:solidFill>
                <a:latin typeface="Courier New" pitchFamily="1" charset="0"/>
              </a:rPr>
              <a:t>		</a:t>
            </a:r>
            <a:r>
              <a:rPr lang="fr-CH" b="1" dirty="0" smtClean="0">
                <a:solidFill>
                  <a:srgbClr val="000000"/>
                </a:solidFill>
                <a:latin typeface="Courier New" pitchFamily="1" charset="0"/>
              </a:rPr>
              <a:t>city: </a:t>
            </a:r>
            <a:r>
              <a:rPr lang="fr-CH" b="1" dirty="0" smtClean="0">
                <a:solidFill>
                  <a:srgbClr val="7F7F7F"/>
                </a:solidFill>
                <a:latin typeface="Courier New" pitchFamily="1" charset="0"/>
              </a:rPr>
              <a:t>"</a:t>
            </a:r>
            <a:r>
              <a:rPr lang="fr-CH" b="1" dirty="0">
                <a:solidFill>
                  <a:srgbClr val="00B050"/>
                </a:solidFill>
                <a:latin typeface="Courier New" pitchFamily="1" charset="0"/>
              </a:rPr>
              <a:t>Montreal</a:t>
            </a:r>
            <a:r>
              <a:rPr lang="fr-CH" b="1" dirty="0" smtClean="0">
                <a:solidFill>
                  <a:srgbClr val="7F7F7F"/>
                </a:solidFill>
                <a:latin typeface="Courier New" pitchFamily="1" charset="0"/>
              </a:rPr>
              <a:t>"</a:t>
            </a:r>
            <a:r>
              <a:rPr lang="fr-CH" b="1" dirty="0" smtClean="0">
                <a:solidFill>
                  <a:srgbClr val="000000"/>
                </a:solidFill>
                <a:latin typeface="Courier New" pitchFamily="1" charset="0"/>
              </a:rPr>
              <a:t>,</a:t>
            </a:r>
          </a:p>
          <a:p>
            <a:pPr eaLnBrk="1" hangingPunct="1"/>
            <a:r>
              <a:rPr lang="fr-CH" b="1" dirty="0">
                <a:solidFill>
                  <a:srgbClr val="000000"/>
                </a:solidFill>
                <a:latin typeface="Courier New" pitchFamily="1" charset="0"/>
              </a:rPr>
              <a:t>	</a:t>
            </a:r>
            <a:r>
              <a:rPr lang="fr-CH" b="1" dirty="0" smtClean="0">
                <a:solidFill>
                  <a:srgbClr val="000000"/>
                </a:solidFill>
                <a:latin typeface="Courier New" pitchFamily="1" charset="0"/>
              </a:rPr>
              <a:t>	country: </a:t>
            </a:r>
            <a:r>
              <a:rPr lang="fr-CH" b="1" dirty="0" smtClean="0">
                <a:solidFill>
                  <a:srgbClr val="7F7F7F"/>
                </a:solidFill>
                <a:latin typeface="Courier New" pitchFamily="1" charset="0"/>
              </a:rPr>
              <a:t>"</a:t>
            </a:r>
            <a:r>
              <a:rPr lang="fr-CH" b="1" dirty="0">
                <a:solidFill>
                  <a:srgbClr val="00B050"/>
                </a:solidFill>
                <a:latin typeface="Courier New" pitchFamily="1" charset="0"/>
              </a:rPr>
              <a:t>Canada</a:t>
            </a:r>
            <a:r>
              <a:rPr lang="fr-CH" b="1" dirty="0" smtClean="0">
                <a:solidFill>
                  <a:srgbClr val="7F7F7F"/>
                </a:solidFill>
                <a:latin typeface="Courier New" pitchFamily="1" charset="0"/>
              </a:rPr>
              <a:t>"</a:t>
            </a:r>
          </a:p>
          <a:p>
            <a:pPr eaLnBrk="1" hangingPunct="1"/>
            <a:r>
              <a:rPr lang="fr-CH" b="1" dirty="0">
                <a:solidFill>
                  <a:srgbClr val="000000"/>
                </a:solidFill>
                <a:latin typeface="Courier New" pitchFamily="1" charset="0"/>
              </a:rPr>
              <a:t>	</a:t>
            </a:r>
            <a:r>
              <a:rPr lang="fr-CH" b="1" dirty="0" smtClean="0">
                <a:solidFill>
                  <a:srgbClr val="000000"/>
                </a:solidFill>
                <a:latin typeface="Courier New" pitchFamily="1" charset="0"/>
              </a:rPr>
              <a:t>},</a:t>
            </a:r>
          </a:p>
          <a:p>
            <a:pPr eaLnBrk="1" hangingPunct="1"/>
            <a:r>
              <a:rPr lang="fr-CH" b="1" dirty="0">
                <a:solidFill>
                  <a:srgbClr val="000000"/>
                </a:solidFill>
                <a:latin typeface="Courier New" pitchFamily="1" charset="0"/>
                <a:ea typeface="ＭＳ Ｐゴシック" pitchFamily="1" charset="-128"/>
              </a:rPr>
              <a:t>	</a:t>
            </a:r>
            <a:r>
              <a:rPr lang="fr-CH" b="1" dirty="0" smtClean="0">
                <a:solidFill>
                  <a:srgbClr val="000000"/>
                </a:solidFill>
                <a:latin typeface="Courier New" pitchFamily="1" charset="0"/>
                <a:ea typeface="ＭＳ Ｐゴシック" pitchFamily="1" charset="-128"/>
              </a:rPr>
              <a:t>price: </a:t>
            </a:r>
            <a:r>
              <a:rPr lang="fr-CH" b="1" dirty="0" smtClean="0">
                <a:solidFill>
                  <a:schemeClr val="accent6"/>
                </a:solidFill>
                <a:latin typeface="Courier New" pitchFamily="1" charset="0"/>
                <a:ea typeface="ＭＳ Ｐゴシック" pitchFamily="1" charset="-128"/>
              </a:rPr>
              <a:t>890</a:t>
            </a:r>
            <a:r>
              <a:rPr lang="fr-CH" b="1" dirty="0">
                <a:solidFill>
                  <a:srgbClr val="3366FF"/>
                </a:solidFill>
                <a:latin typeface="Courier New" pitchFamily="1" charset="0"/>
                <a:ea typeface="ＭＳ Ｐゴシック" pitchFamily="1" charset="-128"/>
              </a:rPr>
              <a:t>	</a:t>
            </a:r>
            <a:endParaRPr lang="fr-CH" b="1" dirty="0" smtClean="0">
              <a:solidFill>
                <a:srgbClr val="3366FF"/>
              </a:solidFill>
              <a:latin typeface="Courier New" pitchFamily="1" charset="0"/>
              <a:ea typeface="ＭＳ Ｐゴシック" pitchFamily="1" charset="-128"/>
            </a:endParaRPr>
          </a:p>
          <a:p>
            <a:pPr eaLnBrk="1" hangingPunct="1">
              <a:buFont typeface="Wingdings" pitchFamily="1" charset="2"/>
              <a:buNone/>
            </a:pPr>
            <a:r>
              <a:rPr lang="fr-CH" b="1" dirty="0" smtClean="0">
                <a:latin typeface="Courier New" pitchFamily="1" charset="0"/>
                <a:ea typeface="ＭＳ Ｐゴシック" pitchFamily="1" charset="-128"/>
              </a:rPr>
              <a:t>}</a:t>
            </a:r>
            <a:endParaRPr lang="fr-CH" b="1" dirty="0">
              <a:latin typeface="Courier New" pitchFamily="1" charset="0"/>
              <a:ea typeface="ＭＳ Ｐゴシック" pitchFamily="1" charset="-128"/>
            </a:endParaRPr>
          </a:p>
        </p:txBody>
      </p:sp>
      <p:pic>
        <p:nvPicPr>
          <p:cNvPr id="6" name="Image 5"/>
          <p:cNvPicPr>
            <a:picLocks noChangeAspect="1"/>
          </p:cNvPicPr>
          <p:nvPr/>
        </p:nvPicPr>
        <p:blipFill>
          <a:blip r:embed="rId2" cstate="print"/>
          <a:srcRect/>
          <a:stretch>
            <a:fillRect/>
          </a:stretch>
        </p:blipFill>
        <p:spPr bwMode="auto">
          <a:xfrm>
            <a:off x="34925" y="49213"/>
            <a:ext cx="677863" cy="787400"/>
          </a:xfrm>
          <a:prstGeom prst="rect">
            <a:avLst/>
          </a:prstGeom>
          <a:noFill/>
          <a:ln w="9525">
            <a:noFill/>
            <a:miter lim="800000"/>
            <a:headEnd/>
            <a:tailEnd/>
          </a:ln>
        </p:spPr>
      </p:pic>
    </p:spTree>
    <p:extLst>
      <p:ext uri="{BB962C8B-B14F-4D97-AF65-F5344CB8AC3E}">
        <p14:creationId xmlns:p14="http://schemas.microsoft.com/office/powerpoint/2010/main" val="93375927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Object Literals</a:t>
            </a:r>
            <a:endParaRPr lang="en-US" dirty="0"/>
          </a:p>
        </p:txBody>
      </p:sp>
      <p:sp>
        <p:nvSpPr>
          <p:cNvPr id="3" name="Espace réservé du contenu 2"/>
          <p:cNvSpPr>
            <a:spLocks noGrp="1"/>
          </p:cNvSpPr>
          <p:nvPr>
            <p:ph idx="1"/>
          </p:nvPr>
        </p:nvSpPr>
        <p:spPr/>
        <p:txBody>
          <a:bodyPr/>
          <a:lstStyle/>
          <a:p>
            <a:pPr eaLnBrk="1" hangingPunct="1">
              <a:lnSpc>
                <a:spcPct val="90000"/>
              </a:lnSpc>
            </a:pPr>
            <a:r>
              <a:rPr lang="en-US" dirty="0" smtClean="0"/>
              <a:t>To access a property:</a:t>
            </a:r>
          </a:p>
          <a:p>
            <a:pPr eaLnBrk="1" hangingPunct="1">
              <a:lnSpc>
                <a:spcPct val="90000"/>
              </a:lnSpc>
            </a:pPr>
            <a:endParaRPr lang="en-US" dirty="0"/>
          </a:p>
          <a:p>
            <a:pPr eaLnBrk="1" hangingPunct="1">
              <a:lnSpc>
                <a:spcPct val="90000"/>
              </a:lnSpc>
            </a:pPr>
            <a:endParaRPr lang="en-US" dirty="0" smtClean="0"/>
          </a:p>
          <a:p>
            <a:pPr eaLnBrk="1" hangingPunct="1">
              <a:lnSpc>
                <a:spcPct val="90000"/>
              </a:lnSpc>
            </a:pPr>
            <a:endParaRPr lang="en-US" dirty="0"/>
          </a:p>
          <a:p>
            <a:pPr eaLnBrk="1" hangingPunct="1">
              <a:lnSpc>
                <a:spcPct val="90000"/>
              </a:lnSpc>
            </a:pPr>
            <a:r>
              <a:rPr lang="en-US" dirty="0" smtClean="0"/>
              <a:t>To call a method:</a:t>
            </a:r>
            <a:endParaRPr lang="en-US" dirty="0"/>
          </a:p>
        </p:txBody>
      </p:sp>
      <p:sp>
        <p:nvSpPr>
          <p:cNvPr id="4" name="Espace réservé du contenu 3"/>
          <p:cNvSpPr>
            <a:spLocks noGrp="1"/>
          </p:cNvSpPr>
          <p:nvPr>
            <p:ph sz="quarter" idx="13"/>
          </p:nvPr>
        </p:nvSpPr>
        <p:spPr/>
        <p:txBody>
          <a:bodyPr/>
          <a:lstStyle/>
          <a:p>
            <a:r>
              <a:rPr lang="en-US" dirty="0"/>
              <a:t>Object oriented programming</a:t>
            </a:r>
            <a:endParaRPr lang="fr-FR" dirty="0"/>
          </a:p>
        </p:txBody>
      </p:sp>
      <p:sp>
        <p:nvSpPr>
          <p:cNvPr id="5" name="Rectangle à coins arrondis 4"/>
          <p:cNvSpPr/>
          <p:nvPr/>
        </p:nvSpPr>
        <p:spPr>
          <a:xfrm>
            <a:off x="179512" y="1921396"/>
            <a:ext cx="8785225" cy="1080120"/>
          </a:xfrm>
          <a:prstGeom prst="roundRect">
            <a:avLst/>
          </a:prstGeom>
        </p:spPr>
        <p:style>
          <a:lnRef idx="2">
            <a:schemeClr val="dk1"/>
          </a:lnRef>
          <a:fillRef idx="1">
            <a:schemeClr val="lt1"/>
          </a:fillRef>
          <a:effectRef idx="0">
            <a:schemeClr val="dk1"/>
          </a:effectRef>
          <a:fontRef idx="minor">
            <a:schemeClr val="dk1"/>
          </a:fontRef>
        </p:style>
        <p:txBody>
          <a:bodyPr anchor="ctr"/>
          <a:lstStyle/>
          <a:p>
            <a:pPr algn="ctr" eaLnBrk="1" hangingPunct="1">
              <a:buFont typeface="Wingdings" pitchFamily="1" charset="2"/>
              <a:buNone/>
            </a:pPr>
            <a:r>
              <a:rPr lang="en-GB" b="1" dirty="0" err="1" smtClean="0">
                <a:solidFill>
                  <a:srgbClr val="0070C0"/>
                </a:solidFill>
                <a:latin typeface="Courier New" pitchFamily="-106" charset="0"/>
                <a:ea typeface="ＭＳ Ｐゴシック" pitchFamily="-106" charset="-128"/>
                <a:cs typeface="Courier New" pitchFamily="-106" charset="0"/>
              </a:rPr>
              <a:t>var</a:t>
            </a:r>
            <a:r>
              <a:rPr lang="en-GB" b="1" dirty="0" smtClean="0">
                <a:latin typeface="Courier New" pitchFamily="1" charset="0"/>
                <a:ea typeface="ＭＳ Ｐゴシック" pitchFamily="1" charset="-128"/>
              </a:rPr>
              <a:t> </a:t>
            </a:r>
            <a:r>
              <a:rPr lang="en-GB" b="1" dirty="0" err="1" smtClean="0">
                <a:latin typeface="Courier New" pitchFamily="1" charset="0"/>
                <a:ea typeface="ＭＳ Ｐゴシック" pitchFamily="1" charset="-128"/>
              </a:rPr>
              <a:t>firstName</a:t>
            </a:r>
            <a:r>
              <a:rPr lang="en-GB" b="1" dirty="0" smtClean="0">
                <a:latin typeface="Courier New" pitchFamily="1" charset="0"/>
                <a:ea typeface="ＭＳ Ｐゴシック" pitchFamily="1" charset="-128"/>
              </a:rPr>
              <a:t> = </a:t>
            </a:r>
            <a:r>
              <a:rPr lang="en-GB" b="1" dirty="0" err="1" smtClean="0">
                <a:latin typeface="Courier New" pitchFamily="1" charset="0"/>
                <a:ea typeface="ＭＳ Ｐゴシック" pitchFamily="1" charset="-128"/>
              </a:rPr>
              <a:t>barney.firstName</a:t>
            </a:r>
            <a:r>
              <a:rPr lang="en-GB" b="1" dirty="0" smtClean="0">
                <a:latin typeface="Courier New" pitchFamily="1" charset="0"/>
                <a:ea typeface="ＭＳ Ｐゴシック" pitchFamily="1" charset="-128"/>
              </a:rPr>
              <a:t>;</a:t>
            </a:r>
          </a:p>
          <a:p>
            <a:pPr algn="ctr" eaLnBrk="1" hangingPunct="1">
              <a:buFont typeface="Wingdings" pitchFamily="1" charset="2"/>
              <a:buNone/>
            </a:pPr>
            <a:endParaRPr lang="en-GB" b="1" dirty="0" smtClean="0">
              <a:latin typeface="Courier New" pitchFamily="1" charset="0"/>
              <a:ea typeface="ＭＳ Ｐゴシック" pitchFamily="1" charset="-128"/>
            </a:endParaRPr>
          </a:p>
          <a:p>
            <a:pPr algn="ctr" eaLnBrk="1" hangingPunct="1">
              <a:buFont typeface="Wingdings" pitchFamily="1" charset="2"/>
              <a:buNone/>
            </a:pPr>
            <a:r>
              <a:rPr lang="en-GB" b="1" dirty="0" err="1">
                <a:solidFill>
                  <a:srgbClr val="0070C0"/>
                </a:solidFill>
                <a:latin typeface="Courier New" pitchFamily="-106" charset="0"/>
                <a:ea typeface="ＭＳ Ｐゴシック" pitchFamily="-106" charset="-128"/>
                <a:cs typeface="Courier New" pitchFamily="-106" charset="0"/>
              </a:rPr>
              <a:t>var</a:t>
            </a:r>
            <a:r>
              <a:rPr lang="en-GB" b="1" dirty="0" smtClean="0">
                <a:latin typeface="Courier New" pitchFamily="1" charset="0"/>
                <a:ea typeface="ＭＳ Ｐゴシック" pitchFamily="1" charset="-128"/>
              </a:rPr>
              <a:t> </a:t>
            </a:r>
            <a:r>
              <a:rPr lang="en-GB" b="1" dirty="0" err="1" smtClean="0">
                <a:latin typeface="Courier New" pitchFamily="1" charset="0"/>
                <a:ea typeface="ＭＳ Ｐゴシック" pitchFamily="1" charset="-128"/>
              </a:rPr>
              <a:t>lastName</a:t>
            </a:r>
            <a:r>
              <a:rPr lang="en-GB" b="1" dirty="0" smtClean="0">
                <a:latin typeface="Courier New" pitchFamily="1" charset="0"/>
                <a:ea typeface="ＭＳ Ｐゴシック" pitchFamily="1" charset="-128"/>
              </a:rPr>
              <a:t> = barney[</a:t>
            </a:r>
            <a:r>
              <a:rPr lang="en-GB" b="1" dirty="0" smtClean="0">
                <a:solidFill>
                  <a:srgbClr val="7F7F7F"/>
                </a:solidFill>
                <a:latin typeface="Courier New" pitchFamily="1" charset="0"/>
                <a:ea typeface="ＭＳ Ｐゴシック" pitchFamily="1" charset="-128"/>
              </a:rPr>
              <a:t>"</a:t>
            </a:r>
            <a:r>
              <a:rPr lang="en-GB" b="1" dirty="0" err="1">
                <a:solidFill>
                  <a:srgbClr val="00B050"/>
                </a:solidFill>
                <a:latin typeface="Courier New" pitchFamily="1" charset="0"/>
              </a:rPr>
              <a:t>lastName</a:t>
            </a:r>
            <a:r>
              <a:rPr lang="en-GB" b="1" dirty="0" smtClean="0">
                <a:solidFill>
                  <a:srgbClr val="7F7F7F"/>
                </a:solidFill>
                <a:latin typeface="Courier New" pitchFamily="1" charset="0"/>
                <a:ea typeface="ＭＳ Ｐゴシック" pitchFamily="1" charset="-128"/>
              </a:rPr>
              <a:t>"</a:t>
            </a:r>
            <a:r>
              <a:rPr lang="en-GB" b="1" dirty="0" smtClean="0">
                <a:latin typeface="Courier New" pitchFamily="1" charset="0"/>
                <a:ea typeface="ＭＳ Ｐゴシック" pitchFamily="1" charset="-128"/>
              </a:rPr>
              <a:t>];</a:t>
            </a:r>
            <a:endParaRPr lang="fr-CH" b="1" dirty="0">
              <a:latin typeface="Courier New" pitchFamily="1" charset="0"/>
              <a:ea typeface="ＭＳ Ｐゴシック" pitchFamily="1" charset="-128"/>
            </a:endParaRPr>
          </a:p>
        </p:txBody>
      </p:sp>
      <p:sp>
        <p:nvSpPr>
          <p:cNvPr id="6" name="Rectangle à coins arrondis 4"/>
          <p:cNvSpPr/>
          <p:nvPr/>
        </p:nvSpPr>
        <p:spPr>
          <a:xfrm>
            <a:off x="179512" y="4081636"/>
            <a:ext cx="8785225" cy="648072"/>
          </a:xfrm>
          <a:prstGeom prst="roundRect">
            <a:avLst/>
          </a:prstGeom>
        </p:spPr>
        <p:style>
          <a:lnRef idx="2">
            <a:schemeClr val="dk1"/>
          </a:lnRef>
          <a:fillRef idx="1">
            <a:schemeClr val="lt1"/>
          </a:fillRef>
          <a:effectRef idx="0">
            <a:schemeClr val="dk1"/>
          </a:effectRef>
          <a:fontRef idx="minor">
            <a:schemeClr val="dk1"/>
          </a:fontRef>
        </p:style>
        <p:txBody>
          <a:bodyPr anchor="ctr"/>
          <a:lstStyle/>
          <a:p>
            <a:pPr algn="ctr" eaLnBrk="1" hangingPunct="1">
              <a:buFont typeface="Wingdings" pitchFamily="1" charset="2"/>
              <a:buNone/>
            </a:pPr>
            <a:r>
              <a:rPr lang="en-GB" b="1" dirty="0" err="1" smtClean="0">
                <a:latin typeface="Courier New" pitchFamily="1" charset="0"/>
                <a:ea typeface="ＭＳ Ｐゴシック" pitchFamily="1" charset="-128"/>
              </a:rPr>
              <a:t>barney.saySmthg</a:t>
            </a:r>
            <a:r>
              <a:rPr lang="en-GB" b="1" dirty="0" smtClean="0">
                <a:latin typeface="Courier New" pitchFamily="1" charset="0"/>
                <a:ea typeface="ＭＳ Ｐゴシック" pitchFamily="1" charset="-128"/>
              </a:rPr>
              <a:t>();</a:t>
            </a:r>
            <a:endParaRPr lang="fr-CH" b="1" dirty="0">
              <a:latin typeface="Courier New" pitchFamily="1" charset="0"/>
              <a:ea typeface="ＭＳ Ｐゴシック" pitchFamily="1" charset="-128"/>
            </a:endParaRPr>
          </a:p>
        </p:txBody>
      </p:sp>
      <p:pic>
        <p:nvPicPr>
          <p:cNvPr id="7" name="Image 5"/>
          <p:cNvPicPr>
            <a:picLocks noChangeAspect="1"/>
          </p:cNvPicPr>
          <p:nvPr/>
        </p:nvPicPr>
        <p:blipFill>
          <a:blip r:embed="rId2" cstate="print"/>
          <a:srcRect/>
          <a:stretch>
            <a:fillRect/>
          </a:stretch>
        </p:blipFill>
        <p:spPr bwMode="auto">
          <a:xfrm>
            <a:off x="34925" y="49213"/>
            <a:ext cx="677863" cy="787400"/>
          </a:xfrm>
          <a:prstGeom prst="rect">
            <a:avLst/>
          </a:prstGeom>
          <a:noFill/>
          <a:ln w="9525">
            <a:noFill/>
            <a:miter lim="800000"/>
            <a:headEnd/>
            <a:tailEnd/>
          </a:ln>
        </p:spPr>
      </p:pic>
    </p:spTree>
    <p:extLst>
      <p:ext uri="{BB962C8B-B14F-4D97-AF65-F5344CB8AC3E}">
        <p14:creationId xmlns:p14="http://schemas.microsoft.com/office/powerpoint/2010/main" val="235338394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Object Literals</a:t>
            </a:r>
            <a:endParaRPr lang="en-US" dirty="0"/>
          </a:p>
        </p:txBody>
      </p:sp>
      <p:sp>
        <p:nvSpPr>
          <p:cNvPr id="3" name="Espace réservé du contenu 2"/>
          <p:cNvSpPr>
            <a:spLocks noGrp="1"/>
          </p:cNvSpPr>
          <p:nvPr>
            <p:ph idx="1"/>
          </p:nvPr>
        </p:nvSpPr>
        <p:spPr/>
        <p:txBody>
          <a:bodyPr/>
          <a:lstStyle/>
          <a:p>
            <a:pPr eaLnBrk="1" hangingPunct="1">
              <a:lnSpc>
                <a:spcPct val="90000"/>
              </a:lnSpc>
            </a:pPr>
            <a:r>
              <a:rPr lang="en-US" dirty="0" smtClean="0"/>
              <a:t>To create new instances based on an existing one, you can clone it:</a:t>
            </a:r>
          </a:p>
        </p:txBody>
      </p:sp>
      <p:sp>
        <p:nvSpPr>
          <p:cNvPr id="4" name="Espace réservé du contenu 3"/>
          <p:cNvSpPr>
            <a:spLocks noGrp="1"/>
          </p:cNvSpPr>
          <p:nvPr>
            <p:ph sz="quarter" idx="13"/>
          </p:nvPr>
        </p:nvSpPr>
        <p:spPr/>
        <p:txBody>
          <a:bodyPr/>
          <a:lstStyle/>
          <a:p>
            <a:r>
              <a:rPr lang="en-US" dirty="0"/>
              <a:t>Object oriented programming</a:t>
            </a:r>
            <a:endParaRPr lang="fr-FR" dirty="0"/>
          </a:p>
        </p:txBody>
      </p:sp>
      <p:sp>
        <p:nvSpPr>
          <p:cNvPr id="5" name="Rectangle à coins arrondis 4"/>
          <p:cNvSpPr/>
          <p:nvPr/>
        </p:nvSpPr>
        <p:spPr>
          <a:xfrm>
            <a:off x="179512" y="2209428"/>
            <a:ext cx="8785225" cy="2736304"/>
          </a:xfrm>
          <a:prstGeom prst="roundRect">
            <a:avLst/>
          </a:prstGeom>
        </p:spPr>
        <p:style>
          <a:lnRef idx="2">
            <a:schemeClr val="dk1"/>
          </a:lnRef>
          <a:fillRef idx="1">
            <a:schemeClr val="lt1"/>
          </a:fillRef>
          <a:effectRef idx="0">
            <a:schemeClr val="dk1"/>
          </a:effectRef>
          <a:fontRef idx="minor">
            <a:schemeClr val="dk1"/>
          </a:fontRef>
        </p:style>
        <p:txBody>
          <a:bodyPr anchor="ctr"/>
          <a:lstStyle/>
          <a:p>
            <a:pPr eaLnBrk="1" hangingPunct="1">
              <a:buFont typeface="Wingdings" pitchFamily="1" charset="2"/>
              <a:buNone/>
            </a:pPr>
            <a:r>
              <a:rPr lang="en-GB" b="1" dirty="0" err="1">
                <a:solidFill>
                  <a:srgbClr val="0070C0"/>
                </a:solidFill>
                <a:latin typeface="Courier New" pitchFamily="-106" charset="0"/>
                <a:ea typeface="ＭＳ Ｐゴシック" pitchFamily="-106" charset="-128"/>
                <a:cs typeface="Courier New" pitchFamily="-106" charset="0"/>
              </a:rPr>
              <a:t>var</a:t>
            </a:r>
            <a:r>
              <a:rPr lang="en-GB" b="1" dirty="0" smtClean="0">
                <a:solidFill>
                  <a:schemeClr val="tx1"/>
                </a:solidFill>
                <a:latin typeface="Courier New" pitchFamily="-106" charset="0"/>
                <a:ea typeface="ＭＳ Ｐゴシック" pitchFamily="-106" charset="-128"/>
                <a:cs typeface="Courier New" pitchFamily="-106" charset="0"/>
              </a:rPr>
              <a:t> </a:t>
            </a:r>
            <a:r>
              <a:rPr lang="en-GB" b="1" dirty="0" err="1" smtClean="0">
                <a:solidFill>
                  <a:schemeClr val="tx1"/>
                </a:solidFill>
                <a:latin typeface="Courier New" pitchFamily="-106" charset="0"/>
                <a:ea typeface="ＭＳ Ｐゴシック" pitchFamily="-106" charset="-128"/>
                <a:cs typeface="Courier New" pitchFamily="-106" charset="0"/>
              </a:rPr>
              <a:t>anotherBarney</a:t>
            </a:r>
            <a:r>
              <a:rPr lang="en-GB" b="1" dirty="0" smtClean="0">
                <a:solidFill>
                  <a:schemeClr val="tx1"/>
                </a:solidFill>
                <a:latin typeface="Courier New" pitchFamily="-106" charset="0"/>
                <a:ea typeface="ＭＳ Ｐゴシック" pitchFamily="-106" charset="-128"/>
                <a:cs typeface="Courier New" pitchFamily="-106" charset="0"/>
              </a:rPr>
              <a:t> = </a:t>
            </a:r>
            <a:r>
              <a:rPr lang="en-GB" b="1" dirty="0" err="1" smtClean="0">
                <a:solidFill>
                  <a:schemeClr val="tx1"/>
                </a:solidFill>
                <a:latin typeface="Courier New" pitchFamily="-106" charset="0"/>
                <a:ea typeface="ＭＳ Ｐゴシック" pitchFamily="-106" charset="-128"/>
                <a:cs typeface="Courier New" pitchFamily="-106" charset="0"/>
              </a:rPr>
              <a:t>Object.create</a:t>
            </a:r>
            <a:r>
              <a:rPr lang="en-GB" b="1" dirty="0" smtClean="0">
                <a:solidFill>
                  <a:schemeClr val="tx1"/>
                </a:solidFill>
                <a:latin typeface="Courier New" pitchFamily="-106" charset="0"/>
                <a:ea typeface="ＭＳ Ｐゴシック" pitchFamily="-106" charset="-128"/>
                <a:cs typeface="Courier New" pitchFamily="-106" charset="0"/>
              </a:rPr>
              <a:t>(barney);</a:t>
            </a:r>
          </a:p>
          <a:p>
            <a:pPr eaLnBrk="1" hangingPunct="1">
              <a:buFont typeface="Wingdings" pitchFamily="1" charset="2"/>
              <a:buNone/>
            </a:pPr>
            <a:endParaRPr lang="en-GB" b="1" dirty="0" smtClean="0">
              <a:solidFill>
                <a:schemeClr val="tx1"/>
              </a:solidFill>
              <a:latin typeface="Courier New" pitchFamily="-106" charset="0"/>
              <a:ea typeface="ＭＳ Ｐゴシック" pitchFamily="-106" charset="-128"/>
              <a:cs typeface="Courier New" pitchFamily="-106" charset="0"/>
            </a:endParaRPr>
          </a:p>
          <a:p>
            <a:pPr eaLnBrk="1" hangingPunct="1">
              <a:buFont typeface="Wingdings" pitchFamily="1" charset="2"/>
              <a:buNone/>
            </a:pPr>
            <a:r>
              <a:rPr lang="en-GB" b="1" dirty="0" err="1" smtClean="0">
                <a:solidFill>
                  <a:schemeClr val="tx1"/>
                </a:solidFill>
                <a:latin typeface="Courier New" pitchFamily="-106" charset="0"/>
                <a:ea typeface="ＭＳ Ｐゴシック" pitchFamily="-106" charset="-128"/>
                <a:cs typeface="Courier New" pitchFamily="-106" charset="0"/>
              </a:rPr>
              <a:t>anotherBarney.saySmthg</a:t>
            </a:r>
            <a:r>
              <a:rPr lang="en-GB" b="1" dirty="0" smtClean="0">
                <a:solidFill>
                  <a:schemeClr val="tx1"/>
                </a:solidFill>
                <a:latin typeface="Courier New" pitchFamily="-106" charset="0"/>
                <a:ea typeface="ＭＳ Ｐゴシック" pitchFamily="-106" charset="-128"/>
                <a:cs typeface="Courier New" pitchFamily="-106" charset="0"/>
              </a:rPr>
              <a:t> = </a:t>
            </a:r>
            <a:r>
              <a:rPr lang="en-GB" b="1" dirty="0">
                <a:solidFill>
                  <a:srgbClr val="0070C0"/>
                </a:solidFill>
                <a:latin typeface="Courier New" pitchFamily="-106" charset="0"/>
                <a:ea typeface="ＭＳ Ｐゴシック" pitchFamily="-106" charset="-128"/>
                <a:cs typeface="Courier New" pitchFamily="-106" charset="0"/>
              </a:rPr>
              <a:t>function</a:t>
            </a:r>
            <a:r>
              <a:rPr lang="en-GB" b="1" dirty="0" smtClean="0">
                <a:solidFill>
                  <a:schemeClr val="tx1"/>
                </a:solidFill>
                <a:latin typeface="Courier New" pitchFamily="-106" charset="0"/>
                <a:ea typeface="ＭＳ Ｐゴシック" pitchFamily="-106" charset="-128"/>
                <a:cs typeface="Courier New" pitchFamily="-106" charset="0"/>
              </a:rPr>
              <a:t>() {</a:t>
            </a:r>
          </a:p>
          <a:p>
            <a:pPr eaLnBrk="1" hangingPunct="1">
              <a:buFont typeface="Wingdings" pitchFamily="1" charset="2"/>
              <a:buNone/>
            </a:pPr>
            <a:r>
              <a:rPr lang="en-GB" b="1" dirty="0" smtClean="0">
                <a:solidFill>
                  <a:schemeClr val="tx1"/>
                </a:solidFill>
                <a:latin typeface="Courier New" pitchFamily="-106" charset="0"/>
                <a:ea typeface="ＭＳ Ｐゴシック" pitchFamily="-106" charset="-128"/>
                <a:cs typeface="Courier New" pitchFamily="-106" charset="0"/>
              </a:rPr>
              <a:t>	</a:t>
            </a:r>
            <a:r>
              <a:rPr lang="en-GB" b="1" dirty="0" err="1" smtClean="0">
                <a:solidFill>
                  <a:schemeClr val="tx1"/>
                </a:solidFill>
                <a:latin typeface="Courier New" pitchFamily="-106" charset="0"/>
                <a:ea typeface="ＭＳ Ｐゴシック" pitchFamily="-106" charset="-128"/>
                <a:cs typeface="Courier New" pitchFamily="-106" charset="0"/>
              </a:rPr>
              <a:t>console.log</a:t>
            </a:r>
            <a:r>
              <a:rPr lang="en-GB" b="1" dirty="0" smtClean="0">
                <a:solidFill>
                  <a:schemeClr val="tx1"/>
                </a:solidFill>
                <a:latin typeface="Courier New" pitchFamily="-106" charset="0"/>
                <a:ea typeface="ＭＳ Ｐゴシック" pitchFamily="-106" charset="-128"/>
                <a:cs typeface="Courier New" pitchFamily="-106" charset="0"/>
              </a:rPr>
              <a:t>(</a:t>
            </a:r>
            <a:r>
              <a:rPr lang="en-GB" b="1" dirty="0" smtClean="0">
                <a:solidFill>
                  <a:schemeClr val="bg1">
                    <a:lumMod val="50000"/>
                  </a:schemeClr>
                </a:solidFill>
                <a:latin typeface="Courier New" pitchFamily="-106" charset="0"/>
                <a:ea typeface="ＭＳ Ｐゴシック" pitchFamily="-106" charset="-128"/>
                <a:cs typeface="Courier New" pitchFamily="-106" charset="0"/>
              </a:rPr>
              <a:t>"</a:t>
            </a:r>
            <a:r>
              <a:rPr lang="en-GB" b="1" dirty="0">
                <a:solidFill>
                  <a:srgbClr val="00B050"/>
                </a:solidFill>
                <a:latin typeface="Courier New" pitchFamily="1" charset="0"/>
              </a:rPr>
              <a:t>... Legendary!</a:t>
            </a:r>
            <a:r>
              <a:rPr lang="en-GB" b="1" dirty="0" smtClean="0">
                <a:solidFill>
                  <a:srgbClr val="7F7F7F"/>
                </a:solidFill>
                <a:latin typeface="Courier New" pitchFamily="-106" charset="0"/>
                <a:ea typeface="ＭＳ Ｐゴシック" pitchFamily="-106" charset="-128"/>
                <a:cs typeface="Courier New" pitchFamily="-106" charset="0"/>
              </a:rPr>
              <a:t>"</a:t>
            </a:r>
            <a:r>
              <a:rPr lang="en-GB" b="1" dirty="0" smtClean="0">
                <a:solidFill>
                  <a:schemeClr val="tx1"/>
                </a:solidFill>
                <a:latin typeface="Courier New" pitchFamily="-106" charset="0"/>
                <a:ea typeface="ＭＳ Ｐゴシック" pitchFamily="-106" charset="-128"/>
                <a:cs typeface="Courier New" pitchFamily="-106" charset="0"/>
              </a:rPr>
              <a:t>);</a:t>
            </a:r>
            <a:endParaRPr lang="en-GB" b="1" dirty="0">
              <a:solidFill>
                <a:schemeClr val="tx1"/>
              </a:solidFill>
              <a:latin typeface="Courier New" pitchFamily="-106" charset="0"/>
              <a:ea typeface="ＭＳ Ｐゴシック" pitchFamily="-106" charset="-128"/>
              <a:cs typeface="Courier New" pitchFamily="-106" charset="0"/>
            </a:endParaRPr>
          </a:p>
          <a:p>
            <a:pPr eaLnBrk="1" hangingPunct="1">
              <a:buFont typeface="Wingdings" pitchFamily="1" charset="2"/>
              <a:buNone/>
            </a:pPr>
            <a:r>
              <a:rPr lang="en-GB" b="1" dirty="0" smtClean="0">
                <a:solidFill>
                  <a:schemeClr val="tx1"/>
                </a:solidFill>
                <a:latin typeface="Courier New" pitchFamily="-106" charset="0"/>
                <a:ea typeface="ＭＳ Ｐゴシック" pitchFamily="-106" charset="-128"/>
                <a:cs typeface="Courier New" pitchFamily="-106" charset="0"/>
              </a:rPr>
              <a:t>};</a:t>
            </a:r>
          </a:p>
          <a:p>
            <a:pPr eaLnBrk="1" hangingPunct="1">
              <a:buFont typeface="Wingdings" pitchFamily="1" charset="2"/>
              <a:buNone/>
            </a:pPr>
            <a:endParaRPr lang="fr-CH" b="1" dirty="0">
              <a:solidFill>
                <a:schemeClr val="tx1"/>
              </a:solidFill>
              <a:latin typeface="Courier New" pitchFamily="1" charset="0"/>
              <a:ea typeface="ＭＳ Ｐゴシック" pitchFamily="1" charset="-128"/>
            </a:endParaRPr>
          </a:p>
          <a:p>
            <a:pPr eaLnBrk="1" hangingPunct="1">
              <a:buFont typeface="Wingdings" pitchFamily="1" charset="2"/>
              <a:buNone/>
            </a:pPr>
            <a:r>
              <a:rPr lang="fr-CH" b="1" dirty="0" smtClean="0">
                <a:solidFill>
                  <a:schemeClr val="tx1"/>
                </a:solidFill>
                <a:latin typeface="Courier New" pitchFamily="1" charset="0"/>
                <a:ea typeface="ＭＳ Ｐゴシック" pitchFamily="1" charset="-128"/>
                <a:cs typeface="Courier New" pitchFamily="-106" charset="0"/>
              </a:rPr>
              <a:t>barney.saySmthg();</a:t>
            </a:r>
          </a:p>
          <a:p>
            <a:pPr eaLnBrk="1" hangingPunct="1"/>
            <a:r>
              <a:rPr lang="fr-CH" b="1" dirty="0" smtClean="0">
                <a:solidFill>
                  <a:schemeClr val="tx1"/>
                </a:solidFill>
                <a:latin typeface="Courier New" pitchFamily="1" charset="0"/>
                <a:ea typeface="ＭＳ Ｐゴシック" pitchFamily="1" charset="-128"/>
                <a:cs typeface="Courier New" pitchFamily="-106" charset="0"/>
              </a:rPr>
              <a:t>anotherBarney.saySmthg</a:t>
            </a:r>
            <a:r>
              <a:rPr lang="fr-CH" b="1" dirty="0">
                <a:solidFill>
                  <a:schemeClr val="tx1"/>
                </a:solidFill>
                <a:latin typeface="Courier New" pitchFamily="1" charset="0"/>
                <a:ea typeface="ＭＳ Ｐゴシック" pitchFamily="1" charset="-128"/>
                <a:cs typeface="Courier New" pitchFamily="-106" charset="0"/>
              </a:rPr>
              <a:t>()</a:t>
            </a:r>
            <a:r>
              <a:rPr lang="fr-CH" b="1" dirty="0" smtClean="0">
                <a:solidFill>
                  <a:schemeClr val="tx1"/>
                </a:solidFill>
                <a:latin typeface="Courier New" pitchFamily="1" charset="0"/>
                <a:ea typeface="ＭＳ Ｐゴシック" pitchFamily="1" charset="-128"/>
                <a:cs typeface="Courier New" pitchFamily="-106" charset="0"/>
              </a:rPr>
              <a:t>;</a:t>
            </a:r>
            <a:endParaRPr lang="en-GB" b="1" dirty="0">
              <a:solidFill>
                <a:schemeClr val="tx1"/>
              </a:solidFill>
              <a:latin typeface="Courier New" pitchFamily="-106" charset="0"/>
              <a:ea typeface="ＭＳ Ｐゴシック" pitchFamily="-106" charset="-128"/>
              <a:cs typeface="Courier New" pitchFamily="-106" charset="0"/>
            </a:endParaRPr>
          </a:p>
        </p:txBody>
      </p:sp>
      <p:pic>
        <p:nvPicPr>
          <p:cNvPr id="8" name="Image 5"/>
          <p:cNvPicPr>
            <a:picLocks noChangeAspect="1"/>
          </p:cNvPicPr>
          <p:nvPr/>
        </p:nvPicPr>
        <p:blipFill>
          <a:blip r:embed="rId2" cstate="print"/>
          <a:srcRect/>
          <a:stretch>
            <a:fillRect/>
          </a:stretch>
        </p:blipFill>
        <p:spPr bwMode="auto">
          <a:xfrm>
            <a:off x="34925" y="49213"/>
            <a:ext cx="677863" cy="787400"/>
          </a:xfrm>
          <a:prstGeom prst="rect">
            <a:avLst/>
          </a:prstGeom>
          <a:noFill/>
          <a:ln w="9525">
            <a:noFill/>
            <a:miter lim="800000"/>
            <a:headEnd/>
            <a:tailEnd/>
          </a:ln>
        </p:spPr>
      </p:pic>
      <p:pic>
        <p:nvPicPr>
          <p:cNvPr id="6" name="Picture 5" descr="Screen Shot 2012-08-01 at 4.34.1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29064" y="4153644"/>
            <a:ext cx="2819400" cy="1092200"/>
          </a:xfrm>
          <a:prstGeom prst="rect">
            <a:avLst/>
          </a:prstGeom>
          <a:ln>
            <a:solidFill>
              <a:srgbClr val="000000"/>
            </a:solidFill>
          </a:ln>
        </p:spPr>
      </p:pic>
    </p:spTree>
    <p:extLst>
      <p:ext uri="{BB962C8B-B14F-4D97-AF65-F5344CB8AC3E}">
        <p14:creationId xmlns:p14="http://schemas.microsoft.com/office/powerpoint/2010/main" val="280993048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Prototype link</a:t>
            </a:r>
            <a:endParaRPr lang="en-US" dirty="0"/>
          </a:p>
        </p:txBody>
      </p:sp>
      <p:sp>
        <p:nvSpPr>
          <p:cNvPr id="3" name="Espace réservé du contenu 2"/>
          <p:cNvSpPr>
            <a:spLocks noGrp="1"/>
          </p:cNvSpPr>
          <p:nvPr>
            <p:ph idx="1"/>
          </p:nvPr>
        </p:nvSpPr>
        <p:spPr/>
        <p:txBody>
          <a:bodyPr/>
          <a:lstStyle/>
          <a:p>
            <a:pPr eaLnBrk="1" hangingPunct="1">
              <a:lnSpc>
                <a:spcPct val="90000"/>
              </a:lnSpc>
            </a:pPr>
            <a:r>
              <a:rPr lang="en-US" dirty="0" smtClean="0"/>
              <a:t>Every object is linked to a prototype from which it can inherit properties</a:t>
            </a:r>
          </a:p>
          <a:p>
            <a:pPr lvl="1" eaLnBrk="1" hangingPunct="1">
              <a:lnSpc>
                <a:spcPct val="90000"/>
              </a:lnSpc>
            </a:pPr>
            <a:r>
              <a:rPr lang="en-US" dirty="0" smtClean="0"/>
              <a:t>Object literals are linked to </a:t>
            </a:r>
            <a:r>
              <a:rPr lang="en-US" i="1" dirty="0" err="1" smtClean="0"/>
              <a:t>Object.prototype</a:t>
            </a:r>
            <a:endParaRPr lang="en-US" i="1" dirty="0" smtClean="0"/>
          </a:p>
          <a:p>
            <a:pPr eaLnBrk="1" hangingPunct="1">
              <a:lnSpc>
                <a:spcPct val="90000"/>
              </a:lnSpc>
            </a:pPr>
            <a:r>
              <a:rPr lang="en-US" dirty="0" smtClean="0"/>
              <a:t>Similar to inheritance…</a:t>
            </a:r>
          </a:p>
        </p:txBody>
      </p:sp>
      <p:sp>
        <p:nvSpPr>
          <p:cNvPr id="4" name="Espace réservé du contenu 3"/>
          <p:cNvSpPr>
            <a:spLocks noGrp="1"/>
          </p:cNvSpPr>
          <p:nvPr>
            <p:ph sz="quarter" idx="13"/>
          </p:nvPr>
        </p:nvSpPr>
        <p:spPr/>
        <p:txBody>
          <a:bodyPr/>
          <a:lstStyle/>
          <a:p>
            <a:r>
              <a:rPr lang="en-US" dirty="0"/>
              <a:t>Object oriented programming</a:t>
            </a:r>
            <a:endParaRPr lang="fr-FR" dirty="0"/>
          </a:p>
        </p:txBody>
      </p:sp>
      <p:sp>
        <p:nvSpPr>
          <p:cNvPr id="5" name="Rectangle à coins arrondis 4"/>
          <p:cNvSpPr/>
          <p:nvPr/>
        </p:nvSpPr>
        <p:spPr>
          <a:xfrm>
            <a:off x="179512" y="3289548"/>
            <a:ext cx="8785225" cy="1800200"/>
          </a:xfrm>
          <a:prstGeom prst="roundRect">
            <a:avLst/>
          </a:prstGeom>
        </p:spPr>
        <p:style>
          <a:lnRef idx="2">
            <a:schemeClr val="dk1"/>
          </a:lnRef>
          <a:fillRef idx="1">
            <a:schemeClr val="lt1"/>
          </a:fillRef>
          <a:effectRef idx="0">
            <a:schemeClr val="dk1"/>
          </a:effectRef>
          <a:fontRef idx="minor">
            <a:schemeClr val="dk1"/>
          </a:fontRef>
        </p:style>
        <p:txBody>
          <a:bodyPr anchor="ctr"/>
          <a:lstStyle/>
          <a:p>
            <a:pPr eaLnBrk="1" hangingPunct="1">
              <a:buFont typeface="Wingdings" pitchFamily="1" charset="2"/>
              <a:buNone/>
            </a:pPr>
            <a:r>
              <a:rPr lang="en-GB" b="1" dirty="0" err="1" smtClean="0">
                <a:solidFill>
                  <a:srgbClr val="000000"/>
                </a:solidFill>
                <a:latin typeface="Courier New" pitchFamily="-106" charset="0"/>
                <a:ea typeface="ＭＳ Ｐゴシック" pitchFamily="-106" charset="-128"/>
                <a:cs typeface="Courier New" pitchFamily="-106" charset="0"/>
              </a:rPr>
              <a:t>Object.getPrototypeOf</a:t>
            </a:r>
            <a:r>
              <a:rPr lang="en-GB" b="1" dirty="0" smtClean="0">
                <a:solidFill>
                  <a:srgbClr val="000000"/>
                </a:solidFill>
                <a:latin typeface="Courier New" pitchFamily="-106" charset="0"/>
                <a:ea typeface="ＭＳ Ｐゴシック" pitchFamily="-106" charset="-128"/>
                <a:cs typeface="Courier New" pitchFamily="-106" charset="0"/>
              </a:rPr>
              <a:t>(barney) === </a:t>
            </a:r>
            <a:r>
              <a:rPr lang="en-GB" b="1" dirty="0" err="1" smtClean="0">
                <a:solidFill>
                  <a:srgbClr val="000000"/>
                </a:solidFill>
                <a:latin typeface="Courier New" pitchFamily="-106" charset="0"/>
                <a:ea typeface="ＭＳ Ｐゴシック" pitchFamily="-106" charset="-128"/>
                <a:cs typeface="Courier New" pitchFamily="-106" charset="0"/>
              </a:rPr>
              <a:t>Object.prototype</a:t>
            </a:r>
            <a:r>
              <a:rPr lang="en-GB" b="1" dirty="0" smtClean="0">
                <a:solidFill>
                  <a:srgbClr val="000000"/>
                </a:solidFill>
                <a:latin typeface="Courier New" pitchFamily="-106" charset="0"/>
                <a:ea typeface="ＭＳ Ｐゴシック" pitchFamily="-106" charset="-128"/>
                <a:cs typeface="Courier New" pitchFamily="-106" charset="0"/>
              </a:rPr>
              <a:t>; </a:t>
            </a:r>
            <a:r>
              <a:rPr lang="en-GB" b="1" dirty="0">
                <a:solidFill>
                  <a:srgbClr val="479B8F"/>
                </a:solidFill>
                <a:latin typeface="Courier New" pitchFamily="-106" charset="0"/>
                <a:ea typeface="ＭＳ Ｐゴシック" pitchFamily="-106" charset="-128"/>
                <a:cs typeface="Courier New" pitchFamily="-106" charset="0"/>
              </a:rPr>
              <a:t>// </a:t>
            </a:r>
            <a:r>
              <a:rPr lang="en-GB" b="1" dirty="0" smtClean="0">
                <a:solidFill>
                  <a:srgbClr val="479B8F"/>
                </a:solidFill>
                <a:latin typeface="Courier New" pitchFamily="-106" charset="0"/>
                <a:ea typeface="ＭＳ Ｐゴシック" pitchFamily="-106" charset="-128"/>
                <a:cs typeface="Courier New" pitchFamily="-106" charset="0"/>
              </a:rPr>
              <a:t>true</a:t>
            </a:r>
            <a:endParaRPr lang="en-GB" b="1" dirty="0">
              <a:solidFill>
                <a:srgbClr val="479B8F"/>
              </a:solidFill>
              <a:latin typeface="Courier New" pitchFamily="-106" charset="0"/>
              <a:ea typeface="ＭＳ Ｐゴシック" pitchFamily="-106" charset="-128"/>
              <a:cs typeface="Courier New" pitchFamily="-106" charset="0"/>
            </a:endParaRPr>
          </a:p>
          <a:p>
            <a:pPr eaLnBrk="1" hangingPunct="1">
              <a:buFont typeface="Wingdings" pitchFamily="1" charset="2"/>
              <a:buNone/>
            </a:pPr>
            <a:endParaRPr lang="en-GB" b="1" dirty="0" smtClean="0">
              <a:solidFill>
                <a:srgbClr val="000000"/>
              </a:solidFill>
              <a:latin typeface="Courier New" pitchFamily="-106" charset="0"/>
              <a:ea typeface="ＭＳ Ｐゴシック" pitchFamily="-106" charset="-128"/>
              <a:cs typeface="Courier New" pitchFamily="-106" charset="0"/>
            </a:endParaRPr>
          </a:p>
          <a:p>
            <a:pPr eaLnBrk="1" hangingPunct="1"/>
            <a:r>
              <a:rPr lang="en-GB" b="1" dirty="0">
                <a:solidFill>
                  <a:srgbClr val="479B8F"/>
                </a:solidFill>
                <a:latin typeface="Courier New" pitchFamily="-106" charset="0"/>
                <a:ea typeface="ＭＳ Ｐゴシック" pitchFamily="-106" charset="-128"/>
                <a:cs typeface="Courier New" pitchFamily="-106" charset="0"/>
              </a:rPr>
              <a:t>// </a:t>
            </a:r>
            <a:r>
              <a:rPr lang="en-GB" b="1" i="1" dirty="0" err="1">
                <a:solidFill>
                  <a:srgbClr val="479B8F"/>
                </a:solidFill>
                <a:latin typeface="Courier New" pitchFamily="-106" charset="0"/>
                <a:ea typeface="ＭＳ Ｐゴシック" pitchFamily="-106" charset="-128"/>
                <a:cs typeface="Courier New" pitchFamily="-106" charset="0"/>
              </a:rPr>
              <a:t>toString</a:t>
            </a:r>
            <a:r>
              <a:rPr lang="en-GB" b="1" dirty="0">
                <a:solidFill>
                  <a:srgbClr val="479B8F"/>
                </a:solidFill>
                <a:latin typeface="Courier New" pitchFamily="-106" charset="0"/>
                <a:ea typeface="ＭＳ Ｐゴシック" pitchFamily="-106" charset="-128"/>
                <a:cs typeface="Courier New" pitchFamily="-106" charset="0"/>
              </a:rPr>
              <a:t> is a inherited method from </a:t>
            </a:r>
            <a:r>
              <a:rPr lang="en-GB" b="1" i="1" dirty="0" err="1">
                <a:solidFill>
                  <a:srgbClr val="479B8F"/>
                </a:solidFill>
                <a:latin typeface="Courier New" pitchFamily="-106" charset="0"/>
                <a:ea typeface="ＭＳ Ｐゴシック" pitchFamily="-106" charset="-128"/>
                <a:cs typeface="Courier New" pitchFamily="-106" charset="0"/>
              </a:rPr>
              <a:t>Object.prototype</a:t>
            </a:r>
            <a:endParaRPr lang="en-GB" b="1" i="1" dirty="0">
              <a:solidFill>
                <a:srgbClr val="479B8F"/>
              </a:solidFill>
              <a:latin typeface="Courier New" pitchFamily="-106" charset="0"/>
              <a:ea typeface="ＭＳ Ｐゴシック" pitchFamily="-106" charset="-128"/>
              <a:cs typeface="Courier New" pitchFamily="-106" charset="0"/>
            </a:endParaRPr>
          </a:p>
          <a:p>
            <a:pPr eaLnBrk="1" hangingPunct="1"/>
            <a:r>
              <a:rPr lang="en-GB" b="1" dirty="0" err="1" smtClean="0">
                <a:solidFill>
                  <a:srgbClr val="000000"/>
                </a:solidFill>
                <a:latin typeface="Courier New" pitchFamily="-106" charset="0"/>
                <a:ea typeface="ＭＳ Ｐゴシック" pitchFamily="-106" charset="-128"/>
                <a:cs typeface="Courier New" pitchFamily="-106" charset="0"/>
              </a:rPr>
              <a:t>barney.toString</a:t>
            </a:r>
            <a:r>
              <a:rPr lang="en-GB" b="1" dirty="0">
                <a:solidFill>
                  <a:srgbClr val="000000"/>
                </a:solidFill>
                <a:latin typeface="Courier New" pitchFamily="-106" charset="0"/>
                <a:ea typeface="ＭＳ Ｐゴシック" pitchFamily="-106" charset="-128"/>
                <a:cs typeface="Courier New" pitchFamily="-106" charset="0"/>
              </a:rPr>
              <a:t> </a:t>
            </a:r>
            <a:r>
              <a:rPr lang="en-GB" b="1" dirty="0" smtClean="0">
                <a:solidFill>
                  <a:srgbClr val="000000"/>
                </a:solidFill>
                <a:latin typeface="Courier New" pitchFamily="-106" charset="0"/>
                <a:ea typeface="ＭＳ Ｐゴシック" pitchFamily="-106" charset="-128"/>
                <a:cs typeface="Courier New" pitchFamily="-106" charset="0"/>
              </a:rPr>
              <a:t>=== </a:t>
            </a:r>
            <a:r>
              <a:rPr lang="en-GB" b="1" dirty="0" err="1" smtClean="0">
                <a:solidFill>
                  <a:srgbClr val="000000"/>
                </a:solidFill>
                <a:latin typeface="Courier New" pitchFamily="-106" charset="0"/>
                <a:ea typeface="ＭＳ Ｐゴシック" pitchFamily="-106" charset="-128"/>
                <a:cs typeface="Courier New" pitchFamily="-106" charset="0"/>
              </a:rPr>
              <a:t>Object.prototype.toString</a:t>
            </a:r>
            <a:r>
              <a:rPr lang="en-GB" b="1" dirty="0" smtClean="0">
                <a:solidFill>
                  <a:srgbClr val="000000"/>
                </a:solidFill>
                <a:latin typeface="Courier New" pitchFamily="-106" charset="0"/>
                <a:ea typeface="ＭＳ Ｐゴシック" pitchFamily="-106" charset="-128"/>
                <a:cs typeface="Courier New" pitchFamily="-106" charset="0"/>
              </a:rPr>
              <a:t>; </a:t>
            </a:r>
            <a:r>
              <a:rPr lang="en-GB" b="1" dirty="0">
                <a:solidFill>
                  <a:srgbClr val="479B8F"/>
                </a:solidFill>
                <a:latin typeface="Courier New" pitchFamily="-106" charset="0"/>
                <a:ea typeface="ＭＳ Ｐゴシック" pitchFamily="-106" charset="-128"/>
                <a:cs typeface="Courier New" pitchFamily="-106" charset="0"/>
              </a:rPr>
              <a:t>// </a:t>
            </a:r>
            <a:r>
              <a:rPr lang="en-GB" b="1" dirty="0" smtClean="0">
                <a:solidFill>
                  <a:srgbClr val="479B8F"/>
                </a:solidFill>
                <a:latin typeface="Courier New" pitchFamily="-106" charset="0"/>
                <a:ea typeface="ＭＳ Ｐゴシック" pitchFamily="-106" charset="-128"/>
                <a:cs typeface="Courier New" pitchFamily="-106" charset="0"/>
              </a:rPr>
              <a:t>true</a:t>
            </a:r>
            <a:endParaRPr lang="en-GB" b="1" dirty="0">
              <a:solidFill>
                <a:srgbClr val="479B8F"/>
              </a:solidFill>
              <a:latin typeface="Courier New" pitchFamily="-106" charset="0"/>
              <a:ea typeface="ＭＳ Ｐゴシック" pitchFamily="-106" charset="-128"/>
              <a:cs typeface="Courier New" pitchFamily="-106" charset="0"/>
            </a:endParaRPr>
          </a:p>
        </p:txBody>
      </p:sp>
      <p:pic>
        <p:nvPicPr>
          <p:cNvPr id="8" name="Image 5"/>
          <p:cNvPicPr>
            <a:picLocks noChangeAspect="1"/>
          </p:cNvPicPr>
          <p:nvPr/>
        </p:nvPicPr>
        <p:blipFill>
          <a:blip r:embed="rId3" cstate="print"/>
          <a:srcRect/>
          <a:stretch>
            <a:fillRect/>
          </a:stretch>
        </p:blipFill>
        <p:spPr bwMode="auto">
          <a:xfrm>
            <a:off x="34925" y="49213"/>
            <a:ext cx="677863" cy="787400"/>
          </a:xfrm>
          <a:prstGeom prst="rect">
            <a:avLst/>
          </a:prstGeom>
          <a:noFill/>
          <a:ln w="9525">
            <a:noFill/>
            <a:miter lim="800000"/>
            <a:headEnd/>
            <a:tailEnd/>
          </a:ln>
        </p:spPr>
      </p:pic>
    </p:spTree>
    <p:extLst>
      <p:ext uri="{BB962C8B-B14F-4D97-AF65-F5344CB8AC3E}">
        <p14:creationId xmlns:p14="http://schemas.microsoft.com/office/powerpoint/2010/main" val="175914580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Prototype link</a:t>
            </a:r>
            <a:endParaRPr lang="en-US" dirty="0"/>
          </a:p>
        </p:txBody>
      </p:sp>
      <p:sp>
        <p:nvSpPr>
          <p:cNvPr id="3" name="Espace réservé du contenu 2"/>
          <p:cNvSpPr>
            <a:spLocks noGrp="1"/>
          </p:cNvSpPr>
          <p:nvPr>
            <p:ph idx="1"/>
          </p:nvPr>
        </p:nvSpPr>
        <p:spPr/>
        <p:txBody>
          <a:bodyPr/>
          <a:lstStyle/>
          <a:p>
            <a:pPr eaLnBrk="1" hangingPunct="1">
              <a:lnSpc>
                <a:spcPct val="90000"/>
              </a:lnSpc>
            </a:pPr>
            <a:r>
              <a:rPr lang="en-US" dirty="0" smtClean="0"/>
              <a:t>When an object is used with </a:t>
            </a:r>
            <a:r>
              <a:rPr lang="en-US" i="1" dirty="0" err="1" smtClean="0"/>
              <a:t>Object.create</a:t>
            </a:r>
            <a:r>
              <a:rPr lang="en-US" i="1" dirty="0" smtClean="0"/>
              <a:t>() </a:t>
            </a:r>
            <a:r>
              <a:rPr lang="en-US" dirty="0" smtClean="0"/>
              <a:t>to create a new instance</a:t>
            </a:r>
          </a:p>
          <a:p>
            <a:pPr lvl="1" eaLnBrk="1" hangingPunct="1">
              <a:lnSpc>
                <a:spcPct val="90000"/>
              </a:lnSpc>
            </a:pPr>
            <a:r>
              <a:rPr lang="en-US" dirty="0" smtClean="0"/>
              <a:t>The original object become the prototype of the new one</a:t>
            </a:r>
          </a:p>
          <a:p>
            <a:pPr lvl="1" eaLnBrk="1" hangingPunct="1">
              <a:lnSpc>
                <a:spcPct val="90000"/>
              </a:lnSpc>
            </a:pPr>
            <a:endParaRPr lang="en-US" dirty="0"/>
          </a:p>
          <a:p>
            <a:pPr marL="457200" lvl="1" indent="0" eaLnBrk="1" hangingPunct="1">
              <a:lnSpc>
                <a:spcPct val="90000"/>
              </a:lnSpc>
              <a:buNone/>
            </a:pPr>
            <a:endParaRPr lang="en-US" dirty="0"/>
          </a:p>
          <a:p>
            <a:pPr eaLnBrk="1" hangingPunct="1">
              <a:lnSpc>
                <a:spcPct val="90000"/>
              </a:lnSpc>
            </a:pPr>
            <a:r>
              <a:rPr lang="en-US" dirty="0" smtClean="0"/>
              <a:t>That’s why the new object </a:t>
            </a:r>
            <a:r>
              <a:rPr lang="en-US" dirty="0"/>
              <a:t>can access to the properties of </a:t>
            </a:r>
            <a:r>
              <a:rPr lang="en-US" dirty="0" smtClean="0"/>
              <a:t>the original!</a:t>
            </a:r>
          </a:p>
        </p:txBody>
      </p:sp>
      <p:sp>
        <p:nvSpPr>
          <p:cNvPr id="4" name="Espace réservé du contenu 3"/>
          <p:cNvSpPr>
            <a:spLocks noGrp="1"/>
          </p:cNvSpPr>
          <p:nvPr>
            <p:ph sz="quarter" idx="13"/>
          </p:nvPr>
        </p:nvSpPr>
        <p:spPr/>
        <p:txBody>
          <a:bodyPr/>
          <a:lstStyle/>
          <a:p>
            <a:r>
              <a:rPr lang="en-US" dirty="0"/>
              <a:t>Object oriented programming</a:t>
            </a:r>
            <a:endParaRPr lang="fr-FR" dirty="0"/>
          </a:p>
        </p:txBody>
      </p:sp>
      <p:sp>
        <p:nvSpPr>
          <p:cNvPr id="5" name="Rectangle à coins arrondis 4"/>
          <p:cNvSpPr/>
          <p:nvPr/>
        </p:nvSpPr>
        <p:spPr>
          <a:xfrm>
            <a:off x="179512" y="3073524"/>
            <a:ext cx="8785225" cy="720080"/>
          </a:xfrm>
          <a:prstGeom prst="roundRect">
            <a:avLst/>
          </a:prstGeom>
        </p:spPr>
        <p:style>
          <a:lnRef idx="2">
            <a:schemeClr val="dk1"/>
          </a:lnRef>
          <a:fillRef idx="1">
            <a:schemeClr val="lt1"/>
          </a:fillRef>
          <a:effectRef idx="0">
            <a:schemeClr val="dk1"/>
          </a:effectRef>
          <a:fontRef idx="minor">
            <a:schemeClr val="dk1"/>
          </a:fontRef>
        </p:style>
        <p:txBody>
          <a:bodyPr anchor="ctr"/>
          <a:lstStyle/>
          <a:p>
            <a:pPr eaLnBrk="1" hangingPunct="1">
              <a:buFont typeface="Wingdings" pitchFamily="1" charset="2"/>
              <a:buNone/>
            </a:pPr>
            <a:r>
              <a:rPr lang="en-GB" b="1" dirty="0" err="1" smtClean="0">
                <a:solidFill>
                  <a:srgbClr val="000000"/>
                </a:solidFill>
                <a:latin typeface="Courier New" pitchFamily="-106" charset="0"/>
                <a:ea typeface="ＭＳ Ｐゴシック" pitchFamily="-106" charset="-128"/>
                <a:cs typeface="Courier New" pitchFamily="-106" charset="0"/>
              </a:rPr>
              <a:t>Object.getPrototypeOf</a:t>
            </a:r>
            <a:r>
              <a:rPr lang="en-GB" b="1" dirty="0" smtClean="0">
                <a:solidFill>
                  <a:srgbClr val="000000"/>
                </a:solidFill>
                <a:latin typeface="Courier New" pitchFamily="-106" charset="0"/>
                <a:ea typeface="ＭＳ Ｐゴシック" pitchFamily="-106" charset="-128"/>
                <a:cs typeface="Courier New" pitchFamily="-106" charset="0"/>
              </a:rPr>
              <a:t>(</a:t>
            </a:r>
            <a:r>
              <a:rPr lang="en-GB" b="1" dirty="0" err="1" smtClean="0">
                <a:solidFill>
                  <a:srgbClr val="000000"/>
                </a:solidFill>
                <a:latin typeface="Courier New" pitchFamily="-106" charset="0"/>
                <a:ea typeface="ＭＳ Ｐゴシック" pitchFamily="-106" charset="-128"/>
                <a:cs typeface="Courier New" pitchFamily="-106" charset="0"/>
              </a:rPr>
              <a:t>anotherBarney</a:t>
            </a:r>
            <a:r>
              <a:rPr lang="en-GB" b="1" dirty="0" smtClean="0">
                <a:solidFill>
                  <a:srgbClr val="000000"/>
                </a:solidFill>
                <a:latin typeface="Courier New" pitchFamily="-106" charset="0"/>
                <a:ea typeface="ＭＳ Ｐゴシック" pitchFamily="-106" charset="-128"/>
                <a:cs typeface="Courier New" pitchFamily="-106" charset="0"/>
              </a:rPr>
              <a:t>) === barney; </a:t>
            </a:r>
            <a:r>
              <a:rPr lang="en-GB" b="1" dirty="0">
                <a:solidFill>
                  <a:srgbClr val="479B8F"/>
                </a:solidFill>
                <a:latin typeface="Courier New" pitchFamily="-106" charset="0"/>
                <a:ea typeface="ＭＳ Ｐゴシック" pitchFamily="-106" charset="-128"/>
                <a:cs typeface="Courier New" pitchFamily="-106" charset="0"/>
              </a:rPr>
              <a:t>// </a:t>
            </a:r>
            <a:r>
              <a:rPr lang="en-GB" b="1" dirty="0" smtClean="0">
                <a:solidFill>
                  <a:srgbClr val="479B8F"/>
                </a:solidFill>
                <a:latin typeface="Courier New" pitchFamily="-106" charset="0"/>
                <a:ea typeface="ＭＳ Ｐゴシック" pitchFamily="-106" charset="-128"/>
                <a:cs typeface="Courier New" pitchFamily="-106" charset="0"/>
              </a:rPr>
              <a:t>true</a:t>
            </a:r>
            <a:endParaRPr lang="en-GB" b="1" dirty="0">
              <a:solidFill>
                <a:srgbClr val="479B8F"/>
              </a:solidFill>
              <a:latin typeface="Courier New" pitchFamily="-106" charset="0"/>
              <a:ea typeface="ＭＳ Ｐゴシック" pitchFamily="-106" charset="-128"/>
              <a:cs typeface="Courier New" pitchFamily="-106" charset="0"/>
            </a:endParaRPr>
          </a:p>
        </p:txBody>
      </p:sp>
      <p:pic>
        <p:nvPicPr>
          <p:cNvPr id="8" name="Image 5"/>
          <p:cNvPicPr>
            <a:picLocks noChangeAspect="1"/>
          </p:cNvPicPr>
          <p:nvPr/>
        </p:nvPicPr>
        <p:blipFill>
          <a:blip r:embed="rId2" cstate="print"/>
          <a:srcRect/>
          <a:stretch>
            <a:fillRect/>
          </a:stretch>
        </p:blipFill>
        <p:spPr bwMode="auto">
          <a:xfrm>
            <a:off x="34925" y="49213"/>
            <a:ext cx="677863" cy="787400"/>
          </a:xfrm>
          <a:prstGeom prst="rect">
            <a:avLst/>
          </a:prstGeom>
          <a:noFill/>
          <a:ln w="9525">
            <a:noFill/>
            <a:miter lim="800000"/>
            <a:headEnd/>
            <a:tailEnd/>
          </a:ln>
        </p:spPr>
      </p:pic>
    </p:spTree>
    <p:extLst>
      <p:ext uri="{BB962C8B-B14F-4D97-AF65-F5344CB8AC3E}">
        <p14:creationId xmlns:p14="http://schemas.microsoft.com/office/powerpoint/2010/main" val="372252841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3563888" y="769268"/>
            <a:ext cx="5580112" cy="4446711"/>
          </a:xfrm>
        </p:spPr>
        <p:txBody>
          <a:bodyPr/>
          <a:lstStyle/>
          <a:p>
            <a:pPr>
              <a:lnSpc>
                <a:spcPct val="200000"/>
              </a:lnSpc>
              <a:buNone/>
            </a:pPr>
            <a:r>
              <a:rPr lang="en-US" dirty="0" smtClean="0"/>
              <a:t>Course’s plan:</a:t>
            </a:r>
          </a:p>
          <a:p>
            <a:pPr lvl="1"/>
            <a:r>
              <a:rPr lang="en-US" dirty="0" smtClean="0"/>
              <a:t>Reminders</a:t>
            </a:r>
          </a:p>
          <a:p>
            <a:pPr lvl="1"/>
            <a:r>
              <a:rPr lang="en-US" dirty="0" smtClean="0"/>
              <a:t>Object Oriented Programming</a:t>
            </a:r>
          </a:p>
          <a:p>
            <a:pPr lvl="1"/>
            <a:r>
              <a:rPr lang="en-US" dirty="0" smtClean="0"/>
              <a:t>Inheritance</a:t>
            </a:r>
          </a:p>
          <a:p>
            <a:pPr lvl="1"/>
            <a:r>
              <a:rPr lang="en-US" dirty="0" smtClean="0"/>
              <a:t>Property Descriptors</a:t>
            </a:r>
          </a:p>
          <a:p>
            <a:pPr lvl="1"/>
            <a:r>
              <a:rPr lang="en-US" dirty="0" smtClean="0"/>
              <a:t>Strict Mode</a:t>
            </a:r>
          </a:p>
          <a:p>
            <a:pPr lvl="1"/>
            <a:r>
              <a:rPr lang="en-US" dirty="0" smtClean="0"/>
              <a:t>Good Practices</a:t>
            </a:r>
          </a:p>
        </p:txBody>
      </p:sp>
      <p:pic>
        <p:nvPicPr>
          <p:cNvPr id="4" name="Picture 8" descr="200138722-001"/>
          <p:cNvPicPr>
            <a:picLocks noChangeAspect="1" noChangeArrowheads="1"/>
          </p:cNvPicPr>
          <p:nvPr/>
        </p:nvPicPr>
        <p:blipFill>
          <a:blip r:embed="rId2" cstate="print"/>
          <a:srcRect/>
          <a:stretch>
            <a:fillRect/>
          </a:stretch>
        </p:blipFill>
        <p:spPr bwMode="auto">
          <a:xfrm>
            <a:off x="539552" y="1417340"/>
            <a:ext cx="2472195" cy="3712096"/>
          </a:xfrm>
          <a:prstGeom prst="rect">
            <a:avLst/>
          </a:prstGeom>
          <a:noFill/>
          <a:ln w="9525">
            <a:noFill/>
            <a:miter lim="800000"/>
            <a:headEnd/>
            <a:tailEnd/>
          </a:ln>
        </p:spPr>
      </p:pic>
      <p:sp>
        <p:nvSpPr>
          <p:cNvPr id="7" name="Titre 1"/>
          <p:cNvSpPr txBox="1">
            <a:spLocks/>
          </p:cNvSpPr>
          <p:nvPr/>
        </p:nvSpPr>
        <p:spPr bwMode="auto">
          <a:xfrm>
            <a:off x="1116013" y="336550"/>
            <a:ext cx="7777162" cy="5048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sz="3600" b="1" i="0" u="none" strike="noStrike" kern="1200" cap="none" spc="0" normalizeH="0" baseline="0" smtClean="0">
                <a:ln>
                  <a:noFill/>
                </a:ln>
                <a:solidFill>
                  <a:schemeClr val="tx1"/>
                </a:solidFill>
                <a:effectLst/>
                <a:uLnTx/>
                <a:uFillTx/>
                <a:latin typeface="+mj-lt"/>
                <a:ea typeface="ＭＳ Ｐゴシック" pitchFamily="34" charset="-128"/>
                <a:cs typeface="ＭＳ Ｐゴシック" charset="0"/>
              </a:rPr>
              <a:t>Course topics</a:t>
            </a:r>
          </a:p>
        </p:txBody>
      </p:sp>
      <p:sp>
        <p:nvSpPr>
          <p:cNvPr id="8" name="Espace réservé du contenu 3"/>
          <p:cNvSpPr txBox="1">
            <a:spLocks/>
          </p:cNvSpPr>
          <p:nvPr/>
        </p:nvSpPr>
        <p:spPr>
          <a:xfrm>
            <a:off x="1116013" y="0"/>
            <a:ext cx="7777162" cy="336550"/>
          </a:xfrm>
          <a:prstGeom prst="rect">
            <a:avLst/>
          </a:prstGeom>
        </p:spPr>
        <p:txBody>
          <a:bodyPr/>
          <a:lstStyle/>
          <a:p>
            <a:pPr marL="342900" indent="-342900" defTabSz="457200">
              <a:spcBef>
                <a:spcPct val="20000"/>
              </a:spcBef>
              <a:defRPr/>
            </a:pPr>
            <a:r>
              <a:rPr lang="en-US" dirty="0">
                <a:latin typeface="+mn-lt"/>
                <a:cs typeface="ＭＳ Ｐゴシック" charset="0"/>
              </a:rPr>
              <a:t>Advanced </a:t>
            </a:r>
            <a:r>
              <a:rPr lang="en-US" dirty="0" smtClean="0">
                <a:latin typeface="+mn-lt"/>
                <a:cs typeface="ＭＳ Ｐゴシック" charset="0"/>
              </a:rPr>
              <a:t>JavaScript</a:t>
            </a:r>
            <a:endParaRPr lang="en-US" dirty="0">
              <a:latin typeface="+mn-lt"/>
              <a:cs typeface="ＭＳ Ｐゴシック" charset="0"/>
            </a:endParaRPr>
          </a:p>
        </p:txBody>
      </p:sp>
      <p:pic>
        <p:nvPicPr>
          <p:cNvPr id="9" name="Image 5"/>
          <p:cNvPicPr>
            <a:picLocks noChangeAspect="1"/>
          </p:cNvPicPr>
          <p:nvPr/>
        </p:nvPicPr>
        <p:blipFill>
          <a:blip r:embed="rId3" cstate="print"/>
          <a:srcRect/>
          <a:stretch>
            <a:fillRect/>
          </a:stretch>
        </p:blipFill>
        <p:spPr bwMode="auto">
          <a:xfrm>
            <a:off x="107950" y="-95250"/>
            <a:ext cx="863600" cy="86518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Function Objects</a:t>
            </a:r>
            <a:endParaRPr lang="en-US" dirty="0"/>
          </a:p>
        </p:txBody>
      </p:sp>
      <p:sp>
        <p:nvSpPr>
          <p:cNvPr id="3" name="Espace réservé du contenu 2"/>
          <p:cNvSpPr>
            <a:spLocks noGrp="1"/>
          </p:cNvSpPr>
          <p:nvPr>
            <p:ph idx="1"/>
          </p:nvPr>
        </p:nvSpPr>
        <p:spPr/>
        <p:txBody>
          <a:bodyPr/>
          <a:lstStyle/>
          <a:p>
            <a:pPr eaLnBrk="1" hangingPunct="1">
              <a:lnSpc>
                <a:spcPct val="90000"/>
              </a:lnSpc>
            </a:pPr>
            <a:endParaRPr lang="en-US" dirty="0" smtClean="0"/>
          </a:p>
          <a:p>
            <a:pPr eaLnBrk="1" hangingPunct="1">
              <a:lnSpc>
                <a:spcPct val="90000"/>
              </a:lnSpc>
            </a:pPr>
            <a:r>
              <a:rPr lang="en-US" dirty="0" smtClean="0"/>
              <a:t>Functions in JavaScript are objects</a:t>
            </a:r>
          </a:p>
          <a:p>
            <a:pPr eaLnBrk="1" hangingPunct="1">
              <a:lnSpc>
                <a:spcPct val="90000"/>
              </a:lnSpc>
            </a:pPr>
            <a:endParaRPr lang="en-US" dirty="0" smtClean="0"/>
          </a:p>
          <a:p>
            <a:pPr eaLnBrk="1" hangingPunct="1">
              <a:lnSpc>
                <a:spcPct val="90000"/>
              </a:lnSpc>
            </a:pPr>
            <a:r>
              <a:rPr lang="en-US" dirty="0" smtClean="0"/>
              <a:t>You can also use them to define objects </a:t>
            </a:r>
          </a:p>
          <a:p>
            <a:pPr lvl="1" eaLnBrk="1" hangingPunct="1">
              <a:lnSpc>
                <a:spcPct val="90000"/>
              </a:lnSpc>
            </a:pPr>
            <a:endParaRPr lang="en-US" dirty="0" smtClean="0"/>
          </a:p>
          <a:p>
            <a:pPr lvl="1" eaLnBrk="1" hangingPunct="1">
              <a:lnSpc>
                <a:spcPct val="90000"/>
              </a:lnSpc>
            </a:pPr>
            <a:r>
              <a:rPr lang="en-US" dirty="0" smtClean="0"/>
              <a:t>An alternative to Object Literals!</a:t>
            </a:r>
          </a:p>
          <a:p>
            <a:pPr lvl="1" eaLnBrk="1" hangingPunct="1">
              <a:lnSpc>
                <a:spcPct val="90000"/>
              </a:lnSpc>
            </a:pPr>
            <a:endParaRPr lang="en-US" dirty="0"/>
          </a:p>
          <a:p>
            <a:pPr eaLnBrk="1" hangingPunct="1">
              <a:lnSpc>
                <a:spcPct val="90000"/>
              </a:lnSpc>
            </a:pPr>
            <a:endParaRPr lang="en-US" dirty="0" smtClean="0"/>
          </a:p>
        </p:txBody>
      </p:sp>
      <p:sp>
        <p:nvSpPr>
          <p:cNvPr id="4" name="Espace réservé du contenu 3"/>
          <p:cNvSpPr>
            <a:spLocks noGrp="1"/>
          </p:cNvSpPr>
          <p:nvPr>
            <p:ph sz="quarter" idx="13"/>
          </p:nvPr>
        </p:nvSpPr>
        <p:spPr/>
        <p:txBody>
          <a:bodyPr/>
          <a:lstStyle/>
          <a:p>
            <a:r>
              <a:rPr lang="en-US" dirty="0"/>
              <a:t>Object oriented programming</a:t>
            </a:r>
            <a:endParaRPr lang="fr-FR" dirty="0"/>
          </a:p>
        </p:txBody>
      </p:sp>
      <p:pic>
        <p:nvPicPr>
          <p:cNvPr id="8" name="Image 5"/>
          <p:cNvPicPr>
            <a:picLocks noChangeAspect="1"/>
          </p:cNvPicPr>
          <p:nvPr/>
        </p:nvPicPr>
        <p:blipFill>
          <a:blip r:embed="rId2" cstate="print"/>
          <a:srcRect/>
          <a:stretch>
            <a:fillRect/>
          </a:stretch>
        </p:blipFill>
        <p:spPr bwMode="auto">
          <a:xfrm>
            <a:off x="34925" y="49213"/>
            <a:ext cx="677863" cy="787400"/>
          </a:xfrm>
          <a:prstGeom prst="rect">
            <a:avLst/>
          </a:prstGeom>
          <a:noFill/>
          <a:ln w="9525">
            <a:noFill/>
            <a:miter lim="800000"/>
            <a:headEnd/>
            <a:tailEnd/>
          </a:ln>
        </p:spPr>
      </p:pic>
    </p:spTree>
    <p:extLst>
      <p:ext uri="{BB962C8B-B14F-4D97-AF65-F5344CB8AC3E}">
        <p14:creationId xmlns:p14="http://schemas.microsoft.com/office/powerpoint/2010/main" val="107167296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Function Objects</a:t>
            </a:r>
            <a:endParaRPr lang="en-US" dirty="0"/>
          </a:p>
        </p:txBody>
      </p:sp>
      <p:sp>
        <p:nvSpPr>
          <p:cNvPr id="3" name="Espace réservé du contenu 2"/>
          <p:cNvSpPr>
            <a:spLocks noGrp="1"/>
          </p:cNvSpPr>
          <p:nvPr>
            <p:ph idx="1"/>
          </p:nvPr>
        </p:nvSpPr>
        <p:spPr/>
        <p:txBody>
          <a:bodyPr/>
          <a:lstStyle/>
          <a:p>
            <a:pPr eaLnBrk="1" hangingPunct="1">
              <a:lnSpc>
                <a:spcPct val="90000"/>
              </a:lnSpc>
            </a:pPr>
            <a:r>
              <a:rPr lang="en-US" dirty="0" smtClean="0"/>
              <a:t>Example :</a:t>
            </a:r>
          </a:p>
          <a:p>
            <a:pPr eaLnBrk="1" hangingPunct="1">
              <a:lnSpc>
                <a:spcPct val="90000"/>
              </a:lnSpc>
            </a:pPr>
            <a:endParaRPr lang="en-US" dirty="0"/>
          </a:p>
        </p:txBody>
      </p:sp>
      <p:sp>
        <p:nvSpPr>
          <p:cNvPr id="4" name="Espace réservé du contenu 3"/>
          <p:cNvSpPr>
            <a:spLocks noGrp="1"/>
          </p:cNvSpPr>
          <p:nvPr>
            <p:ph sz="quarter" idx="13"/>
          </p:nvPr>
        </p:nvSpPr>
        <p:spPr/>
        <p:txBody>
          <a:bodyPr/>
          <a:lstStyle/>
          <a:p>
            <a:r>
              <a:rPr lang="en-US" dirty="0"/>
              <a:t>Object oriented programming</a:t>
            </a:r>
            <a:endParaRPr lang="fr-FR" dirty="0"/>
          </a:p>
        </p:txBody>
      </p:sp>
      <p:pic>
        <p:nvPicPr>
          <p:cNvPr id="8" name="Image 5"/>
          <p:cNvPicPr>
            <a:picLocks noChangeAspect="1"/>
          </p:cNvPicPr>
          <p:nvPr/>
        </p:nvPicPr>
        <p:blipFill>
          <a:blip r:embed="rId2" cstate="print"/>
          <a:srcRect/>
          <a:stretch>
            <a:fillRect/>
          </a:stretch>
        </p:blipFill>
        <p:spPr bwMode="auto">
          <a:xfrm>
            <a:off x="34925" y="49213"/>
            <a:ext cx="677863" cy="787400"/>
          </a:xfrm>
          <a:prstGeom prst="rect">
            <a:avLst/>
          </a:prstGeom>
          <a:noFill/>
          <a:ln w="9525">
            <a:noFill/>
            <a:miter lim="800000"/>
            <a:headEnd/>
            <a:tailEnd/>
          </a:ln>
        </p:spPr>
      </p:pic>
      <p:sp>
        <p:nvSpPr>
          <p:cNvPr id="6" name="Rectangle à coins arrondis 4"/>
          <p:cNvSpPr/>
          <p:nvPr/>
        </p:nvSpPr>
        <p:spPr>
          <a:xfrm>
            <a:off x="179512" y="1728192"/>
            <a:ext cx="8785225" cy="3505572"/>
          </a:xfrm>
          <a:prstGeom prst="roundRect">
            <a:avLst/>
          </a:prstGeom>
        </p:spPr>
        <p:style>
          <a:lnRef idx="2">
            <a:schemeClr val="dk1"/>
          </a:lnRef>
          <a:fillRef idx="1">
            <a:schemeClr val="lt1"/>
          </a:fillRef>
          <a:effectRef idx="0">
            <a:schemeClr val="dk1"/>
          </a:effectRef>
          <a:fontRef idx="minor">
            <a:schemeClr val="dk1"/>
          </a:fontRef>
        </p:style>
        <p:txBody>
          <a:bodyPr anchor="ctr"/>
          <a:lstStyle/>
          <a:p>
            <a:pPr eaLnBrk="1" hangingPunct="1">
              <a:buFont typeface="Wingdings" pitchFamily="1" charset="2"/>
              <a:buNone/>
            </a:pPr>
            <a:r>
              <a:rPr lang="en-GB" b="1" dirty="0" smtClean="0">
                <a:solidFill>
                  <a:srgbClr val="0070C0"/>
                </a:solidFill>
                <a:latin typeface="Courier New" pitchFamily="-106" charset="0"/>
                <a:ea typeface="ＭＳ Ｐゴシック" pitchFamily="-106" charset="-128"/>
                <a:cs typeface="Courier New" pitchFamily="-106" charset="0"/>
              </a:rPr>
              <a:t>function </a:t>
            </a:r>
            <a:r>
              <a:rPr lang="en-GB" b="1" dirty="0" smtClean="0">
                <a:solidFill>
                  <a:schemeClr val="tx1"/>
                </a:solidFill>
                <a:latin typeface="Courier New" pitchFamily="-106" charset="0"/>
                <a:ea typeface="ＭＳ Ｐゴシック" pitchFamily="-106" charset="-128"/>
                <a:cs typeface="Courier New" pitchFamily="-106" charset="0"/>
              </a:rPr>
              <a:t>Person(</a:t>
            </a:r>
            <a:r>
              <a:rPr lang="en-GB" b="1" dirty="0" err="1" smtClean="0">
                <a:solidFill>
                  <a:schemeClr val="tx1"/>
                </a:solidFill>
                <a:latin typeface="Courier New" pitchFamily="-106" charset="0"/>
                <a:ea typeface="ＭＳ Ｐゴシック" pitchFamily="-106" charset="-128"/>
                <a:cs typeface="Courier New" pitchFamily="-106" charset="0"/>
              </a:rPr>
              <a:t>firstName</a:t>
            </a:r>
            <a:r>
              <a:rPr lang="en-GB" b="1" dirty="0" smtClean="0">
                <a:solidFill>
                  <a:schemeClr val="tx1"/>
                </a:solidFill>
                <a:latin typeface="Courier New" pitchFamily="-106" charset="0"/>
                <a:ea typeface="ＭＳ Ｐゴシック" pitchFamily="-106" charset="-128"/>
                <a:cs typeface="Courier New" pitchFamily="-106" charset="0"/>
              </a:rPr>
              <a:t>, </a:t>
            </a:r>
            <a:r>
              <a:rPr lang="en-GB" b="1" dirty="0" err="1" smtClean="0">
                <a:solidFill>
                  <a:schemeClr val="tx1"/>
                </a:solidFill>
                <a:latin typeface="Courier New" pitchFamily="-106" charset="0"/>
                <a:ea typeface="ＭＳ Ｐゴシック" pitchFamily="-106" charset="-128"/>
                <a:cs typeface="Courier New" pitchFamily="-106" charset="0"/>
              </a:rPr>
              <a:t>lastName</a:t>
            </a:r>
            <a:r>
              <a:rPr lang="en-GB" b="1" dirty="0" smtClean="0">
                <a:solidFill>
                  <a:schemeClr val="tx1"/>
                </a:solidFill>
                <a:latin typeface="Courier New" pitchFamily="-106" charset="0"/>
                <a:ea typeface="ＭＳ Ｐゴシック" pitchFamily="-106" charset="-128"/>
                <a:cs typeface="Courier New" pitchFamily="-106" charset="0"/>
              </a:rPr>
              <a:t>) {</a:t>
            </a:r>
          </a:p>
          <a:p>
            <a:pPr eaLnBrk="1" hangingPunct="1">
              <a:buFont typeface="Wingdings" pitchFamily="1" charset="2"/>
              <a:buNone/>
            </a:pPr>
            <a:r>
              <a:rPr lang="en-GB" b="1" dirty="0">
                <a:solidFill>
                  <a:schemeClr val="tx1"/>
                </a:solidFill>
                <a:latin typeface="Courier New" pitchFamily="-106" charset="0"/>
                <a:ea typeface="ＭＳ Ｐゴシック" pitchFamily="-106" charset="-128"/>
                <a:cs typeface="Courier New" pitchFamily="-106" charset="0"/>
              </a:rPr>
              <a:t> </a:t>
            </a:r>
            <a:r>
              <a:rPr lang="en-GB" b="1" dirty="0" smtClean="0">
                <a:solidFill>
                  <a:schemeClr val="tx1"/>
                </a:solidFill>
                <a:latin typeface="Courier New" pitchFamily="-106" charset="0"/>
                <a:ea typeface="ＭＳ Ｐゴシック" pitchFamily="-106" charset="-128"/>
                <a:cs typeface="Courier New" pitchFamily="-106" charset="0"/>
              </a:rPr>
              <a:t>   </a:t>
            </a:r>
            <a:r>
              <a:rPr lang="en-GB" b="1" dirty="0" err="1" smtClean="0">
                <a:solidFill>
                  <a:srgbClr val="0070C0"/>
                </a:solidFill>
                <a:latin typeface="Courier New" pitchFamily="-106" charset="0"/>
                <a:ea typeface="ＭＳ Ｐゴシック" pitchFamily="-106" charset="-128"/>
                <a:cs typeface="Courier New" pitchFamily="-106" charset="0"/>
              </a:rPr>
              <a:t>this</a:t>
            </a:r>
            <a:r>
              <a:rPr lang="en-GB" b="1" dirty="0" err="1" smtClean="0">
                <a:solidFill>
                  <a:schemeClr val="tx1"/>
                </a:solidFill>
                <a:latin typeface="Courier New" pitchFamily="-106" charset="0"/>
                <a:ea typeface="ＭＳ Ｐゴシック" pitchFamily="-106" charset="-128"/>
                <a:cs typeface="Courier New" pitchFamily="-106" charset="0"/>
              </a:rPr>
              <a:t>.firstName</a:t>
            </a:r>
            <a:r>
              <a:rPr lang="en-GB" b="1" dirty="0" smtClean="0">
                <a:solidFill>
                  <a:schemeClr val="tx1"/>
                </a:solidFill>
                <a:latin typeface="Courier New" pitchFamily="-106" charset="0"/>
                <a:ea typeface="ＭＳ Ｐゴシック" pitchFamily="-106" charset="-128"/>
                <a:cs typeface="Courier New" pitchFamily="-106" charset="0"/>
              </a:rPr>
              <a:t> = </a:t>
            </a:r>
            <a:r>
              <a:rPr lang="en-GB" b="1" dirty="0" err="1" smtClean="0">
                <a:solidFill>
                  <a:schemeClr val="tx1"/>
                </a:solidFill>
                <a:latin typeface="Courier New" pitchFamily="-106" charset="0"/>
                <a:ea typeface="ＭＳ Ｐゴシック" pitchFamily="-106" charset="-128"/>
                <a:cs typeface="Courier New" pitchFamily="-106" charset="0"/>
              </a:rPr>
              <a:t>firstName</a:t>
            </a:r>
            <a:r>
              <a:rPr lang="en-GB" b="1" dirty="0" smtClean="0">
                <a:solidFill>
                  <a:schemeClr val="tx1"/>
                </a:solidFill>
                <a:latin typeface="Courier New" pitchFamily="-106" charset="0"/>
                <a:ea typeface="ＭＳ Ｐゴシック" pitchFamily="-106" charset="-128"/>
                <a:cs typeface="Courier New" pitchFamily="-106" charset="0"/>
              </a:rPr>
              <a:t>;</a:t>
            </a:r>
          </a:p>
          <a:p>
            <a:pPr eaLnBrk="1" hangingPunct="1">
              <a:buFont typeface="Wingdings" pitchFamily="1" charset="2"/>
              <a:buNone/>
            </a:pPr>
            <a:r>
              <a:rPr lang="en-GB" b="1" dirty="0">
                <a:solidFill>
                  <a:schemeClr val="tx1"/>
                </a:solidFill>
                <a:latin typeface="Courier New" pitchFamily="-106" charset="0"/>
                <a:ea typeface="ＭＳ Ｐゴシック" pitchFamily="-106" charset="-128"/>
                <a:cs typeface="Courier New" pitchFamily="-106" charset="0"/>
              </a:rPr>
              <a:t> </a:t>
            </a:r>
            <a:r>
              <a:rPr lang="en-GB" b="1" dirty="0" smtClean="0">
                <a:solidFill>
                  <a:schemeClr val="tx1"/>
                </a:solidFill>
                <a:latin typeface="Courier New" pitchFamily="-106" charset="0"/>
                <a:ea typeface="ＭＳ Ｐゴシック" pitchFamily="-106" charset="-128"/>
                <a:cs typeface="Courier New" pitchFamily="-106" charset="0"/>
              </a:rPr>
              <a:t>   </a:t>
            </a:r>
            <a:r>
              <a:rPr lang="en-GB" b="1" dirty="0" err="1" smtClean="0">
                <a:solidFill>
                  <a:srgbClr val="0070C0"/>
                </a:solidFill>
                <a:latin typeface="Courier New" pitchFamily="-106" charset="0"/>
                <a:ea typeface="ＭＳ Ｐゴシック" pitchFamily="-106" charset="-128"/>
                <a:cs typeface="Courier New" pitchFamily="-106" charset="0"/>
              </a:rPr>
              <a:t>this</a:t>
            </a:r>
            <a:r>
              <a:rPr lang="en-GB" b="1" dirty="0" err="1" smtClean="0">
                <a:solidFill>
                  <a:schemeClr val="tx1"/>
                </a:solidFill>
                <a:latin typeface="Courier New" pitchFamily="-106" charset="0"/>
                <a:ea typeface="ＭＳ Ｐゴシック" pitchFamily="-106" charset="-128"/>
                <a:cs typeface="Courier New" pitchFamily="-106" charset="0"/>
              </a:rPr>
              <a:t>.lastName</a:t>
            </a:r>
            <a:r>
              <a:rPr lang="en-GB" b="1" dirty="0" smtClean="0">
                <a:solidFill>
                  <a:schemeClr val="tx1"/>
                </a:solidFill>
                <a:latin typeface="Courier New" pitchFamily="-106" charset="0"/>
                <a:ea typeface="ＭＳ Ｐゴシック" pitchFamily="-106" charset="-128"/>
                <a:cs typeface="Courier New" pitchFamily="-106" charset="0"/>
              </a:rPr>
              <a:t> = </a:t>
            </a:r>
            <a:r>
              <a:rPr lang="en-GB" b="1" dirty="0" err="1" smtClean="0">
                <a:solidFill>
                  <a:schemeClr val="tx1"/>
                </a:solidFill>
                <a:latin typeface="Courier New" pitchFamily="-106" charset="0"/>
                <a:ea typeface="ＭＳ Ｐゴシック" pitchFamily="-106" charset="-128"/>
                <a:cs typeface="Courier New" pitchFamily="-106" charset="0"/>
              </a:rPr>
              <a:t>lastName</a:t>
            </a:r>
            <a:r>
              <a:rPr lang="en-GB" b="1" dirty="0" smtClean="0">
                <a:solidFill>
                  <a:schemeClr val="tx1"/>
                </a:solidFill>
                <a:latin typeface="Courier New" pitchFamily="-106" charset="0"/>
                <a:ea typeface="ＭＳ Ｐゴシック" pitchFamily="-106" charset="-128"/>
                <a:cs typeface="Courier New" pitchFamily="-106" charset="0"/>
              </a:rPr>
              <a:t>;</a:t>
            </a:r>
          </a:p>
          <a:p>
            <a:pPr eaLnBrk="1" hangingPunct="1">
              <a:buFont typeface="Wingdings" pitchFamily="1" charset="2"/>
              <a:buNone/>
            </a:pPr>
            <a:r>
              <a:rPr lang="en-GB" b="1" dirty="0" smtClean="0">
                <a:solidFill>
                  <a:schemeClr val="tx1"/>
                </a:solidFill>
                <a:latin typeface="Courier New" pitchFamily="-106" charset="0"/>
                <a:ea typeface="ＭＳ Ｐゴシック" pitchFamily="-106" charset="-128"/>
                <a:cs typeface="Courier New" pitchFamily="-106" charset="0"/>
              </a:rPr>
              <a:t>};</a:t>
            </a:r>
          </a:p>
          <a:p>
            <a:pPr eaLnBrk="1" hangingPunct="1">
              <a:buFont typeface="Wingdings" pitchFamily="1" charset="2"/>
              <a:buNone/>
            </a:pPr>
            <a:r>
              <a:rPr lang="en-GB" b="1" dirty="0" err="1" smtClean="0">
                <a:solidFill>
                  <a:schemeClr val="tx1"/>
                </a:solidFill>
                <a:latin typeface="Courier New" pitchFamily="-106" charset="0"/>
                <a:ea typeface="ＭＳ Ｐゴシック" pitchFamily="-106" charset="-128"/>
                <a:cs typeface="Courier New" pitchFamily="-106" charset="0"/>
              </a:rPr>
              <a:t>Person.prototype.sayHello</a:t>
            </a:r>
            <a:r>
              <a:rPr lang="en-GB" b="1" dirty="0">
                <a:solidFill>
                  <a:schemeClr val="tx1"/>
                </a:solidFill>
                <a:latin typeface="Courier New" pitchFamily="-106" charset="0"/>
                <a:ea typeface="ＭＳ Ｐゴシック" pitchFamily="-106" charset="-128"/>
                <a:cs typeface="Courier New" pitchFamily="-106" charset="0"/>
              </a:rPr>
              <a:t> </a:t>
            </a:r>
            <a:r>
              <a:rPr lang="en-GB" b="1" dirty="0" smtClean="0">
                <a:solidFill>
                  <a:schemeClr val="tx1"/>
                </a:solidFill>
                <a:latin typeface="Courier New" pitchFamily="-106" charset="0"/>
                <a:ea typeface="ＭＳ Ｐゴシック" pitchFamily="-106" charset="-128"/>
                <a:cs typeface="Courier New" pitchFamily="-106" charset="0"/>
              </a:rPr>
              <a:t>= </a:t>
            </a:r>
            <a:r>
              <a:rPr lang="en-GB" b="1" dirty="0">
                <a:solidFill>
                  <a:srgbClr val="0070C0"/>
                </a:solidFill>
                <a:latin typeface="Courier New" pitchFamily="-106" charset="0"/>
                <a:ea typeface="ＭＳ Ｐゴシック" pitchFamily="-106" charset="-128"/>
                <a:cs typeface="Courier New" pitchFamily="-106" charset="0"/>
              </a:rPr>
              <a:t>function</a:t>
            </a:r>
            <a:r>
              <a:rPr lang="en-GB" b="1" dirty="0">
                <a:solidFill>
                  <a:schemeClr val="tx1"/>
                </a:solidFill>
                <a:latin typeface="Courier New" pitchFamily="-106" charset="0"/>
                <a:ea typeface="ＭＳ Ｐゴシック" pitchFamily="-106" charset="-128"/>
                <a:cs typeface="Courier New" pitchFamily="-106" charset="0"/>
              </a:rPr>
              <a:t>() {</a:t>
            </a:r>
          </a:p>
          <a:p>
            <a:pPr eaLnBrk="1" hangingPunct="1">
              <a:buFont typeface="Wingdings" pitchFamily="1" charset="2"/>
              <a:buNone/>
            </a:pPr>
            <a:r>
              <a:rPr lang="en-GB" b="1" dirty="0">
                <a:solidFill>
                  <a:schemeClr val="tx1"/>
                </a:solidFill>
                <a:latin typeface="Courier New" pitchFamily="-106" charset="0"/>
                <a:ea typeface="ＭＳ Ｐゴシック" pitchFamily="-106" charset="-128"/>
                <a:cs typeface="Courier New" pitchFamily="-106" charset="0"/>
              </a:rPr>
              <a:t> </a:t>
            </a:r>
            <a:r>
              <a:rPr lang="en-GB" b="1" dirty="0" smtClean="0">
                <a:solidFill>
                  <a:schemeClr val="tx1"/>
                </a:solidFill>
                <a:latin typeface="Courier New" pitchFamily="-106" charset="0"/>
                <a:ea typeface="ＭＳ Ｐゴシック" pitchFamily="-106" charset="-128"/>
                <a:cs typeface="Courier New" pitchFamily="-106" charset="0"/>
              </a:rPr>
              <a:t>   </a:t>
            </a:r>
            <a:r>
              <a:rPr lang="en-GB" b="1" dirty="0" err="1" smtClean="0">
                <a:solidFill>
                  <a:schemeClr val="tx1"/>
                </a:solidFill>
                <a:latin typeface="Courier New" pitchFamily="-106" charset="0"/>
                <a:ea typeface="ＭＳ Ｐゴシック" pitchFamily="-106" charset="-128"/>
                <a:cs typeface="Courier New" pitchFamily="-106" charset="0"/>
              </a:rPr>
              <a:t>console.log</a:t>
            </a:r>
            <a:r>
              <a:rPr lang="en-GB" b="1" dirty="0">
                <a:solidFill>
                  <a:schemeClr val="tx1"/>
                </a:solidFill>
                <a:latin typeface="Courier New" pitchFamily="-106" charset="0"/>
                <a:ea typeface="ＭＳ Ｐゴシック" pitchFamily="-106" charset="-128"/>
                <a:cs typeface="Courier New" pitchFamily="-106" charset="0"/>
              </a:rPr>
              <a:t>("</a:t>
            </a:r>
            <a:r>
              <a:rPr lang="en-GB" b="1" dirty="0">
                <a:solidFill>
                  <a:srgbClr val="00B050"/>
                </a:solidFill>
                <a:latin typeface="Courier New" pitchFamily="1" charset="0"/>
              </a:rPr>
              <a:t>Hey! My name is </a:t>
            </a:r>
            <a:r>
              <a:rPr lang="en-GB" b="1" dirty="0">
                <a:solidFill>
                  <a:schemeClr val="tx1"/>
                </a:solidFill>
                <a:latin typeface="Courier New" pitchFamily="-106" charset="0"/>
                <a:ea typeface="ＭＳ Ｐゴシック" pitchFamily="-106" charset="-128"/>
                <a:cs typeface="Courier New" pitchFamily="-106" charset="0"/>
              </a:rPr>
              <a:t>" + </a:t>
            </a:r>
            <a:r>
              <a:rPr lang="en-GB" b="1" dirty="0" err="1">
                <a:solidFill>
                  <a:srgbClr val="0070C0"/>
                </a:solidFill>
                <a:latin typeface="Courier New" pitchFamily="-106" charset="0"/>
                <a:ea typeface="ＭＳ Ｐゴシック" pitchFamily="-106" charset="-128"/>
                <a:cs typeface="Courier New" pitchFamily="-106" charset="0"/>
              </a:rPr>
              <a:t>this</a:t>
            </a:r>
            <a:r>
              <a:rPr lang="en-GB" b="1" dirty="0" err="1" smtClean="0">
                <a:solidFill>
                  <a:schemeClr val="tx1"/>
                </a:solidFill>
                <a:latin typeface="Courier New" pitchFamily="-106" charset="0"/>
                <a:ea typeface="ＭＳ Ｐゴシック" pitchFamily="-106" charset="-128"/>
                <a:cs typeface="Courier New" pitchFamily="-106" charset="0"/>
              </a:rPr>
              <a:t>.firstName</a:t>
            </a:r>
            <a:r>
              <a:rPr lang="en-GB" b="1" dirty="0" smtClean="0">
                <a:solidFill>
                  <a:schemeClr val="tx1"/>
                </a:solidFill>
                <a:latin typeface="Courier New" pitchFamily="-106" charset="0"/>
                <a:ea typeface="ＭＳ Ｐゴシック" pitchFamily="-106" charset="-128"/>
                <a:cs typeface="Courier New" pitchFamily="-106" charset="0"/>
              </a:rPr>
              <a:t> </a:t>
            </a:r>
            <a:r>
              <a:rPr lang="en-GB" b="1" dirty="0">
                <a:solidFill>
                  <a:schemeClr val="tx1"/>
                </a:solidFill>
                <a:latin typeface="Courier New" pitchFamily="-106" charset="0"/>
                <a:ea typeface="ＭＳ Ｐゴシック" pitchFamily="-106" charset="-128"/>
                <a:cs typeface="Courier New" pitchFamily="-106" charset="0"/>
              </a:rPr>
              <a:t>+ "</a:t>
            </a:r>
            <a:r>
              <a:rPr lang="en-GB" b="1" dirty="0">
                <a:solidFill>
                  <a:srgbClr val="00B050"/>
                </a:solidFill>
                <a:latin typeface="Courier New" pitchFamily="1" charset="0"/>
              </a:rPr>
              <a:t>.</a:t>
            </a:r>
            <a:r>
              <a:rPr lang="en-GB" b="1" dirty="0">
                <a:solidFill>
                  <a:srgbClr val="000000"/>
                </a:solidFill>
                <a:latin typeface="Courier New" pitchFamily="1" charset="0"/>
              </a:rPr>
              <a:t>");</a:t>
            </a:r>
          </a:p>
          <a:p>
            <a:pPr eaLnBrk="1" hangingPunct="1">
              <a:buFont typeface="Wingdings" pitchFamily="1" charset="2"/>
              <a:buNone/>
            </a:pPr>
            <a:r>
              <a:rPr lang="en-GB" b="1" dirty="0" smtClean="0">
                <a:solidFill>
                  <a:srgbClr val="000000"/>
                </a:solidFill>
                <a:latin typeface="Courier New" pitchFamily="1" charset="0"/>
              </a:rPr>
              <a:t>}</a:t>
            </a:r>
            <a:endParaRPr lang="en-GB" b="1" dirty="0">
              <a:solidFill>
                <a:srgbClr val="000000"/>
              </a:solidFill>
              <a:latin typeface="Courier New" pitchFamily="1" charset="0"/>
            </a:endParaRPr>
          </a:p>
          <a:p>
            <a:pPr eaLnBrk="1" hangingPunct="1">
              <a:buFont typeface="Wingdings" pitchFamily="1" charset="2"/>
              <a:buNone/>
            </a:pPr>
            <a:endParaRPr lang="en-GB" b="1" dirty="0" smtClean="0">
              <a:solidFill>
                <a:schemeClr val="tx1"/>
              </a:solidFill>
              <a:latin typeface="Courier New" pitchFamily="-106" charset="0"/>
              <a:ea typeface="ＭＳ Ｐゴシック" pitchFamily="-106" charset="-128"/>
              <a:cs typeface="Courier New" pitchFamily="-106" charset="0"/>
            </a:endParaRPr>
          </a:p>
          <a:p>
            <a:pPr eaLnBrk="1" hangingPunct="1">
              <a:buFont typeface="Wingdings" pitchFamily="1" charset="2"/>
              <a:buNone/>
            </a:pPr>
            <a:r>
              <a:rPr lang="en-GB" b="1" dirty="0" err="1">
                <a:solidFill>
                  <a:srgbClr val="0070C0"/>
                </a:solidFill>
                <a:latin typeface="Courier New" pitchFamily="-106" charset="0"/>
                <a:ea typeface="ＭＳ Ｐゴシック" pitchFamily="-106" charset="-128"/>
                <a:cs typeface="Courier New" pitchFamily="-106" charset="0"/>
              </a:rPr>
              <a:t>var</a:t>
            </a:r>
            <a:r>
              <a:rPr lang="en-GB" b="1" dirty="0" smtClean="0">
                <a:solidFill>
                  <a:schemeClr val="tx1"/>
                </a:solidFill>
                <a:latin typeface="Courier New" pitchFamily="-106" charset="0"/>
                <a:ea typeface="ＭＳ Ｐゴシック" pitchFamily="-106" charset="-128"/>
                <a:cs typeface="Courier New" pitchFamily="-106" charset="0"/>
              </a:rPr>
              <a:t> </a:t>
            </a:r>
            <a:r>
              <a:rPr lang="en-GB" b="1" dirty="0" err="1" smtClean="0">
                <a:solidFill>
                  <a:schemeClr val="tx1"/>
                </a:solidFill>
                <a:latin typeface="Courier New" pitchFamily="-106" charset="0"/>
                <a:ea typeface="ＭＳ Ｐゴシック" pitchFamily="-106" charset="-128"/>
                <a:cs typeface="Courier New" pitchFamily="-106" charset="0"/>
              </a:rPr>
              <a:t>eric</a:t>
            </a:r>
            <a:r>
              <a:rPr lang="en-GB" b="1" dirty="0" smtClean="0">
                <a:solidFill>
                  <a:schemeClr val="tx1"/>
                </a:solidFill>
                <a:latin typeface="Courier New" pitchFamily="-106" charset="0"/>
                <a:ea typeface="ＭＳ Ｐゴシック" pitchFamily="-106" charset="-128"/>
                <a:cs typeface="Courier New" pitchFamily="-106" charset="0"/>
              </a:rPr>
              <a:t> = </a:t>
            </a:r>
            <a:r>
              <a:rPr lang="en-GB" b="1" dirty="0">
                <a:solidFill>
                  <a:srgbClr val="0070C0"/>
                </a:solidFill>
                <a:latin typeface="Courier New" pitchFamily="-106" charset="0"/>
                <a:ea typeface="ＭＳ Ｐゴシック" pitchFamily="-106" charset="-128"/>
                <a:cs typeface="Courier New" pitchFamily="-106" charset="0"/>
              </a:rPr>
              <a:t>new</a:t>
            </a:r>
            <a:r>
              <a:rPr lang="en-GB" b="1" dirty="0" smtClean="0">
                <a:solidFill>
                  <a:schemeClr val="tx1"/>
                </a:solidFill>
                <a:latin typeface="Courier New" pitchFamily="-106" charset="0"/>
                <a:ea typeface="ＭＳ Ｐゴシック" pitchFamily="-106" charset="-128"/>
                <a:cs typeface="Courier New" pitchFamily="-106" charset="0"/>
              </a:rPr>
              <a:t> Person("</a:t>
            </a:r>
            <a:r>
              <a:rPr lang="en-GB" b="1" dirty="0" smtClean="0">
                <a:solidFill>
                  <a:srgbClr val="00B050"/>
                </a:solidFill>
                <a:latin typeface="Courier New" pitchFamily="1" charset="0"/>
              </a:rPr>
              <a:t>Eric</a:t>
            </a:r>
            <a:r>
              <a:rPr lang="en-GB" b="1" dirty="0" smtClean="0">
                <a:solidFill>
                  <a:schemeClr val="tx1"/>
                </a:solidFill>
                <a:latin typeface="Courier New" pitchFamily="-106" charset="0"/>
                <a:ea typeface="ＭＳ Ｐゴシック" pitchFamily="-106" charset="-128"/>
                <a:cs typeface="Courier New" pitchFamily="-106" charset="0"/>
              </a:rPr>
              <a:t>", "</a:t>
            </a:r>
            <a:r>
              <a:rPr lang="en-GB" b="1" dirty="0" err="1" smtClean="0">
                <a:solidFill>
                  <a:srgbClr val="00B050"/>
                </a:solidFill>
                <a:latin typeface="Courier New" pitchFamily="1" charset="0"/>
              </a:rPr>
              <a:t>Cartman</a:t>
            </a:r>
            <a:r>
              <a:rPr lang="en-GB" b="1" dirty="0" smtClean="0">
                <a:solidFill>
                  <a:schemeClr val="tx1"/>
                </a:solidFill>
                <a:latin typeface="Courier New" pitchFamily="-106" charset="0"/>
                <a:ea typeface="ＭＳ Ｐゴシック" pitchFamily="-106" charset="-128"/>
                <a:cs typeface="Courier New" pitchFamily="-106" charset="0"/>
              </a:rPr>
              <a:t>");</a:t>
            </a:r>
          </a:p>
          <a:p>
            <a:pPr eaLnBrk="1" hangingPunct="1"/>
            <a:r>
              <a:rPr lang="en-GB" b="1" dirty="0" err="1">
                <a:solidFill>
                  <a:srgbClr val="0070C0"/>
                </a:solidFill>
                <a:latin typeface="Courier New" pitchFamily="-106" charset="0"/>
                <a:ea typeface="ＭＳ Ｐゴシック" pitchFamily="-106" charset="-128"/>
                <a:cs typeface="Courier New" pitchFamily="-106" charset="0"/>
              </a:rPr>
              <a:t>var</a:t>
            </a:r>
            <a:r>
              <a:rPr lang="en-GB" b="1" dirty="0">
                <a:solidFill>
                  <a:schemeClr val="tx1"/>
                </a:solidFill>
                <a:latin typeface="Courier New" pitchFamily="-106" charset="0"/>
                <a:ea typeface="ＭＳ Ｐゴシック" pitchFamily="-106" charset="-128"/>
                <a:cs typeface="Courier New" pitchFamily="-106" charset="0"/>
              </a:rPr>
              <a:t> </a:t>
            </a:r>
            <a:r>
              <a:rPr lang="en-GB" b="1" dirty="0" err="1">
                <a:solidFill>
                  <a:schemeClr val="tx1"/>
                </a:solidFill>
                <a:latin typeface="Courier New" pitchFamily="-106" charset="0"/>
                <a:ea typeface="ＭＳ Ｐゴシック" pitchFamily="-106" charset="-128"/>
                <a:cs typeface="Courier New" pitchFamily="-106" charset="0"/>
              </a:rPr>
              <a:t>johnDoe</a:t>
            </a:r>
            <a:r>
              <a:rPr lang="en-GB" b="1" dirty="0">
                <a:solidFill>
                  <a:schemeClr val="tx1"/>
                </a:solidFill>
                <a:latin typeface="Courier New" pitchFamily="-106" charset="0"/>
                <a:ea typeface="ＭＳ Ｐゴシック" pitchFamily="-106" charset="-128"/>
                <a:cs typeface="Courier New" pitchFamily="-106" charset="0"/>
              </a:rPr>
              <a:t> = </a:t>
            </a:r>
            <a:r>
              <a:rPr lang="en-GB" b="1" dirty="0">
                <a:solidFill>
                  <a:srgbClr val="0070C0"/>
                </a:solidFill>
                <a:latin typeface="Courier New" pitchFamily="-106" charset="0"/>
                <a:ea typeface="ＭＳ Ｐゴシック" pitchFamily="-106" charset="-128"/>
                <a:cs typeface="Courier New" pitchFamily="-106" charset="0"/>
              </a:rPr>
              <a:t>new</a:t>
            </a:r>
            <a:r>
              <a:rPr lang="en-GB" b="1" dirty="0">
                <a:solidFill>
                  <a:schemeClr val="tx1"/>
                </a:solidFill>
                <a:latin typeface="Courier New" pitchFamily="-106" charset="0"/>
                <a:ea typeface="ＭＳ Ｐゴシック" pitchFamily="-106" charset="-128"/>
                <a:cs typeface="Courier New" pitchFamily="-106" charset="0"/>
              </a:rPr>
              <a:t> Person("</a:t>
            </a:r>
            <a:r>
              <a:rPr lang="en-GB" b="1" dirty="0">
                <a:solidFill>
                  <a:srgbClr val="00B050"/>
                </a:solidFill>
                <a:latin typeface="Courier New" pitchFamily="1" charset="0"/>
              </a:rPr>
              <a:t>John</a:t>
            </a:r>
            <a:r>
              <a:rPr lang="en-GB" b="1" dirty="0">
                <a:solidFill>
                  <a:schemeClr val="tx1"/>
                </a:solidFill>
                <a:latin typeface="Courier New" pitchFamily="-106" charset="0"/>
                <a:ea typeface="ＭＳ Ｐゴシック" pitchFamily="-106" charset="-128"/>
                <a:cs typeface="Courier New" pitchFamily="-106" charset="0"/>
              </a:rPr>
              <a:t>", "</a:t>
            </a:r>
            <a:r>
              <a:rPr lang="en-GB" b="1" dirty="0">
                <a:solidFill>
                  <a:srgbClr val="00B050"/>
                </a:solidFill>
                <a:latin typeface="Courier New" pitchFamily="1" charset="0"/>
              </a:rPr>
              <a:t>Doe</a:t>
            </a:r>
            <a:r>
              <a:rPr lang="en-GB" b="1" dirty="0">
                <a:solidFill>
                  <a:schemeClr val="tx1"/>
                </a:solidFill>
                <a:latin typeface="Courier New" pitchFamily="-106" charset="0"/>
                <a:ea typeface="ＭＳ Ｐゴシック" pitchFamily="-106" charset="-128"/>
                <a:cs typeface="Courier New" pitchFamily="-106" charset="0"/>
              </a:rPr>
              <a:t>")</a:t>
            </a:r>
            <a:r>
              <a:rPr lang="en-GB" b="1" dirty="0" smtClean="0">
                <a:solidFill>
                  <a:schemeClr val="tx1"/>
                </a:solidFill>
                <a:latin typeface="Courier New" pitchFamily="-106" charset="0"/>
                <a:ea typeface="ＭＳ Ｐゴシック" pitchFamily="-106" charset="-128"/>
                <a:cs typeface="Courier New" pitchFamily="-106" charset="0"/>
              </a:rPr>
              <a:t>;</a:t>
            </a:r>
          </a:p>
          <a:p>
            <a:pPr eaLnBrk="1" hangingPunct="1"/>
            <a:endParaRPr lang="en-GB" b="1" dirty="0" smtClean="0">
              <a:solidFill>
                <a:schemeClr val="tx1"/>
              </a:solidFill>
              <a:latin typeface="Courier New" pitchFamily="-106" charset="0"/>
              <a:ea typeface="ＭＳ Ｐゴシック" pitchFamily="-106" charset="-128"/>
              <a:cs typeface="Courier New" pitchFamily="-106" charset="0"/>
            </a:endParaRPr>
          </a:p>
          <a:p>
            <a:pPr eaLnBrk="1" hangingPunct="1">
              <a:buFont typeface="Wingdings" pitchFamily="1" charset="2"/>
              <a:buNone/>
            </a:pPr>
            <a:r>
              <a:rPr lang="en-GB" b="1" dirty="0" err="1" smtClean="0">
                <a:solidFill>
                  <a:schemeClr val="tx1"/>
                </a:solidFill>
                <a:latin typeface="Courier New" pitchFamily="-106" charset="0"/>
                <a:ea typeface="ＭＳ Ｐゴシック" pitchFamily="-106" charset="-128"/>
                <a:cs typeface="Courier New" pitchFamily="-106" charset="0"/>
              </a:rPr>
              <a:t>johnDoe.sayHello</a:t>
            </a:r>
            <a:r>
              <a:rPr lang="en-GB" b="1" dirty="0" smtClean="0">
                <a:solidFill>
                  <a:schemeClr val="tx1"/>
                </a:solidFill>
                <a:latin typeface="Courier New" pitchFamily="-106" charset="0"/>
                <a:ea typeface="ＭＳ Ｐゴシック" pitchFamily="-106" charset="-128"/>
                <a:cs typeface="Courier New" pitchFamily="-106" charset="0"/>
              </a:rPr>
              <a:t>();</a:t>
            </a:r>
            <a:endParaRPr lang="fr-CH" b="1" dirty="0">
              <a:solidFill>
                <a:schemeClr val="tx1"/>
              </a:solidFill>
              <a:latin typeface="Courier New" pitchFamily="1" charset="0"/>
              <a:ea typeface="ＭＳ Ｐゴシック" pitchFamily="1" charset="-128"/>
            </a:endParaRPr>
          </a:p>
        </p:txBody>
      </p:sp>
    </p:spTree>
    <p:extLst>
      <p:ext uri="{BB962C8B-B14F-4D97-AF65-F5344CB8AC3E}">
        <p14:creationId xmlns:p14="http://schemas.microsoft.com/office/powerpoint/2010/main" val="92539490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Function Objects</a:t>
            </a:r>
            <a:endParaRPr lang="en-US" dirty="0"/>
          </a:p>
        </p:txBody>
      </p:sp>
      <p:sp>
        <p:nvSpPr>
          <p:cNvPr id="3" name="Espace réservé du contenu 2"/>
          <p:cNvSpPr>
            <a:spLocks noGrp="1"/>
          </p:cNvSpPr>
          <p:nvPr>
            <p:ph idx="1"/>
          </p:nvPr>
        </p:nvSpPr>
        <p:spPr/>
        <p:txBody>
          <a:bodyPr/>
          <a:lstStyle/>
          <a:p>
            <a:pPr marL="0" indent="0" eaLnBrk="1" hangingPunct="1">
              <a:lnSpc>
                <a:spcPct val="90000"/>
              </a:lnSpc>
              <a:buNone/>
            </a:pPr>
            <a:endParaRPr lang="en-US" dirty="0" smtClean="0"/>
          </a:p>
          <a:p>
            <a:pPr eaLnBrk="1" hangingPunct="1">
              <a:lnSpc>
                <a:spcPct val="90000"/>
              </a:lnSpc>
            </a:pPr>
            <a:r>
              <a:rPr lang="en-US" dirty="0" smtClean="0"/>
              <a:t>Functions that are intended to be used with the </a:t>
            </a:r>
            <a:r>
              <a:rPr lang="en-US" i="1" dirty="0" smtClean="0"/>
              <a:t>new </a:t>
            </a:r>
            <a:r>
              <a:rPr lang="en-US" dirty="0" smtClean="0"/>
              <a:t>prefix are called </a:t>
            </a:r>
            <a:r>
              <a:rPr lang="en-US" i="1" dirty="0" smtClean="0"/>
              <a:t>constructors</a:t>
            </a:r>
            <a:endParaRPr lang="en-US" dirty="0" smtClean="0"/>
          </a:p>
          <a:p>
            <a:pPr eaLnBrk="1" hangingPunct="1">
              <a:lnSpc>
                <a:spcPct val="90000"/>
              </a:lnSpc>
            </a:pPr>
            <a:endParaRPr lang="en-US" dirty="0" smtClean="0"/>
          </a:p>
          <a:p>
            <a:pPr eaLnBrk="1" hangingPunct="1">
              <a:lnSpc>
                <a:spcPct val="90000"/>
              </a:lnSpc>
            </a:pPr>
            <a:r>
              <a:rPr lang="en-US" dirty="0" smtClean="0"/>
              <a:t>By convention, constructors name are kept with a </a:t>
            </a:r>
            <a:r>
              <a:rPr lang="en-US" i="1" dirty="0" smtClean="0"/>
              <a:t>capitalized name</a:t>
            </a:r>
          </a:p>
          <a:p>
            <a:pPr marL="0" indent="0" eaLnBrk="1" hangingPunct="1">
              <a:lnSpc>
                <a:spcPct val="90000"/>
              </a:lnSpc>
              <a:buNone/>
            </a:pPr>
            <a:endParaRPr lang="en-US" dirty="0" smtClean="0"/>
          </a:p>
        </p:txBody>
      </p:sp>
      <p:sp>
        <p:nvSpPr>
          <p:cNvPr id="4" name="Espace réservé du contenu 3"/>
          <p:cNvSpPr>
            <a:spLocks noGrp="1"/>
          </p:cNvSpPr>
          <p:nvPr>
            <p:ph sz="quarter" idx="13"/>
          </p:nvPr>
        </p:nvSpPr>
        <p:spPr/>
        <p:txBody>
          <a:bodyPr/>
          <a:lstStyle/>
          <a:p>
            <a:r>
              <a:rPr lang="en-US" dirty="0"/>
              <a:t>Object oriented programming</a:t>
            </a:r>
            <a:endParaRPr lang="fr-FR" dirty="0"/>
          </a:p>
        </p:txBody>
      </p:sp>
      <p:pic>
        <p:nvPicPr>
          <p:cNvPr id="8" name="Image 5"/>
          <p:cNvPicPr>
            <a:picLocks noChangeAspect="1"/>
          </p:cNvPicPr>
          <p:nvPr/>
        </p:nvPicPr>
        <p:blipFill>
          <a:blip r:embed="rId2" cstate="print"/>
          <a:srcRect/>
          <a:stretch>
            <a:fillRect/>
          </a:stretch>
        </p:blipFill>
        <p:spPr bwMode="auto">
          <a:xfrm>
            <a:off x="34925" y="49213"/>
            <a:ext cx="677863" cy="787400"/>
          </a:xfrm>
          <a:prstGeom prst="rect">
            <a:avLst/>
          </a:prstGeom>
          <a:noFill/>
          <a:ln w="9525">
            <a:noFill/>
            <a:miter lim="800000"/>
            <a:headEnd/>
            <a:tailEnd/>
          </a:ln>
        </p:spPr>
      </p:pic>
    </p:spTree>
    <p:extLst>
      <p:ext uri="{BB962C8B-B14F-4D97-AF65-F5344CB8AC3E}">
        <p14:creationId xmlns:p14="http://schemas.microsoft.com/office/powerpoint/2010/main" val="59250243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Function Objects</a:t>
            </a:r>
            <a:endParaRPr lang="en-US" dirty="0"/>
          </a:p>
        </p:txBody>
      </p:sp>
      <p:sp>
        <p:nvSpPr>
          <p:cNvPr id="3" name="Espace réservé du contenu 2"/>
          <p:cNvSpPr>
            <a:spLocks noGrp="1"/>
          </p:cNvSpPr>
          <p:nvPr>
            <p:ph idx="1"/>
          </p:nvPr>
        </p:nvSpPr>
        <p:spPr>
          <a:xfrm>
            <a:off x="323528" y="1128713"/>
            <a:ext cx="8569647" cy="4230687"/>
          </a:xfrm>
        </p:spPr>
        <p:txBody>
          <a:bodyPr/>
          <a:lstStyle/>
          <a:p>
            <a:pPr eaLnBrk="1" hangingPunct="1">
              <a:lnSpc>
                <a:spcPct val="90000"/>
              </a:lnSpc>
            </a:pPr>
            <a:r>
              <a:rPr lang="en-US" dirty="0" smtClean="0"/>
              <a:t>Function </a:t>
            </a:r>
            <a:r>
              <a:rPr lang="en-US" dirty="0"/>
              <a:t>objects inherit </a:t>
            </a:r>
            <a:r>
              <a:rPr lang="en-US" dirty="0" smtClean="0"/>
              <a:t>from </a:t>
            </a:r>
            <a:r>
              <a:rPr lang="en-US" i="1" dirty="0" err="1" smtClean="0"/>
              <a:t>Function.prototype</a:t>
            </a:r>
            <a:endParaRPr lang="en-US" dirty="0" smtClean="0"/>
          </a:p>
          <a:p>
            <a:pPr lvl="1" eaLnBrk="1" hangingPunct="1">
              <a:lnSpc>
                <a:spcPct val="90000"/>
              </a:lnSpc>
            </a:pPr>
            <a:r>
              <a:rPr lang="en-US" dirty="0" smtClean="0"/>
              <a:t>Modifications </a:t>
            </a:r>
            <a:r>
              <a:rPr lang="en-US" dirty="0"/>
              <a:t>to the </a:t>
            </a:r>
            <a:r>
              <a:rPr lang="en-US" i="1" dirty="0" err="1"/>
              <a:t>Function.prototype</a:t>
            </a:r>
            <a:r>
              <a:rPr lang="en-US" dirty="0"/>
              <a:t> object are propagated to all Function </a:t>
            </a:r>
            <a:r>
              <a:rPr lang="en-US" dirty="0" smtClean="0"/>
              <a:t>instances</a:t>
            </a:r>
          </a:p>
        </p:txBody>
      </p:sp>
      <p:sp>
        <p:nvSpPr>
          <p:cNvPr id="4" name="Espace réservé du contenu 3"/>
          <p:cNvSpPr>
            <a:spLocks noGrp="1"/>
          </p:cNvSpPr>
          <p:nvPr>
            <p:ph sz="quarter" idx="13"/>
          </p:nvPr>
        </p:nvSpPr>
        <p:spPr/>
        <p:txBody>
          <a:bodyPr/>
          <a:lstStyle/>
          <a:p>
            <a:r>
              <a:rPr lang="en-US" dirty="0"/>
              <a:t>Object oriented programming</a:t>
            </a:r>
            <a:endParaRPr lang="fr-FR" dirty="0"/>
          </a:p>
        </p:txBody>
      </p:sp>
      <p:pic>
        <p:nvPicPr>
          <p:cNvPr id="8" name="Image 5"/>
          <p:cNvPicPr>
            <a:picLocks noChangeAspect="1"/>
          </p:cNvPicPr>
          <p:nvPr/>
        </p:nvPicPr>
        <p:blipFill>
          <a:blip r:embed="rId2" cstate="print"/>
          <a:srcRect/>
          <a:stretch>
            <a:fillRect/>
          </a:stretch>
        </p:blipFill>
        <p:spPr bwMode="auto">
          <a:xfrm>
            <a:off x="34925" y="49213"/>
            <a:ext cx="677863" cy="787400"/>
          </a:xfrm>
          <a:prstGeom prst="rect">
            <a:avLst/>
          </a:prstGeom>
          <a:noFill/>
          <a:ln w="9525">
            <a:noFill/>
            <a:miter lim="800000"/>
            <a:headEnd/>
            <a:tailEnd/>
          </a:ln>
        </p:spPr>
      </p:pic>
      <p:sp>
        <p:nvSpPr>
          <p:cNvPr id="6" name="Rectangle à coins arrondis 4"/>
          <p:cNvSpPr/>
          <p:nvPr/>
        </p:nvSpPr>
        <p:spPr>
          <a:xfrm>
            <a:off x="179512" y="2785492"/>
            <a:ext cx="8785225" cy="2160240"/>
          </a:xfrm>
          <a:prstGeom prst="roundRect">
            <a:avLst/>
          </a:prstGeom>
        </p:spPr>
        <p:style>
          <a:lnRef idx="2">
            <a:schemeClr val="dk1"/>
          </a:lnRef>
          <a:fillRef idx="1">
            <a:schemeClr val="lt1"/>
          </a:fillRef>
          <a:effectRef idx="0">
            <a:schemeClr val="dk1"/>
          </a:effectRef>
          <a:fontRef idx="minor">
            <a:schemeClr val="dk1"/>
          </a:fontRef>
        </p:style>
        <p:txBody>
          <a:bodyPr anchor="ctr"/>
          <a:lstStyle/>
          <a:p>
            <a:pPr eaLnBrk="1" hangingPunct="1">
              <a:buFont typeface="Wingdings" pitchFamily="1" charset="2"/>
              <a:buNone/>
            </a:pPr>
            <a:r>
              <a:rPr lang="en-GB" b="1" dirty="0" err="1" smtClean="0">
                <a:solidFill>
                  <a:srgbClr val="000000"/>
                </a:solidFill>
                <a:latin typeface="Courier New" pitchFamily="-106" charset="0"/>
                <a:ea typeface="ＭＳ Ｐゴシック" pitchFamily="-106" charset="-128"/>
                <a:cs typeface="Courier New" pitchFamily="-106" charset="0"/>
              </a:rPr>
              <a:t>Person.prototype.newFunction</a:t>
            </a:r>
            <a:r>
              <a:rPr lang="en-GB" b="1" dirty="0" smtClean="0">
                <a:solidFill>
                  <a:srgbClr val="000000"/>
                </a:solidFill>
                <a:latin typeface="Courier New" pitchFamily="-106" charset="0"/>
                <a:ea typeface="ＭＳ Ｐゴシック" pitchFamily="-106" charset="-128"/>
                <a:cs typeface="Courier New" pitchFamily="-106" charset="0"/>
              </a:rPr>
              <a:t> = </a:t>
            </a:r>
            <a:r>
              <a:rPr lang="en-GB" b="1" dirty="0">
                <a:solidFill>
                  <a:srgbClr val="0070C0"/>
                </a:solidFill>
                <a:latin typeface="Courier New" pitchFamily="-106" charset="0"/>
                <a:ea typeface="ＭＳ Ｐゴシック" pitchFamily="-106" charset="-128"/>
                <a:cs typeface="Courier New" pitchFamily="-106" charset="0"/>
              </a:rPr>
              <a:t>function</a:t>
            </a:r>
            <a:r>
              <a:rPr lang="en-GB" b="1" dirty="0" smtClean="0">
                <a:solidFill>
                  <a:srgbClr val="000000"/>
                </a:solidFill>
                <a:latin typeface="Courier New" pitchFamily="-106" charset="0"/>
                <a:ea typeface="ＭＳ Ｐゴシック" pitchFamily="-106" charset="-128"/>
                <a:cs typeface="Courier New" pitchFamily="-106" charset="0"/>
              </a:rPr>
              <a:t>() {</a:t>
            </a:r>
          </a:p>
          <a:p>
            <a:pPr eaLnBrk="1" hangingPunct="1">
              <a:buFont typeface="Wingdings" pitchFamily="1" charset="2"/>
              <a:buNone/>
            </a:pPr>
            <a:r>
              <a:rPr lang="en-GB" b="1" dirty="0" smtClean="0">
                <a:solidFill>
                  <a:srgbClr val="000000"/>
                </a:solidFill>
                <a:latin typeface="Courier New" pitchFamily="-106" charset="0"/>
                <a:ea typeface="ＭＳ Ｐゴシック" pitchFamily="-106" charset="-128"/>
                <a:cs typeface="Courier New" pitchFamily="-106" charset="0"/>
              </a:rPr>
              <a:t>	console.log("</a:t>
            </a:r>
            <a:r>
              <a:rPr lang="en-GB" b="1" dirty="0" smtClean="0">
                <a:solidFill>
                  <a:srgbClr val="00B050"/>
                </a:solidFill>
                <a:latin typeface="Courier New" pitchFamily="1" charset="0"/>
              </a:rPr>
              <a:t>Hi there</a:t>
            </a:r>
            <a:r>
              <a:rPr lang="en-GB" b="1" dirty="0" smtClean="0">
                <a:solidFill>
                  <a:srgbClr val="000000"/>
                </a:solidFill>
                <a:latin typeface="Courier New" pitchFamily="-106" charset="0"/>
                <a:ea typeface="ＭＳ Ｐゴシック" pitchFamily="-106" charset="-128"/>
                <a:cs typeface="Courier New" pitchFamily="-106" charset="0"/>
              </a:rPr>
              <a:t>");</a:t>
            </a:r>
            <a:endParaRPr lang="en-GB" b="1" dirty="0">
              <a:solidFill>
                <a:srgbClr val="000000"/>
              </a:solidFill>
              <a:latin typeface="Courier New" pitchFamily="-106" charset="0"/>
              <a:ea typeface="ＭＳ Ｐゴシック" pitchFamily="-106" charset="-128"/>
              <a:cs typeface="Courier New" pitchFamily="-106" charset="0"/>
            </a:endParaRPr>
          </a:p>
          <a:p>
            <a:pPr eaLnBrk="1" hangingPunct="1">
              <a:buFont typeface="Wingdings" pitchFamily="1" charset="2"/>
              <a:buNone/>
            </a:pPr>
            <a:r>
              <a:rPr lang="en-GB" b="1" dirty="0" smtClean="0">
                <a:solidFill>
                  <a:srgbClr val="000000"/>
                </a:solidFill>
                <a:latin typeface="Courier New" pitchFamily="-106" charset="0"/>
                <a:ea typeface="ＭＳ Ｐゴシック" pitchFamily="-106" charset="-128"/>
                <a:cs typeface="Courier New" pitchFamily="-106" charset="0"/>
              </a:rPr>
              <a:t>}</a:t>
            </a:r>
          </a:p>
          <a:p>
            <a:pPr eaLnBrk="1" hangingPunct="1">
              <a:buFont typeface="Wingdings" pitchFamily="1" charset="2"/>
              <a:buNone/>
            </a:pPr>
            <a:endParaRPr lang="en-GB" b="1" dirty="0">
              <a:solidFill>
                <a:srgbClr val="000000"/>
              </a:solidFill>
              <a:latin typeface="Courier New" pitchFamily="-106" charset="0"/>
              <a:ea typeface="ＭＳ Ｐゴシック" pitchFamily="-106" charset="-128"/>
              <a:cs typeface="Courier New" pitchFamily="-106" charset="0"/>
            </a:endParaRPr>
          </a:p>
          <a:p>
            <a:pPr eaLnBrk="1" hangingPunct="1">
              <a:buFont typeface="Wingdings" pitchFamily="1" charset="2"/>
              <a:buNone/>
            </a:pPr>
            <a:r>
              <a:rPr lang="en-GB" b="1" dirty="0" err="1" smtClean="0">
                <a:solidFill>
                  <a:srgbClr val="000000"/>
                </a:solidFill>
                <a:latin typeface="Courier New" pitchFamily="-106" charset="0"/>
                <a:ea typeface="ＭＳ Ｐゴシック" pitchFamily="-106" charset="-128"/>
                <a:cs typeface="Courier New" pitchFamily="-106" charset="0"/>
              </a:rPr>
              <a:t>johnDoe.newFunction</a:t>
            </a:r>
            <a:r>
              <a:rPr lang="en-GB" b="1" dirty="0" smtClean="0">
                <a:solidFill>
                  <a:srgbClr val="000000"/>
                </a:solidFill>
                <a:latin typeface="Courier New" pitchFamily="-106" charset="0"/>
                <a:ea typeface="ＭＳ Ｐゴシック" pitchFamily="-106" charset="-128"/>
                <a:cs typeface="Courier New" pitchFamily="-106" charset="0"/>
              </a:rPr>
              <a:t>(); </a:t>
            </a:r>
            <a:r>
              <a:rPr lang="en-GB" b="1" dirty="0">
                <a:solidFill>
                  <a:srgbClr val="479B8F"/>
                </a:solidFill>
                <a:latin typeface="Courier New" pitchFamily="-106" charset="0"/>
                <a:ea typeface="ＭＳ Ｐゴシック" pitchFamily="-106" charset="-128"/>
                <a:cs typeface="Courier New" pitchFamily="-106" charset="0"/>
              </a:rPr>
              <a:t>// </a:t>
            </a:r>
            <a:r>
              <a:rPr lang="en-GB" b="1" dirty="0" smtClean="0">
                <a:solidFill>
                  <a:srgbClr val="479B8F"/>
                </a:solidFill>
                <a:latin typeface="Courier New" pitchFamily="-106" charset="0"/>
                <a:ea typeface="ＭＳ Ｐゴシック" pitchFamily="-106" charset="-128"/>
                <a:cs typeface="Courier New" pitchFamily="-106" charset="0"/>
              </a:rPr>
              <a:t>"Hi there"</a:t>
            </a:r>
          </a:p>
          <a:p>
            <a:pPr eaLnBrk="1" hangingPunct="1"/>
            <a:r>
              <a:rPr lang="en-GB" b="1" dirty="0" err="1" smtClean="0">
                <a:solidFill>
                  <a:srgbClr val="000000"/>
                </a:solidFill>
                <a:latin typeface="Courier New" pitchFamily="-106" charset="0"/>
                <a:ea typeface="ＭＳ Ｐゴシック" pitchFamily="-106" charset="-128"/>
                <a:cs typeface="Courier New" pitchFamily="-106" charset="0"/>
              </a:rPr>
              <a:t>eric.newFunction</a:t>
            </a:r>
            <a:r>
              <a:rPr lang="en-GB" b="1" dirty="0">
                <a:solidFill>
                  <a:srgbClr val="000000"/>
                </a:solidFill>
                <a:latin typeface="Courier New" pitchFamily="-106" charset="0"/>
                <a:ea typeface="ＭＳ Ｐゴシック" pitchFamily="-106" charset="-128"/>
                <a:cs typeface="Courier New" pitchFamily="-106" charset="0"/>
              </a:rPr>
              <a:t>(); </a:t>
            </a:r>
            <a:r>
              <a:rPr lang="en-GB" b="1" dirty="0">
                <a:solidFill>
                  <a:srgbClr val="479B8F"/>
                </a:solidFill>
                <a:latin typeface="Courier New" pitchFamily="-106" charset="0"/>
                <a:ea typeface="ＭＳ Ｐゴシック" pitchFamily="-106" charset="-128"/>
                <a:cs typeface="Courier New" pitchFamily="-106" charset="0"/>
              </a:rPr>
              <a:t>// </a:t>
            </a:r>
            <a:r>
              <a:rPr lang="en-GB" b="1" dirty="0" smtClean="0">
                <a:solidFill>
                  <a:srgbClr val="479B8F"/>
                </a:solidFill>
                <a:latin typeface="Courier New" pitchFamily="-106" charset="0"/>
                <a:ea typeface="ＭＳ Ｐゴシック" pitchFamily="-106" charset="-128"/>
                <a:cs typeface="Courier New" pitchFamily="-106" charset="0"/>
              </a:rPr>
              <a:t>"Hi there"</a:t>
            </a:r>
            <a:endParaRPr lang="en-GB" b="1" dirty="0">
              <a:solidFill>
                <a:srgbClr val="479B8F"/>
              </a:solidFill>
              <a:latin typeface="Courier New" pitchFamily="-106" charset="0"/>
              <a:ea typeface="ＭＳ Ｐゴシック" pitchFamily="-106" charset="-128"/>
              <a:cs typeface="Courier New" pitchFamily="-106" charset="0"/>
            </a:endParaRPr>
          </a:p>
          <a:p>
            <a:pPr eaLnBrk="1" hangingPunct="1">
              <a:buFont typeface="Wingdings" pitchFamily="1" charset="2"/>
              <a:buNone/>
            </a:pPr>
            <a:endParaRPr lang="en-GB" b="1" dirty="0">
              <a:solidFill>
                <a:srgbClr val="479B8F"/>
              </a:solidFill>
              <a:latin typeface="Courier New" pitchFamily="-106" charset="0"/>
              <a:ea typeface="ＭＳ Ｐゴシック" pitchFamily="-106" charset="-128"/>
              <a:cs typeface="Courier New" pitchFamily="-106" charset="0"/>
            </a:endParaRPr>
          </a:p>
        </p:txBody>
      </p:sp>
    </p:spTree>
    <p:extLst>
      <p:ext uri="{BB962C8B-B14F-4D97-AF65-F5344CB8AC3E}">
        <p14:creationId xmlns:p14="http://schemas.microsoft.com/office/powerpoint/2010/main" val="63217305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Enumerable</a:t>
            </a:r>
            <a:endParaRPr lang="en-US" dirty="0"/>
          </a:p>
        </p:txBody>
      </p:sp>
      <p:sp>
        <p:nvSpPr>
          <p:cNvPr id="3" name="Espace réservé du contenu 2"/>
          <p:cNvSpPr>
            <a:spLocks noGrp="1"/>
          </p:cNvSpPr>
          <p:nvPr>
            <p:ph idx="1"/>
          </p:nvPr>
        </p:nvSpPr>
        <p:spPr/>
        <p:txBody>
          <a:bodyPr/>
          <a:lstStyle/>
          <a:p>
            <a:pPr eaLnBrk="1" hangingPunct="1">
              <a:lnSpc>
                <a:spcPct val="90000"/>
              </a:lnSpc>
            </a:pPr>
            <a:r>
              <a:rPr lang="en-US" dirty="0" smtClean="0"/>
              <a:t>Sometimes, you need to iterate over properties from an object</a:t>
            </a:r>
          </a:p>
          <a:p>
            <a:pPr eaLnBrk="1" hangingPunct="1">
              <a:lnSpc>
                <a:spcPct val="90000"/>
              </a:lnSpc>
            </a:pPr>
            <a:r>
              <a:rPr lang="en-US" dirty="0" smtClean="0"/>
              <a:t>You can do that thanks to </a:t>
            </a:r>
            <a:r>
              <a:rPr lang="en-US" i="1" dirty="0" err="1" smtClean="0"/>
              <a:t>Object.keys</a:t>
            </a:r>
            <a:r>
              <a:rPr lang="en-US" i="1" dirty="0" smtClean="0"/>
              <a:t>(</a:t>
            </a:r>
            <a:r>
              <a:rPr lang="en-US" i="1" dirty="0" err="1" smtClean="0"/>
              <a:t>obj</a:t>
            </a:r>
            <a:r>
              <a:rPr lang="en-US" i="1" dirty="0" smtClean="0"/>
              <a:t>)</a:t>
            </a:r>
          </a:p>
          <a:p>
            <a:pPr eaLnBrk="1" hangingPunct="1">
              <a:lnSpc>
                <a:spcPct val="90000"/>
              </a:lnSpc>
            </a:pPr>
            <a:endParaRPr lang="en-US" dirty="0" smtClean="0"/>
          </a:p>
        </p:txBody>
      </p:sp>
      <p:sp>
        <p:nvSpPr>
          <p:cNvPr id="4" name="Espace réservé du contenu 3"/>
          <p:cNvSpPr>
            <a:spLocks noGrp="1"/>
          </p:cNvSpPr>
          <p:nvPr>
            <p:ph sz="quarter" idx="13"/>
          </p:nvPr>
        </p:nvSpPr>
        <p:spPr/>
        <p:txBody>
          <a:bodyPr/>
          <a:lstStyle/>
          <a:p>
            <a:r>
              <a:rPr lang="en-US" dirty="0"/>
              <a:t>Object oriented programming</a:t>
            </a:r>
            <a:endParaRPr lang="fr-FR" dirty="0"/>
          </a:p>
        </p:txBody>
      </p:sp>
      <p:pic>
        <p:nvPicPr>
          <p:cNvPr id="8" name="Image 5"/>
          <p:cNvPicPr>
            <a:picLocks noChangeAspect="1"/>
          </p:cNvPicPr>
          <p:nvPr/>
        </p:nvPicPr>
        <p:blipFill>
          <a:blip r:embed="rId3" cstate="print"/>
          <a:srcRect/>
          <a:stretch>
            <a:fillRect/>
          </a:stretch>
        </p:blipFill>
        <p:spPr bwMode="auto">
          <a:xfrm>
            <a:off x="34925" y="49213"/>
            <a:ext cx="677863" cy="787400"/>
          </a:xfrm>
          <a:prstGeom prst="rect">
            <a:avLst/>
          </a:prstGeom>
          <a:noFill/>
          <a:ln w="9525">
            <a:noFill/>
            <a:miter lim="800000"/>
            <a:headEnd/>
            <a:tailEnd/>
          </a:ln>
        </p:spPr>
      </p:pic>
      <p:sp>
        <p:nvSpPr>
          <p:cNvPr id="9" name="Rectangle à coins arrondis 4"/>
          <p:cNvSpPr/>
          <p:nvPr/>
        </p:nvSpPr>
        <p:spPr>
          <a:xfrm>
            <a:off x="179512" y="2713484"/>
            <a:ext cx="8785225" cy="2520280"/>
          </a:xfrm>
          <a:prstGeom prst="roundRect">
            <a:avLst/>
          </a:prstGeom>
        </p:spPr>
        <p:style>
          <a:lnRef idx="2">
            <a:schemeClr val="dk1"/>
          </a:lnRef>
          <a:fillRef idx="1">
            <a:schemeClr val="lt1"/>
          </a:fillRef>
          <a:effectRef idx="0">
            <a:schemeClr val="dk1"/>
          </a:effectRef>
          <a:fontRef idx="minor">
            <a:schemeClr val="dk1"/>
          </a:fontRef>
        </p:style>
        <p:txBody>
          <a:bodyPr anchor="ctr"/>
          <a:lstStyle/>
          <a:p>
            <a:pPr eaLnBrk="1" hangingPunct="1">
              <a:buFont typeface="Wingdings" pitchFamily="1" charset="2"/>
              <a:buNone/>
            </a:pPr>
            <a:r>
              <a:rPr lang="en-GB" b="1" dirty="0" err="1" smtClean="0">
                <a:solidFill>
                  <a:srgbClr val="0070C0"/>
                </a:solidFill>
                <a:latin typeface="Courier New" pitchFamily="-106" charset="0"/>
                <a:ea typeface="ＭＳ Ｐゴシック" pitchFamily="-106" charset="-128"/>
                <a:cs typeface="Courier New" pitchFamily="-106" charset="0"/>
              </a:rPr>
              <a:t>var</a:t>
            </a:r>
            <a:r>
              <a:rPr lang="en-GB" b="1" dirty="0" smtClean="0">
                <a:solidFill>
                  <a:srgbClr val="000000"/>
                </a:solidFill>
                <a:latin typeface="Courier New" pitchFamily="-106" charset="0"/>
                <a:ea typeface="ＭＳ Ｐゴシック" pitchFamily="-106" charset="-128"/>
                <a:cs typeface="Courier New" pitchFamily="-106" charset="0"/>
              </a:rPr>
              <a:t> </a:t>
            </a:r>
            <a:r>
              <a:rPr lang="en-GB" b="1" dirty="0" err="1" smtClean="0">
                <a:solidFill>
                  <a:srgbClr val="000000"/>
                </a:solidFill>
                <a:latin typeface="Courier New" pitchFamily="-106" charset="0"/>
                <a:ea typeface="ＭＳ Ｐゴシック" pitchFamily="-106" charset="-128"/>
                <a:cs typeface="Courier New" pitchFamily="-106" charset="0"/>
              </a:rPr>
              <a:t>myObj</a:t>
            </a:r>
            <a:r>
              <a:rPr lang="en-GB" b="1" dirty="0" smtClean="0">
                <a:solidFill>
                  <a:srgbClr val="000000"/>
                </a:solidFill>
                <a:latin typeface="Courier New" pitchFamily="-106" charset="0"/>
                <a:ea typeface="ＭＳ Ｐゴシック" pitchFamily="-106" charset="-128"/>
                <a:cs typeface="Courier New" pitchFamily="-106" charset="0"/>
              </a:rPr>
              <a:t> </a:t>
            </a:r>
            <a:r>
              <a:rPr lang="en-GB" b="1" dirty="0">
                <a:solidFill>
                  <a:srgbClr val="000000"/>
                </a:solidFill>
                <a:latin typeface="Courier New" pitchFamily="-106" charset="0"/>
                <a:ea typeface="ＭＳ Ｐゴシック" pitchFamily="-106" charset="-128"/>
                <a:cs typeface="Courier New" pitchFamily="-106" charset="0"/>
              </a:rPr>
              <a:t>= </a:t>
            </a:r>
            <a:r>
              <a:rPr lang="en-GB" b="1" dirty="0" smtClean="0">
                <a:solidFill>
                  <a:srgbClr val="000000"/>
                </a:solidFill>
                <a:latin typeface="Courier New" pitchFamily="-106" charset="0"/>
                <a:ea typeface="ＭＳ Ｐゴシック" pitchFamily="-106" charset="-128"/>
                <a:cs typeface="Courier New" pitchFamily="-106" charset="0"/>
              </a:rPr>
              <a:t>{</a:t>
            </a:r>
          </a:p>
          <a:p>
            <a:pPr eaLnBrk="1" hangingPunct="1">
              <a:buFont typeface="Wingdings" pitchFamily="1" charset="2"/>
              <a:buNone/>
            </a:pPr>
            <a:r>
              <a:rPr lang="en-GB" b="1" dirty="0" smtClean="0">
                <a:solidFill>
                  <a:srgbClr val="000000"/>
                </a:solidFill>
                <a:latin typeface="Courier New" pitchFamily="-106" charset="0"/>
                <a:ea typeface="ＭＳ Ｐゴシック" pitchFamily="-106" charset="-128"/>
                <a:cs typeface="Courier New" pitchFamily="-106" charset="0"/>
              </a:rPr>
              <a:t>	</a:t>
            </a:r>
            <a:r>
              <a:rPr lang="en-GB" b="1" dirty="0" err="1" smtClean="0">
                <a:solidFill>
                  <a:srgbClr val="000000"/>
                </a:solidFill>
                <a:latin typeface="Courier New" pitchFamily="-106" charset="0"/>
                <a:ea typeface="ＭＳ Ｐゴシック" pitchFamily="-106" charset="-128"/>
                <a:cs typeface="Courier New" pitchFamily="-106" charset="0"/>
              </a:rPr>
              <a:t>myProp</a:t>
            </a:r>
            <a:r>
              <a:rPr lang="en-GB" b="1" dirty="0" smtClean="0">
                <a:solidFill>
                  <a:srgbClr val="000000"/>
                </a:solidFill>
                <a:latin typeface="Courier New" pitchFamily="-106" charset="0"/>
                <a:ea typeface="ＭＳ Ｐゴシック" pitchFamily="-106" charset="-128"/>
                <a:cs typeface="Courier New" pitchFamily="-106" charset="0"/>
              </a:rPr>
              <a:t>: </a:t>
            </a:r>
            <a:r>
              <a:rPr lang="en-GB" b="1" dirty="0" smtClean="0">
                <a:solidFill>
                  <a:srgbClr val="FF6600"/>
                </a:solidFill>
                <a:latin typeface="Courier New" pitchFamily="-106" charset="0"/>
                <a:ea typeface="ＭＳ Ｐゴシック" pitchFamily="-106" charset="-128"/>
                <a:cs typeface="Courier New" pitchFamily="-106" charset="0"/>
              </a:rPr>
              <a:t>1</a:t>
            </a:r>
            <a:r>
              <a:rPr lang="en-GB" b="1" dirty="0" smtClean="0">
                <a:solidFill>
                  <a:srgbClr val="000000"/>
                </a:solidFill>
                <a:latin typeface="Courier New" pitchFamily="-106" charset="0"/>
                <a:ea typeface="ＭＳ Ｐゴシック" pitchFamily="-106" charset="-128"/>
                <a:cs typeface="Courier New" pitchFamily="-106" charset="0"/>
              </a:rPr>
              <a:t>,</a:t>
            </a:r>
          </a:p>
          <a:p>
            <a:pPr eaLnBrk="1" hangingPunct="1">
              <a:buFont typeface="Wingdings" pitchFamily="1" charset="2"/>
              <a:buNone/>
            </a:pPr>
            <a:r>
              <a:rPr lang="en-GB" b="1" dirty="0">
                <a:solidFill>
                  <a:srgbClr val="FF6600"/>
                </a:solidFill>
                <a:latin typeface="Courier New" pitchFamily="-106" charset="0"/>
                <a:ea typeface="ＭＳ Ｐゴシック" pitchFamily="-106" charset="-128"/>
                <a:cs typeface="Courier New" pitchFamily="-106" charset="0"/>
              </a:rPr>
              <a:t>	</a:t>
            </a:r>
            <a:r>
              <a:rPr lang="en-GB" b="1" dirty="0" err="1" smtClean="0">
                <a:solidFill>
                  <a:schemeClr val="tx1"/>
                </a:solidFill>
                <a:latin typeface="Courier New" pitchFamily="-106" charset="0"/>
                <a:ea typeface="ＭＳ Ｐゴシック" pitchFamily="-106" charset="-128"/>
                <a:cs typeface="Courier New" pitchFamily="-106" charset="0"/>
              </a:rPr>
              <a:t>myMethod</a:t>
            </a:r>
            <a:r>
              <a:rPr lang="en-GB" b="1" dirty="0" smtClean="0">
                <a:solidFill>
                  <a:schemeClr val="tx1"/>
                </a:solidFill>
                <a:latin typeface="Courier New" pitchFamily="-106" charset="0"/>
                <a:ea typeface="ＭＳ Ｐゴシック" pitchFamily="-106" charset="-128"/>
                <a:cs typeface="Courier New" pitchFamily="-106" charset="0"/>
              </a:rPr>
              <a:t>: </a:t>
            </a:r>
            <a:r>
              <a:rPr lang="en-GB" b="1" dirty="0">
                <a:solidFill>
                  <a:srgbClr val="0070C0"/>
                </a:solidFill>
                <a:latin typeface="Courier New" pitchFamily="-106" charset="0"/>
                <a:ea typeface="ＭＳ Ｐゴシック" pitchFamily="-106" charset="-128"/>
                <a:cs typeface="Courier New" pitchFamily="-106" charset="0"/>
              </a:rPr>
              <a:t>function</a:t>
            </a:r>
            <a:r>
              <a:rPr lang="en-GB" b="1" dirty="0" smtClean="0">
                <a:solidFill>
                  <a:schemeClr val="tx1"/>
                </a:solidFill>
                <a:latin typeface="Courier New" pitchFamily="-106" charset="0"/>
                <a:ea typeface="ＭＳ Ｐゴシック" pitchFamily="-106" charset="-128"/>
                <a:cs typeface="Courier New" pitchFamily="-106" charset="0"/>
              </a:rPr>
              <a:t>() {</a:t>
            </a:r>
            <a:r>
              <a:rPr lang="en-GB" b="1" dirty="0">
                <a:solidFill>
                  <a:schemeClr val="tx1"/>
                </a:solidFill>
                <a:latin typeface="Courier New" pitchFamily="-106" charset="0"/>
                <a:ea typeface="ＭＳ Ｐゴシック" pitchFamily="-106" charset="-128"/>
                <a:cs typeface="Courier New" pitchFamily="-106" charset="0"/>
              </a:rPr>
              <a:t> </a:t>
            </a:r>
            <a:r>
              <a:rPr lang="en-GB" b="1" dirty="0" err="1" smtClean="0">
                <a:solidFill>
                  <a:schemeClr val="tx1"/>
                </a:solidFill>
                <a:latin typeface="Courier New" pitchFamily="-106" charset="0"/>
                <a:ea typeface="ＭＳ Ｐゴシック" pitchFamily="-106" charset="-128"/>
                <a:cs typeface="Courier New" pitchFamily="-106" charset="0"/>
              </a:rPr>
              <a:t>console.log</a:t>
            </a:r>
            <a:r>
              <a:rPr lang="en-GB" b="1" dirty="0" smtClean="0">
                <a:solidFill>
                  <a:schemeClr val="tx1"/>
                </a:solidFill>
                <a:latin typeface="Courier New" pitchFamily="-106" charset="0"/>
                <a:ea typeface="ＭＳ Ｐゴシック" pitchFamily="-106" charset="-128"/>
                <a:cs typeface="Courier New" pitchFamily="-106" charset="0"/>
              </a:rPr>
              <a:t>("</a:t>
            </a:r>
            <a:r>
              <a:rPr lang="en-GB" b="1" dirty="0">
                <a:solidFill>
                  <a:srgbClr val="00B050"/>
                </a:solidFill>
                <a:latin typeface="Courier New" pitchFamily="1" charset="0"/>
              </a:rPr>
              <a:t>Plop</a:t>
            </a:r>
            <a:r>
              <a:rPr lang="en-GB" b="1" dirty="0" smtClean="0">
                <a:solidFill>
                  <a:schemeClr val="tx1"/>
                </a:solidFill>
                <a:latin typeface="Courier New" pitchFamily="-106" charset="0"/>
                <a:ea typeface="ＭＳ Ｐゴシック" pitchFamily="-106" charset="-128"/>
                <a:cs typeface="Courier New" pitchFamily="-106" charset="0"/>
              </a:rPr>
              <a:t>"); }</a:t>
            </a:r>
            <a:endParaRPr lang="en-GB" b="1" dirty="0">
              <a:solidFill>
                <a:schemeClr val="tx1"/>
              </a:solidFill>
              <a:latin typeface="Courier New" pitchFamily="-106" charset="0"/>
              <a:ea typeface="ＭＳ Ｐゴシック" pitchFamily="-106" charset="-128"/>
              <a:cs typeface="Courier New" pitchFamily="-106" charset="0"/>
            </a:endParaRPr>
          </a:p>
          <a:p>
            <a:pPr eaLnBrk="1" hangingPunct="1">
              <a:buFont typeface="Wingdings" pitchFamily="1" charset="2"/>
              <a:buNone/>
            </a:pPr>
            <a:r>
              <a:rPr lang="en-GB" b="1" dirty="0" smtClean="0">
                <a:solidFill>
                  <a:srgbClr val="000000"/>
                </a:solidFill>
                <a:latin typeface="Courier New" pitchFamily="-106" charset="0"/>
                <a:ea typeface="ＭＳ Ｐゴシック" pitchFamily="-106" charset="-128"/>
                <a:cs typeface="Courier New" pitchFamily="-106" charset="0"/>
              </a:rPr>
              <a:t>}</a:t>
            </a:r>
          </a:p>
          <a:p>
            <a:pPr eaLnBrk="1" hangingPunct="1">
              <a:buFont typeface="Wingdings" pitchFamily="1" charset="2"/>
              <a:buNone/>
            </a:pPr>
            <a:endParaRPr lang="en-GB" b="1" dirty="0" smtClean="0">
              <a:solidFill>
                <a:srgbClr val="000000"/>
              </a:solidFill>
              <a:latin typeface="Courier New" pitchFamily="-106" charset="0"/>
              <a:ea typeface="ＭＳ Ｐゴシック" pitchFamily="-106" charset="-128"/>
              <a:cs typeface="Courier New" pitchFamily="-106" charset="0"/>
            </a:endParaRPr>
          </a:p>
          <a:p>
            <a:pPr eaLnBrk="1" hangingPunct="1">
              <a:buFont typeface="Wingdings" pitchFamily="1" charset="2"/>
              <a:buNone/>
            </a:pPr>
            <a:r>
              <a:rPr lang="en-GB" b="1" dirty="0" err="1" smtClean="0">
                <a:solidFill>
                  <a:srgbClr val="000000"/>
                </a:solidFill>
                <a:latin typeface="Courier New" pitchFamily="-106" charset="0"/>
                <a:ea typeface="ＭＳ Ｐゴシック" pitchFamily="-106" charset="-128"/>
                <a:cs typeface="Courier New" pitchFamily="-106" charset="0"/>
              </a:rPr>
              <a:t>Object.keys</a:t>
            </a:r>
            <a:r>
              <a:rPr lang="en-GB" b="1" dirty="0" smtClean="0">
                <a:solidFill>
                  <a:srgbClr val="000000"/>
                </a:solidFill>
                <a:latin typeface="Courier New" pitchFamily="-106" charset="0"/>
                <a:ea typeface="ＭＳ Ｐゴシック" pitchFamily="-106" charset="-128"/>
                <a:cs typeface="Courier New" pitchFamily="-106" charset="0"/>
              </a:rPr>
              <a:t>(</a:t>
            </a:r>
            <a:r>
              <a:rPr lang="en-GB" b="1" dirty="0" err="1" smtClean="0">
                <a:solidFill>
                  <a:srgbClr val="000000"/>
                </a:solidFill>
                <a:latin typeface="Courier New" pitchFamily="-106" charset="0"/>
                <a:ea typeface="ＭＳ Ｐゴシック" pitchFamily="-106" charset="-128"/>
                <a:cs typeface="Courier New" pitchFamily="-106" charset="0"/>
              </a:rPr>
              <a:t>myObj</a:t>
            </a:r>
            <a:r>
              <a:rPr lang="en-GB" b="1" dirty="0" smtClean="0">
                <a:solidFill>
                  <a:srgbClr val="000000"/>
                </a:solidFill>
                <a:latin typeface="Courier New" pitchFamily="-106" charset="0"/>
                <a:ea typeface="ＭＳ Ｐゴシック" pitchFamily="-106" charset="-128"/>
                <a:cs typeface="Courier New" pitchFamily="-106" charset="0"/>
              </a:rPr>
              <a:t>).</a:t>
            </a:r>
            <a:r>
              <a:rPr lang="en-GB" b="1" dirty="0" err="1" smtClean="0">
                <a:solidFill>
                  <a:srgbClr val="000000"/>
                </a:solidFill>
                <a:latin typeface="Courier New" pitchFamily="-106" charset="0"/>
                <a:ea typeface="ＭＳ Ｐゴシック" pitchFamily="-106" charset="-128"/>
                <a:cs typeface="Courier New" pitchFamily="-106" charset="0"/>
              </a:rPr>
              <a:t>forEach</a:t>
            </a:r>
            <a:r>
              <a:rPr lang="en-GB" b="1" dirty="0" smtClean="0">
                <a:solidFill>
                  <a:srgbClr val="000000"/>
                </a:solidFill>
                <a:latin typeface="Courier New" pitchFamily="-106" charset="0"/>
                <a:ea typeface="ＭＳ Ｐゴシック" pitchFamily="-106" charset="-128"/>
                <a:cs typeface="Courier New" pitchFamily="-106" charset="0"/>
              </a:rPr>
              <a:t>( </a:t>
            </a:r>
            <a:r>
              <a:rPr lang="en-GB" b="1" dirty="0">
                <a:solidFill>
                  <a:srgbClr val="0070C0"/>
                </a:solidFill>
                <a:latin typeface="Courier New" pitchFamily="-106" charset="0"/>
                <a:ea typeface="ＭＳ Ｐゴシック" pitchFamily="-106" charset="-128"/>
                <a:cs typeface="Courier New" pitchFamily="-106" charset="0"/>
              </a:rPr>
              <a:t>function</a:t>
            </a:r>
            <a:r>
              <a:rPr lang="en-GB" b="1" dirty="0" smtClean="0">
                <a:solidFill>
                  <a:srgbClr val="000000"/>
                </a:solidFill>
                <a:latin typeface="Courier New" pitchFamily="-106" charset="0"/>
                <a:ea typeface="ＭＳ Ｐゴシック" pitchFamily="-106" charset="-128"/>
                <a:cs typeface="Courier New" pitchFamily="-106" charset="0"/>
              </a:rPr>
              <a:t>(key) {</a:t>
            </a:r>
          </a:p>
          <a:p>
            <a:pPr eaLnBrk="1" hangingPunct="1">
              <a:buFont typeface="Wingdings" pitchFamily="1" charset="2"/>
              <a:buNone/>
            </a:pPr>
            <a:r>
              <a:rPr lang="en-GB" b="1" dirty="0" smtClean="0">
                <a:solidFill>
                  <a:srgbClr val="000000"/>
                </a:solidFill>
                <a:latin typeface="Courier New" pitchFamily="-106" charset="0"/>
                <a:ea typeface="ＭＳ Ｐゴシック" pitchFamily="-106" charset="-128"/>
                <a:cs typeface="Courier New" pitchFamily="-106" charset="0"/>
              </a:rPr>
              <a:t>	</a:t>
            </a:r>
            <a:r>
              <a:rPr lang="en-GB" b="1" dirty="0" err="1" smtClean="0">
                <a:solidFill>
                  <a:srgbClr val="000000"/>
                </a:solidFill>
                <a:latin typeface="Courier New" pitchFamily="-106" charset="0"/>
                <a:ea typeface="ＭＳ Ｐゴシック" pitchFamily="-106" charset="-128"/>
                <a:cs typeface="Courier New" pitchFamily="-106" charset="0"/>
              </a:rPr>
              <a:t>console.log</a:t>
            </a:r>
            <a:r>
              <a:rPr lang="en-GB" b="1" dirty="0" smtClean="0">
                <a:solidFill>
                  <a:srgbClr val="000000"/>
                </a:solidFill>
                <a:latin typeface="Courier New" pitchFamily="-106" charset="0"/>
                <a:ea typeface="ＭＳ Ｐゴシック" pitchFamily="-106" charset="-128"/>
                <a:cs typeface="Courier New" pitchFamily="-106" charset="0"/>
              </a:rPr>
              <a:t>(key + "</a:t>
            </a:r>
            <a:r>
              <a:rPr lang="en-GB" b="1" dirty="0" smtClean="0">
                <a:solidFill>
                  <a:srgbClr val="FF6600"/>
                </a:solidFill>
                <a:latin typeface="Courier New" pitchFamily="-106" charset="0"/>
                <a:ea typeface="ＭＳ Ｐゴシック" pitchFamily="-106" charset="-128"/>
                <a:cs typeface="Courier New" pitchFamily="-106" charset="0"/>
              </a:rPr>
              <a:t>: </a:t>
            </a:r>
            <a:r>
              <a:rPr lang="en-GB" b="1" dirty="0" smtClean="0">
                <a:solidFill>
                  <a:srgbClr val="000000"/>
                </a:solidFill>
                <a:latin typeface="Courier New" pitchFamily="-106" charset="0"/>
                <a:ea typeface="ＭＳ Ｐゴシック" pitchFamily="-106" charset="-128"/>
                <a:cs typeface="Courier New" pitchFamily="-106" charset="0"/>
              </a:rPr>
              <a:t>" + </a:t>
            </a:r>
            <a:r>
              <a:rPr lang="en-GB" b="1" dirty="0" err="1" smtClean="0">
                <a:solidFill>
                  <a:srgbClr val="000000"/>
                </a:solidFill>
                <a:latin typeface="Courier New" pitchFamily="-106" charset="0"/>
                <a:ea typeface="ＭＳ Ｐゴシック" pitchFamily="-106" charset="-128"/>
                <a:cs typeface="Courier New" pitchFamily="-106" charset="0"/>
              </a:rPr>
              <a:t>myObj</a:t>
            </a:r>
            <a:r>
              <a:rPr lang="en-GB" b="1" dirty="0" smtClean="0">
                <a:solidFill>
                  <a:srgbClr val="000000"/>
                </a:solidFill>
                <a:latin typeface="Courier New" pitchFamily="-106" charset="0"/>
                <a:ea typeface="ＭＳ Ｐゴシック" pitchFamily="-106" charset="-128"/>
                <a:cs typeface="Courier New" pitchFamily="-106" charset="0"/>
              </a:rPr>
              <a:t>[key]);</a:t>
            </a:r>
            <a:endParaRPr lang="en-GB" b="1" dirty="0">
              <a:solidFill>
                <a:srgbClr val="000000"/>
              </a:solidFill>
              <a:latin typeface="Courier New" pitchFamily="-106" charset="0"/>
              <a:ea typeface="ＭＳ Ｐゴシック" pitchFamily="-106" charset="-128"/>
              <a:cs typeface="Courier New" pitchFamily="-106" charset="0"/>
            </a:endParaRPr>
          </a:p>
          <a:p>
            <a:pPr eaLnBrk="1" hangingPunct="1">
              <a:buFont typeface="Wingdings" pitchFamily="1" charset="2"/>
              <a:buNone/>
            </a:pPr>
            <a:r>
              <a:rPr lang="en-GB" b="1" dirty="0" smtClean="0">
                <a:solidFill>
                  <a:srgbClr val="000000"/>
                </a:solidFill>
                <a:latin typeface="Courier New" pitchFamily="-106" charset="0"/>
                <a:ea typeface="ＭＳ Ｐゴシック" pitchFamily="-106" charset="-128"/>
                <a:cs typeface="Courier New" pitchFamily="-106" charset="0"/>
              </a:rPr>
              <a:t>});</a:t>
            </a:r>
          </a:p>
        </p:txBody>
      </p:sp>
      <p:pic>
        <p:nvPicPr>
          <p:cNvPr id="7" name="Picture 6" descr="Screen Shot 2012-07-25 at 2.38.11 PM.png"/>
          <p:cNvPicPr>
            <a:picLocks noChangeAspect="1"/>
          </p:cNvPicPr>
          <p:nvPr/>
        </p:nvPicPr>
        <p:blipFill rotWithShape="1">
          <a:blip r:embed="rId4">
            <a:extLst>
              <a:ext uri="{28A0092B-C50C-407E-A947-70E740481C1C}">
                <a14:useLocalDpi xmlns:a14="http://schemas.microsoft.com/office/drawing/2010/main" val="0"/>
              </a:ext>
            </a:extLst>
          </a:blip>
          <a:srcRect l="3643" t="75949" r="9235" b="2230"/>
          <a:stretch/>
        </p:blipFill>
        <p:spPr>
          <a:xfrm>
            <a:off x="3995936" y="4856200"/>
            <a:ext cx="5040560" cy="449572"/>
          </a:xfrm>
          <a:prstGeom prst="rect">
            <a:avLst/>
          </a:prstGeom>
          <a:ln>
            <a:solidFill>
              <a:schemeClr val="tx1"/>
            </a:solidFill>
          </a:ln>
        </p:spPr>
      </p:pic>
    </p:spTree>
    <p:extLst>
      <p:ext uri="{BB962C8B-B14F-4D97-AF65-F5344CB8AC3E}">
        <p14:creationId xmlns:p14="http://schemas.microsoft.com/office/powerpoint/2010/main" val="219771489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Enumerable</a:t>
            </a:r>
            <a:endParaRPr lang="en-US" dirty="0"/>
          </a:p>
        </p:txBody>
      </p:sp>
      <p:sp>
        <p:nvSpPr>
          <p:cNvPr id="3" name="Espace réservé du contenu 2"/>
          <p:cNvSpPr>
            <a:spLocks noGrp="1"/>
          </p:cNvSpPr>
          <p:nvPr>
            <p:ph idx="1"/>
          </p:nvPr>
        </p:nvSpPr>
        <p:spPr/>
        <p:txBody>
          <a:bodyPr/>
          <a:lstStyle/>
          <a:p>
            <a:pPr eaLnBrk="1" hangingPunct="1">
              <a:lnSpc>
                <a:spcPct val="90000"/>
              </a:lnSpc>
            </a:pPr>
            <a:endParaRPr lang="en-US" i="1" dirty="0" smtClean="0"/>
          </a:p>
          <a:p>
            <a:pPr eaLnBrk="1" hangingPunct="1">
              <a:lnSpc>
                <a:spcPct val="90000"/>
              </a:lnSpc>
            </a:pPr>
            <a:r>
              <a:rPr lang="en-US" i="1" dirty="0" err="1" smtClean="0"/>
              <a:t>Object.keys</a:t>
            </a:r>
            <a:r>
              <a:rPr lang="en-US" i="1" dirty="0" smtClean="0"/>
              <a:t>(</a:t>
            </a:r>
            <a:r>
              <a:rPr lang="en-US" i="1" dirty="0" err="1" smtClean="0"/>
              <a:t>obj</a:t>
            </a:r>
            <a:r>
              <a:rPr lang="en-US" i="1" dirty="0" smtClean="0"/>
              <a:t>)</a:t>
            </a:r>
            <a:r>
              <a:rPr lang="en-US" dirty="0" smtClean="0"/>
              <a:t>:</a:t>
            </a:r>
          </a:p>
          <a:p>
            <a:pPr lvl="1" eaLnBrk="1" hangingPunct="1">
              <a:lnSpc>
                <a:spcPct val="90000"/>
              </a:lnSpc>
            </a:pPr>
            <a:r>
              <a:rPr lang="en-US" dirty="0"/>
              <a:t>R</a:t>
            </a:r>
            <a:r>
              <a:rPr lang="en-US" dirty="0" smtClean="0"/>
              <a:t>eturns an array of all </a:t>
            </a:r>
            <a:r>
              <a:rPr lang="en-US" i="1" u="sng" dirty="0" smtClean="0"/>
              <a:t>own</a:t>
            </a:r>
            <a:r>
              <a:rPr lang="en-US" i="1" dirty="0" smtClean="0"/>
              <a:t> </a:t>
            </a:r>
            <a:r>
              <a:rPr lang="en-US" i="1" u="sng" dirty="0" smtClean="0"/>
              <a:t>enumerable</a:t>
            </a:r>
            <a:r>
              <a:rPr lang="en-US" dirty="0" smtClean="0"/>
              <a:t> properties found upon a given object</a:t>
            </a:r>
          </a:p>
          <a:p>
            <a:pPr eaLnBrk="1" hangingPunct="1">
              <a:lnSpc>
                <a:spcPct val="90000"/>
              </a:lnSpc>
            </a:pPr>
            <a:endParaRPr lang="en-US" dirty="0"/>
          </a:p>
          <a:p>
            <a:pPr eaLnBrk="1" hangingPunct="1">
              <a:lnSpc>
                <a:spcPct val="90000"/>
              </a:lnSpc>
            </a:pPr>
            <a:r>
              <a:rPr lang="en-US" dirty="0" smtClean="0"/>
              <a:t>You can also use </a:t>
            </a:r>
            <a:r>
              <a:rPr lang="en-US" i="1" dirty="0" smtClean="0"/>
              <a:t>for-in </a:t>
            </a:r>
            <a:r>
              <a:rPr lang="en-US" dirty="0" smtClean="0"/>
              <a:t>loop</a:t>
            </a:r>
          </a:p>
          <a:p>
            <a:pPr lvl="1" eaLnBrk="1" hangingPunct="1">
              <a:lnSpc>
                <a:spcPct val="90000"/>
              </a:lnSpc>
            </a:pPr>
            <a:r>
              <a:rPr lang="en-US" dirty="0" smtClean="0"/>
              <a:t>Difference being that it enumerates properties in the prototype chain as well</a:t>
            </a:r>
          </a:p>
        </p:txBody>
      </p:sp>
      <p:sp>
        <p:nvSpPr>
          <p:cNvPr id="4" name="Espace réservé du contenu 3"/>
          <p:cNvSpPr>
            <a:spLocks noGrp="1"/>
          </p:cNvSpPr>
          <p:nvPr>
            <p:ph sz="quarter" idx="13"/>
          </p:nvPr>
        </p:nvSpPr>
        <p:spPr/>
        <p:txBody>
          <a:bodyPr/>
          <a:lstStyle/>
          <a:p>
            <a:r>
              <a:rPr lang="en-US" dirty="0"/>
              <a:t>Object oriented programming</a:t>
            </a:r>
            <a:endParaRPr lang="fr-FR" dirty="0"/>
          </a:p>
        </p:txBody>
      </p:sp>
      <p:pic>
        <p:nvPicPr>
          <p:cNvPr id="8" name="Image 5"/>
          <p:cNvPicPr>
            <a:picLocks noChangeAspect="1"/>
          </p:cNvPicPr>
          <p:nvPr/>
        </p:nvPicPr>
        <p:blipFill>
          <a:blip r:embed="rId3" cstate="print"/>
          <a:srcRect/>
          <a:stretch>
            <a:fillRect/>
          </a:stretch>
        </p:blipFill>
        <p:spPr bwMode="auto">
          <a:xfrm>
            <a:off x="34925" y="49213"/>
            <a:ext cx="677863" cy="787400"/>
          </a:xfrm>
          <a:prstGeom prst="rect">
            <a:avLst/>
          </a:prstGeom>
          <a:noFill/>
          <a:ln w="9525">
            <a:noFill/>
            <a:miter lim="800000"/>
            <a:headEnd/>
            <a:tailEnd/>
          </a:ln>
        </p:spPr>
      </p:pic>
    </p:spTree>
    <p:extLst>
      <p:ext uri="{BB962C8B-B14F-4D97-AF65-F5344CB8AC3E}">
        <p14:creationId xmlns:p14="http://schemas.microsoft.com/office/powerpoint/2010/main" val="280009162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Enumerable</a:t>
            </a:r>
            <a:endParaRPr lang="en-US" dirty="0"/>
          </a:p>
        </p:txBody>
      </p:sp>
      <p:sp>
        <p:nvSpPr>
          <p:cNvPr id="3" name="Espace réservé du contenu 2"/>
          <p:cNvSpPr>
            <a:spLocks noGrp="1"/>
          </p:cNvSpPr>
          <p:nvPr>
            <p:ph idx="1"/>
          </p:nvPr>
        </p:nvSpPr>
        <p:spPr/>
        <p:txBody>
          <a:bodyPr/>
          <a:lstStyle/>
          <a:p>
            <a:pPr eaLnBrk="1" hangingPunct="1">
              <a:lnSpc>
                <a:spcPct val="90000"/>
              </a:lnSpc>
            </a:pPr>
            <a:r>
              <a:rPr lang="en-US" i="1" dirty="0" smtClean="0"/>
              <a:t>for-in</a:t>
            </a:r>
            <a:r>
              <a:rPr lang="en-US" dirty="0" smtClean="0"/>
              <a:t> example:</a:t>
            </a:r>
            <a:endParaRPr lang="en-US" i="1" dirty="0" smtClean="0"/>
          </a:p>
          <a:p>
            <a:pPr eaLnBrk="1" hangingPunct="1">
              <a:lnSpc>
                <a:spcPct val="90000"/>
              </a:lnSpc>
            </a:pPr>
            <a:endParaRPr lang="en-US" dirty="0" smtClean="0"/>
          </a:p>
        </p:txBody>
      </p:sp>
      <p:sp>
        <p:nvSpPr>
          <p:cNvPr id="4" name="Espace réservé du contenu 3"/>
          <p:cNvSpPr>
            <a:spLocks noGrp="1"/>
          </p:cNvSpPr>
          <p:nvPr>
            <p:ph sz="quarter" idx="13"/>
          </p:nvPr>
        </p:nvSpPr>
        <p:spPr/>
        <p:txBody>
          <a:bodyPr/>
          <a:lstStyle/>
          <a:p>
            <a:r>
              <a:rPr lang="en-US" dirty="0"/>
              <a:t>Object oriented programming</a:t>
            </a:r>
            <a:endParaRPr lang="fr-FR" dirty="0"/>
          </a:p>
        </p:txBody>
      </p:sp>
      <p:pic>
        <p:nvPicPr>
          <p:cNvPr id="8" name="Image 5"/>
          <p:cNvPicPr>
            <a:picLocks noChangeAspect="1"/>
          </p:cNvPicPr>
          <p:nvPr/>
        </p:nvPicPr>
        <p:blipFill>
          <a:blip r:embed="rId3" cstate="print"/>
          <a:srcRect/>
          <a:stretch>
            <a:fillRect/>
          </a:stretch>
        </p:blipFill>
        <p:spPr bwMode="auto">
          <a:xfrm>
            <a:off x="34925" y="49213"/>
            <a:ext cx="677863" cy="787400"/>
          </a:xfrm>
          <a:prstGeom prst="rect">
            <a:avLst/>
          </a:prstGeom>
          <a:noFill/>
          <a:ln w="9525">
            <a:noFill/>
            <a:miter lim="800000"/>
            <a:headEnd/>
            <a:tailEnd/>
          </a:ln>
        </p:spPr>
      </p:pic>
      <p:sp>
        <p:nvSpPr>
          <p:cNvPr id="9" name="Rectangle à coins arrondis 4"/>
          <p:cNvSpPr/>
          <p:nvPr/>
        </p:nvSpPr>
        <p:spPr>
          <a:xfrm>
            <a:off x="179512" y="1705372"/>
            <a:ext cx="8785225" cy="3456384"/>
          </a:xfrm>
          <a:prstGeom prst="roundRect">
            <a:avLst/>
          </a:prstGeom>
        </p:spPr>
        <p:style>
          <a:lnRef idx="2">
            <a:schemeClr val="dk1"/>
          </a:lnRef>
          <a:fillRef idx="1">
            <a:schemeClr val="lt1"/>
          </a:fillRef>
          <a:effectRef idx="0">
            <a:schemeClr val="dk1"/>
          </a:effectRef>
          <a:fontRef idx="minor">
            <a:schemeClr val="dk1"/>
          </a:fontRef>
        </p:style>
        <p:txBody>
          <a:bodyPr anchor="ctr"/>
          <a:lstStyle/>
          <a:p>
            <a:pPr eaLnBrk="1" hangingPunct="1">
              <a:buFont typeface="Wingdings" pitchFamily="1" charset="2"/>
              <a:buNone/>
            </a:pPr>
            <a:r>
              <a:rPr lang="en-GB" b="1" dirty="0" err="1" smtClean="0">
                <a:solidFill>
                  <a:srgbClr val="0070C0"/>
                </a:solidFill>
                <a:latin typeface="Courier New" pitchFamily="-106" charset="0"/>
                <a:ea typeface="ＭＳ Ｐゴシック" pitchFamily="-106" charset="-128"/>
                <a:cs typeface="Courier New" pitchFamily="-106" charset="0"/>
              </a:rPr>
              <a:t>var</a:t>
            </a:r>
            <a:r>
              <a:rPr lang="en-GB" b="1" dirty="0" smtClean="0">
                <a:solidFill>
                  <a:srgbClr val="000000"/>
                </a:solidFill>
                <a:latin typeface="Courier New" pitchFamily="-106" charset="0"/>
                <a:ea typeface="ＭＳ Ｐゴシック" pitchFamily="-106" charset="-128"/>
                <a:cs typeface="Courier New" pitchFamily="-106" charset="0"/>
              </a:rPr>
              <a:t> </a:t>
            </a:r>
            <a:r>
              <a:rPr lang="en-GB" b="1" dirty="0" err="1" smtClean="0">
                <a:solidFill>
                  <a:srgbClr val="000000"/>
                </a:solidFill>
                <a:latin typeface="Courier New" pitchFamily="-106" charset="0"/>
                <a:ea typeface="ＭＳ Ｐゴシック" pitchFamily="-106" charset="-128"/>
                <a:cs typeface="Courier New" pitchFamily="-106" charset="0"/>
              </a:rPr>
              <a:t>myObj</a:t>
            </a:r>
            <a:r>
              <a:rPr lang="en-GB" b="1" dirty="0" smtClean="0">
                <a:solidFill>
                  <a:srgbClr val="000000"/>
                </a:solidFill>
                <a:latin typeface="Courier New" pitchFamily="-106" charset="0"/>
                <a:ea typeface="ＭＳ Ｐゴシック" pitchFamily="-106" charset="-128"/>
                <a:cs typeface="Courier New" pitchFamily="-106" charset="0"/>
              </a:rPr>
              <a:t> </a:t>
            </a:r>
            <a:r>
              <a:rPr lang="en-GB" b="1" dirty="0">
                <a:solidFill>
                  <a:srgbClr val="000000"/>
                </a:solidFill>
                <a:latin typeface="Courier New" pitchFamily="-106" charset="0"/>
                <a:ea typeface="ＭＳ Ｐゴシック" pitchFamily="-106" charset="-128"/>
                <a:cs typeface="Courier New" pitchFamily="-106" charset="0"/>
              </a:rPr>
              <a:t>= </a:t>
            </a:r>
            <a:r>
              <a:rPr lang="en-GB" b="1" dirty="0" smtClean="0">
                <a:solidFill>
                  <a:srgbClr val="000000"/>
                </a:solidFill>
                <a:latin typeface="Courier New" pitchFamily="-106" charset="0"/>
                <a:ea typeface="ＭＳ Ｐゴシック" pitchFamily="-106" charset="-128"/>
                <a:cs typeface="Courier New" pitchFamily="-106" charset="0"/>
              </a:rPr>
              <a:t>{</a:t>
            </a:r>
          </a:p>
          <a:p>
            <a:pPr eaLnBrk="1" hangingPunct="1">
              <a:buFont typeface="Wingdings" pitchFamily="1" charset="2"/>
              <a:buNone/>
            </a:pPr>
            <a:r>
              <a:rPr lang="en-GB" b="1" dirty="0" smtClean="0">
                <a:solidFill>
                  <a:srgbClr val="000000"/>
                </a:solidFill>
                <a:latin typeface="Courier New" pitchFamily="-106" charset="0"/>
                <a:ea typeface="ＭＳ Ｐゴシック" pitchFamily="-106" charset="-128"/>
                <a:cs typeface="Courier New" pitchFamily="-106" charset="0"/>
              </a:rPr>
              <a:t>	</a:t>
            </a:r>
            <a:r>
              <a:rPr lang="en-GB" b="1" dirty="0" err="1" smtClean="0">
                <a:solidFill>
                  <a:srgbClr val="000000"/>
                </a:solidFill>
                <a:latin typeface="Courier New" pitchFamily="-106" charset="0"/>
                <a:ea typeface="ＭＳ Ｐゴシック" pitchFamily="-106" charset="-128"/>
                <a:cs typeface="Courier New" pitchFamily="-106" charset="0"/>
              </a:rPr>
              <a:t>myProp</a:t>
            </a:r>
            <a:r>
              <a:rPr lang="en-GB" b="1" dirty="0" smtClean="0">
                <a:solidFill>
                  <a:srgbClr val="000000"/>
                </a:solidFill>
                <a:latin typeface="Courier New" pitchFamily="-106" charset="0"/>
                <a:ea typeface="ＭＳ Ｐゴシック" pitchFamily="-106" charset="-128"/>
                <a:cs typeface="Courier New" pitchFamily="-106" charset="0"/>
              </a:rPr>
              <a:t>: </a:t>
            </a:r>
            <a:r>
              <a:rPr lang="en-GB" b="1" dirty="0" smtClean="0">
                <a:solidFill>
                  <a:srgbClr val="FF6600"/>
                </a:solidFill>
                <a:latin typeface="Courier New" pitchFamily="-106" charset="0"/>
                <a:ea typeface="ＭＳ Ｐゴシック" pitchFamily="-106" charset="-128"/>
                <a:cs typeface="Courier New" pitchFamily="-106" charset="0"/>
              </a:rPr>
              <a:t>1</a:t>
            </a:r>
            <a:r>
              <a:rPr lang="en-GB" b="1" dirty="0" smtClean="0">
                <a:solidFill>
                  <a:srgbClr val="000000"/>
                </a:solidFill>
                <a:latin typeface="Courier New" pitchFamily="-106" charset="0"/>
                <a:ea typeface="ＭＳ Ｐゴシック" pitchFamily="-106" charset="-128"/>
                <a:cs typeface="Courier New" pitchFamily="-106" charset="0"/>
              </a:rPr>
              <a:t>,</a:t>
            </a:r>
          </a:p>
          <a:p>
            <a:pPr eaLnBrk="1" hangingPunct="1">
              <a:buFont typeface="Wingdings" pitchFamily="1" charset="2"/>
              <a:buNone/>
            </a:pPr>
            <a:r>
              <a:rPr lang="en-GB" b="1" dirty="0">
                <a:solidFill>
                  <a:srgbClr val="FF6600"/>
                </a:solidFill>
                <a:latin typeface="Courier New" pitchFamily="-106" charset="0"/>
                <a:ea typeface="ＭＳ Ｐゴシック" pitchFamily="-106" charset="-128"/>
                <a:cs typeface="Courier New" pitchFamily="-106" charset="0"/>
              </a:rPr>
              <a:t>	</a:t>
            </a:r>
            <a:r>
              <a:rPr lang="en-GB" b="1" dirty="0" err="1" smtClean="0">
                <a:solidFill>
                  <a:schemeClr val="tx1"/>
                </a:solidFill>
                <a:latin typeface="Courier New" pitchFamily="-106" charset="0"/>
                <a:ea typeface="ＭＳ Ｐゴシック" pitchFamily="-106" charset="-128"/>
                <a:cs typeface="Courier New" pitchFamily="-106" charset="0"/>
              </a:rPr>
              <a:t>myMethod</a:t>
            </a:r>
            <a:r>
              <a:rPr lang="en-GB" b="1" dirty="0" smtClean="0">
                <a:solidFill>
                  <a:schemeClr val="tx1"/>
                </a:solidFill>
                <a:latin typeface="Courier New" pitchFamily="-106" charset="0"/>
                <a:ea typeface="ＭＳ Ｐゴシック" pitchFamily="-106" charset="-128"/>
                <a:cs typeface="Courier New" pitchFamily="-106" charset="0"/>
              </a:rPr>
              <a:t>: </a:t>
            </a:r>
            <a:r>
              <a:rPr lang="en-GB" b="1" dirty="0">
                <a:solidFill>
                  <a:srgbClr val="0070C0"/>
                </a:solidFill>
                <a:latin typeface="Courier New" pitchFamily="-106" charset="0"/>
                <a:ea typeface="ＭＳ Ｐゴシック" pitchFamily="-106" charset="-128"/>
                <a:cs typeface="Courier New" pitchFamily="-106" charset="0"/>
              </a:rPr>
              <a:t>function</a:t>
            </a:r>
            <a:r>
              <a:rPr lang="en-GB" b="1" dirty="0" smtClean="0">
                <a:solidFill>
                  <a:schemeClr val="tx1"/>
                </a:solidFill>
                <a:latin typeface="Courier New" pitchFamily="-106" charset="0"/>
                <a:ea typeface="ＭＳ Ｐゴシック" pitchFamily="-106" charset="-128"/>
                <a:cs typeface="Courier New" pitchFamily="-106" charset="0"/>
              </a:rPr>
              <a:t>() {</a:t>
            </a:r>
            <a:r>
              <a:rPr lang="en-GB" b="1" dirty="0">
                <a:solidFill>
                  <a:schemeClr val="tx1"/>
                </a:solidFill>
                <a:latin typeface="Courier New" pitchFamily="-106" charset="0"/>
                <a:ea typeface="ＭＳ Ｐゴシック" pitchFamily="-106" charset="-128"/>
                <a:cs typeface="Courier New" pitchFamily="-106" charset="0"/>
              </a:rPr>
              <a:t> </a:t>
            </a:r>
            <a:r>
              <a:rPr lang="en-GB" b="1" dirty="0" err="1" smtClean="0">
                <a:solidFill>
                  <a:schemeClr val="tx1"/>
                </a:solidFill>
                <a:latin typeface="Courier New" pitchFamily="-106" charset="0"/>
                <a:ea typeface="ＭＳ Ｐゴシック" pitchFamily="-106" charset="-128"/>
                <a:cs typeface="Courier New" pitchFamily="-106" charset="0"/>
              </a:rPr>
              <a:t>console.log</a:t>
            </a:r>
            <a:r>
              <a:rPr lang="en-GB" b="1" dirty="0" smtClean="0">
                <a:solidFill>
                  <a:schemeClr val="tx1"/>
                </a:solidFill>
                <a:latin typeface="Courier New" pitchFamily="-106" charset="0"/>
                <a:ea typeface="ＭＳ Ｐゴシック" pitchFamily="-106" charset="-128"/>
                <a:cs typeface="Courier New" pitchFamily="-106" charset="0"/>
              </a:rPr>
              <a:t>("</a:t>
            </a:r>
            <a:r>
              <a:rPr lang="en-GB" b="1" dirty="0">
                <a:solidFill>
                  <a:srgbClr val="00B050"/>
                </a:solidFill>
                <a:latin typeface="Courier New" pitchFamily="1" charset="0"/>
              </a:rPr>
              <a:t>Plop</a:t>
            </a:r>
            <a:r>
              <a:rPr lang="en-GB" b="1" dirty="0" smtClean="0">
                <a:solidFill>
                  <a:schemeClr val="tx1"/>
                </a:solidFill>
                <a:latin typeface="Courier New" pitchFamily="-106" charset="0"/>
                <a:ea typeface="ＭＳ Ｐゴシック" pitchFamily="-106" charset="-128"/>
                <a:cs typeface="Courier New" pitchFamily="-106" charset="0"/>
              </a:rPr>
              <a:t>"); }</a:t>
            </a:r>
            <a:endParaRPr lang="en-GB" b="1" dirty="0">
              <a:solidFill>
                <a:schemeClr val="tx1"/>
              </a:solidFill>
              <a:latin typeface="Courier New" pitchFamily="-106" charset="0"/>
              <a:ea typeface="ＭＳ Ｐゴシック" pitchFamily="-106" charset="-128"/>
              <a:cs typeface="Courier New" pitchFamily="-106" charset="0"/>
            </a:endParaRPr>
          </a:p>
          <a:p>
            <a:pPr eaLnBrk="1" hangingPunct="1">
              <a:buFont typeface="Wingdings" pitchFamily="1" charset="2"/>
              <a:buNone/>
            </a:pPr>
            <a:r>
              <a:rPr lang="en-GB" b="1" dirty="0" smtClean="0">
                <a:solidFill>
                  <a:srgbClr val="000000"/>
                </a:solidFill>
                <a:latin typeface="Courier New" pitchFamily="-106" charset="0"/>
                <a:ea typeface="ＭＳ Ｐゴシック" pitchFamily="-106" charset="-128"/>
                <a:cs typeface="Courier New" pitchFamily="-106" charset="0"/>
              </a:rPr>
              <a:t>}</a:t>
            </a:r>
            <a:endParaRPr lang="en-GB" b="1" dirty="0">
              <a:solidFill>
                <a:srgbClr val="000000"/>
              </a:solidFill>
              <a:latin typeface="Courier New" pitchFamily="-106" charset="0"/>
              <a:ea typeface="ＭＳ Ｐゴシック" pitchFamily="-106" charset="-128"/>
              <a:cs typeface="Courier New" pitchFamily="-106" charset="0"/>
            </a:endParaRPr>
          </a:p>
          <a:p>
            <a:pPr eaLnBrk="1" hangingPunct="1">
              <a:buFont typeface="Wingdings" pitchFamily="1" charset="2"/>
              <a:buNone/>
            </a:pPr>
            <a:r>
              <a:rPr lang="en-GB" b="1" dirty="0" err="1">
                <a:solidFill>
                  <a:srgbClr val="0070C0"/>
                </a:solidFill>
                <a:latin typeface="Courier New" pitchFamily="-106" charset="0"/>
                <a:ea typeface="ＭＳ Ｐゴシック" pitchFamily="-106" charset="-128"/>
                <a:cs typeface="Courier New" pitchFamily="-106" charset="0"/>
              </a:rPr>
              <a:t>var</a:t>
            </a:r>
            <a:r>
              <a:rPr lang="en-GB" b="1" dirty="0" smtClean="0">
                <a:solidFill>
                  <a:srgbClr val="000000"/>
                </a:solidFill>
                <a:latin typeface="Courier New" pitchFamily="-106" charset="0"/>
                <a:ea typeface="ＭＳ Ｐゴシック" pitchFamily="-106" charset="-128"/>
                <a:cs typeface="Courier New" pitchFamily="-106" charset="0"/>
              </a:rPr>
              <a:t> </a:t>
            </a:r>
            <a:r>
              <a:rPr lang="en-GB" b="1" dirty="0" err="1" smtClean="0">
                <a:solidFill>
                  <a:srgbClr val="000000"/>
                </a:solidFill>
                <a:latin typeface="Courier New" pitchFamily="-106" charset="0"/>
                <a:ea typeface="ＭＳ Ｐゴシック" pitchFamily="-106" charset="-128"/>
                <a:cs typeface="Courier New" pitchFamily="-106" charset="0"/>
              </a:rPr>
              <a:t>myOtherObj</a:t>
            </a:r>
            <a:r>
              <a:rPr lang="en-GB" b="1" dirty="0" smtClean="0">
                <a:solidFill>
                  <a:srgbClr val="000000"/>
                </a:solidFill>
                <a:latin typeface="Courier New" pitchFamily="-106" charset="0"/>
                <a:ea typeface="ＭＳ Ｐゴシック" pitchFamily="-106" charset="-128"/>
                <a:cs typeface="Courier New" pitchFamily="-106" charset="0"/>
              </a:rPr>
              <a:t> = </a:t>
            </a:r>
            <a:r>
              <a:rPr lang="en-GB" b="1" dirty="0" err="1" smtClean="0">
                <a:solidFill>
                  <a:srgbClr val="000000"/>
                </a:solidFill>
                <a:latin typeface="Courier New" pitchFamily="-106" charset="0"/>
                <a:ea typeface="ＭＳ Ｐゴシック" pitchFamily="-106" charset="-128"/>
                <a:cs typeface="Courier New" pitchFamily="-106" charset="0"/>
              </a:rPr>
              <a:t>Object.create</a:t>
            </a:r>
            <a:r>
              <a:rPr lang="en-GB" b="1" dirty="0" smtClean="0">
                <a:solidFill>
                  <a:srgbClr val="000000"/>
                </a:solidFill>
                <a:latin typeface="Courier New" pitchFamily="-106" charset="0"/>
                <a:ea typeface="ＭＳ Ｐゴシック" pitchFamily="-106" charset="-128"/>
                <a:cs typeface="Courier New" pitchFamily="-106" charset="0"/>
              </a:rPr>
              <a:t>(</a:t>
            </a:r>
            <a:r>
              <a:rPr lang="en-GB" b="1" dirty="0" err="1" smtClean="0">
                <a:solidFill>
                  <a:srgbClr val="000000"/>
                </a:solidFill>
                <a:latin typeface="Courier New" pitchFamily="-106" charset="0"/>
                <a:ea typeface="ＭＳ Ｐゴシック" pitchFamily="-106" charset="-128"/>
                <a:cs typeface="Courier New" pitchFamily="-106" charset="0"/>
              </a:rPr>
              <a:t>myObj</a:t>
            </a:r>
            <a:r>
              <a:rPr lang="en-GB" b="1" dirty="0" smtClean="0">
                <a:solidFill>
                  <a:srgbClr val="000000"/>
                </a:solidFill>
                <a:latin typeface="Courier New" pitchFamily="-106" charset="0"/>
                <a:ea typeface="ＭＳ Ｐゴシック" pitchFamily="-106" charset="-128"/>
                <a:cs typeface="Courier New" pitchFamily="-106" charset="0"/>
              </a:rPr>
              <a:t>);</a:t>
            </a:r>
          </a:p>
          <a:p>
            <a:pPr eaLnBrk="1" hangingPunct="1">
              <a:buFont typeface="Wingdings" pitchFamily="1" charset="2"/>
              <a:buNone/>
            </a:pPr>
            <a:r>
              <a:rPr lang="en-GB" b="1" dirty="0" err="1" smtClean="0">
                <a:solidFill>
                  <a:srgbClr val="000000"/>
                </a:solidFill>
                <a:latin typeface="Courier New" pitchFamily="-106" charset="0"/>
                <a:ea typeface="ＭＳ Ｐゴシック" pitchFamily="-106" charset="-128"/>
                <a:cs typeface="Courier New" pitchFamily="-106" charset="0"/>
              </a:rPr>
              <a:t>myOtherObj.myOtherProp</a:t>
            </a:r>
            <a:r>
              <a:rPr lang="en-GB" b="1" dirty="0" smtClean="0">
                <a:solidFill>
                  <a:srgbClr val="000000"/>
                </a:solidFill>
                <a:latin typeface="Courier New" pitchFamily="-106" charset="0"/>
                <a:ea typeface="ＭＳ Ｐゴシック" pitchFamily="-106" charset="-128"/>
                <a:cs typeface="Courier New" pitchFamily="-106" charset="0"/>
              </a:rPr>
              <a:t> = </a:t>
            </a:r>
            <a:r>
              <a:rPr lang="en-GB" b="1" dirty="0" smtClean="0">
                <a:solidFill>
                  <a:srgbClr val="FF6600"/>
                </a:solidFill>
                <a:latin typeface="Courier New" pitchFamily="-106" charset="0"/>
                <a:ea typeface="ＭＳ Ｐゴシック" pitchFamily="-106" charset="-128"/>
                <a:cs typeface="Courier New" pitchFamily="-106" charset="0"/>
              </a:rPr>
              <a:t>2</a:t>
            </a:r>
            <a:r>
              <a:rPr lang="en-GB" b="1" dirty="0" smtClean="0">
                <a:solidFill>
                  <a:srgbClr val="000000"/>
                </a:solidFill>
                <a:latin typeface="Courier New" pitchFamily="-106" charset="0"/>
                <a:ea typeface="ＭＳ Ｐゴシック" pitchFamily="-106" charset="-128"/>
                <a:cs typeface="Courier New" pitchFamily="-106" charset="0"/>
              </a:rPr>
              <a:t>;</a:t>
            </a:r>
          </a:p>
          <a:p>
            <a:pPr eaLnBrk="1" hangingPunct="1">
              <a:buFont typeface="Wingdings" pitchFamily="1" charset="2"/>
              <a:buNone/>
            </a:pPr>
            <a:endParaRPr lang="en-GB" b="1" dirty="0" smtClean="0">
              <a:solidFill>
                <a:srgbClr val="000000"/>
              </a:solidFill>
              <a:latin typeface="Courier New" pitchFamily="-106" charset="0"/>
              <a:ea typeface="ＭＳ Ｐゴシック" pitchFamily="-106" charset="-128"/>
              <a:cs typeface="Courier New" pitchFamily="-106" charset="0"/>
            </a:endParaRPr>
          </a:p>
          <a:p>
            <a:pPr eaLnBrk="1" hangingPunct="1">
              <a:buFont typeface="Wingdings" pitchFamily="1" charset="2"/>
              <a:buNone/>
            </a:pPr>
            <a:r>
              <a:rPr lang="en-GB" b="1" dirty="0" err="1">
                <a:solidFill>
                  <a:srgbClr val="0070C0"/>
                </a:solidFill>
                <a:latin typeface="Courier New" pitchFamily="-106" charset="0"/>
                <a:ea typeface="ＭＳ Ｐゴシック" pitchFamily="-106" charset="-128"/>
                <a:cs typeface="Courier New" pitchFamily="-106" charset="0"/>
              </a:rPr>
              <a:t>var</a:t>
            </a:r>
            <a:r>
              <a:rPr lang="en-GB" b="1" dirty="0">
                <a:solidFill>
                  <a:srgbClr val="000000"/>
                </a:solidFill>
                <a:latin typeface="Courier New" pitchFamily="-106" charset="0"/>
                <a:ea typeface="ＭＳ Ｐゴシック" pitchFamily="-106" charset="-128"/>
                <a:cs typeface="Courier New" pitchFamily="-106" charset="0"/>
              </a:rPr>
              <a:t> </a:t>
            </a:r>
            <a:r>
              <a:rPr lang="en-GB" b="1" dirty="0" err="1" smtClean="0">
                <a:solidFill>
                  <a:srgbClr val="000000"/>
                </a:solidFill>
                <a:latin typeface="Courier New" pitchFamily="-106" charset="0"/>
                <a:ea typeface="ＭＳ Ｐゴシック" pitchFamily="-106" charset="-128"/>
                <a:cs typeface="Courier New" pitchFamily="-106" charset="0"/>
              </a:rPr>
              <a:t>propKey</a:t>
            </a:r>
            <a:r>
              <a:rPr lang="en-GB" b="1" dirty="0" smtClean="0">
                <a:solidFill>
                  <a:srgbClr val="000000"/>
                </a:solidFill>
                <a:latin typeface="Courier New" pitchFamily="-106" charset="0"/>
                <a:ea typeface="ＭＳ Ｐゴシック" pitchFamily="-106" charset="-128"/>
                <a:cs typeface="Courier New" pitchFamily="-106" charset="0"/>
              </a:rPr>
              <a:t>;</a:t>
            </a:r>
            <a:endParaRPr lang="en-GB" b="1" dirty="0" smtClean="0">
              <a:solidFill>
                <a:srgbClr val="0070C0"/>
              </a:solidFill>
              <a:latin typeface="Courier New" pitchFamily="-106" charset="0"/>
              <a:ea typeface="ＭＳ Ｐゴシック" pitchFamily="-106" charset="-128"/>
              <a:cs typeface="Courier New" pitchFamily="-106" charset="0"/>
            </a:endParaRPr>
          </a:p>
          <a:p>
            <a:pPr eaLnBrk="1" hangingPunct="1">
              <a:buFont typeface="Wingdings" pitchFamily="1" charset="2"/>
              <a:buNone/>
            </a:pPr>
            <a:r>
              <a:rPr lang="en-GB" b="1" dirty="0" smtClean="0">
                <a:solidFill>
                  <a:srgbClr val="0070C0"/>
                </a:solidFill>
                <a:latin typeface="Courier New" pitchFamily="-106" charset="0"/>
                <a:ea typeface="ＭＳ Ｐゴシック" pitchFamily="-106" charset="-128"/>
                <a:cs typeface="Courier New" pitchFamily="-106" charset="0"/>
              </a:rPr>
              <a:t>for</a:t>
            </a:r>
            <a:r>
              <a:rPr lang="en-GB" b="1" dirty="0" smtClean="0">
                <a:solidFill>
                  <a:srgbClr val="000000"/>
                </a:solidFill>
                <a:latin typeface="Courier New" pitchFamily="-106" charset="0"/>
                <a:ea typeface="ＭＳ Ｐゴシック" pitchFamily="-106" charset="-128"/>
                <a:cs typeface="Courier New" pitchFamily="-106" charset="0"/>
              </a:rPr>
              <a:t>(</a:t>
            </a:r>
            <a:r>
              <a:rPr lang="en-GB" b="1" dirty="0" err="1" smtClean="0">
                <a:solidFill>
                  <a:srgbClr val="000000"/>
                </a:solidFill>
                <a:latin typeface="Courier New" pitchFamily="-106" charset="0"/>
                <a:ea typeface="ＭＳ Ｐゴシック" pitchFamily="-106" charset="-128"/>
                <a:cs typeface="Courier New" pitchFamily="-106" charset="0"/>
              </a:rPr>
              <a:t>propKey</a:t>
            </a:r>
            <a:r>
              <a:rPr lang="en-GB" b="1" dirty="0" smtClean="0">
                <a:solidFill>
                  <a:srgbClr val="000000"/>
                </a:solidFill>
                <a:latin typeface="Courier New" pitchFamily="-106" charset="0"/>
                <a:ea typeface="ＭＳ Ｐゴシック" pitchFamily="-106" charset="-128"/>
                <a:cs typeface="Courier New" pitchFamily="-106" charset="0"/>
              </a:rPr>
              <a:t> </a:t>
            </a:r>
            <a:r>
              <a:rPr lang="en-GB" b="1" dirty="0">
                <a:solidFill>
                  <a:srgbClr val="0070C0"/>
                </a:solidFill>
                <a:latin typeface="Courier New" pitchFamily="-106" charset="0"/>
                <a:ea typeface="ＭＳ Ｐゴシック" pitchFamily="-106" charset="-128"/>
                <a:cs typeface="Courier New" pitchFamily="-106" charset="0"/>
              </a:rPr>
              <a:t>in</a:t>
            </a:r>
            <a:r>
              <a:rPr lang="en-GB" b="1" dirty="0" smtClean="0">
                <a:solidFill>
                  <a:srgbClr val="000000"/>
                </a:solidFill>
                <a:latin typeface="Courier New" pitchFamily="-106" charset="0"/>
                <a:ea typeface="ＭＳ Ｐゴシック" pitchFamily="-106" charset="-128"/>
                <a:cs typeface="Courier New" pitchFamily="-106" charset="0"/>
              </a:rPr>
              <a:t> </a:t>
            </a:r>
            <a:r>
              <a:rPr lang="en-GB" b="1" dirty="0" err="1" smtClean="0">
                <a:solidFill>
                  <a:srgbClr val="000000"/>
                </a:solidFill>
                <a:latin typeface="Courier New" pitchFamily="-106" charset="0"/>
                <a:ea typeface="ＭＳ Ｐゴシック" pitchFamily="-106" charset="-128"/>
                <a:cs typeface="Courier New" pitchFamily="-106" charset="0"/>
              </a:rPr>
              <a:t>myOtherObj</a:t>
            </a:r>
            <a:r>
              <a:rPr lang="en-GB" b="1" dirty="0" smtClean="0">
                <a:solidFill>
                  <a:srgbClr val="000000"/>
                </a:solidFill>
                <a:latin typeface="Courier New" pitchFamily="-106" charset="0"/>
                <a:ea typeface="ＭＳ Ｐゴシック" pitchFamily="-106" charset="-128"/>
                <a:cs typeface="Courier New" pitchFamily="-106" charset="0"/>
              </a:rPr>
              <a:t>) {</a:t>
            </a:r>
          </a:p>
          <a:p>
            <a:pPr eaLnBrk="1" hangingPunct="1">
              <a:buFont typeface="Wingdings" pitchFamily="1" charset="2"/>
              <a:buNone/>
            </a:pPr>
            <a:r>
              <a:rPr lang="en-GB" b="1" dirty="0" smtClean="0">
                <a:solidFill>
                  <a:srgbClr val="000000"/>
                </a:solidFill>
                <a:latin typeface="Courier New" pitchFamily="-106" charset="0"/>
                <a:ea typeface="ＭＳ Ｐゴシック" pitchFamily="-106" charset="-128"/>
                <a:cs typeface="Courier New" pitchFamily="-106" charset="0"/>
              </a:rPr>
              <a:t>	</a:t>
            </a:r>
            <a:r>
              <a:rPr lang="en-GB" b="1" dirty="0" err="1" smtClean="0">
                <a:solidFill>
                  <a:srgbClr val="000000"/>
                </a:solidFill>
                <a:latin typeface="Courier New" pitchFamily="-106" charset="0"/>
                <a:ea typeface="ＭＳ Ｐゴシック" pitchFamily="-106" charset="-128"/>
                <a:cs typeface="Courier New" pitchFamily="-106" charset="0"/>
              </a:rPr>
              <a:t>console.log</a:t>
            </a:r>
            <a:r>
              <a:rPr lang="en-GB" b="1" dirty="0" smtClean="0">
                <a:solidFill>
                  <a:srgbClr val="000000"/>
                </a:solidFill>
                <a:latin typeface="Courier New" pitchFamily="-106" charset="0"/>
                <a:ea typeface="ＭＳ Ｐゴシック" pitchFamily="-106" charset="-128"/>
                <a:cs typeface="Courier New" pitchFamily="-106" charset="0"/>
              </a:rPr>
              <a:t>(</a:t>
            </a:r>
            <a:r>
              <a:rPr lang="en-GB" b="1" dirty="0" err="1">
                <a:solidFill>
                  <a:srgbClr val="000000"/>
                </a:solidFill>
                <a:latin typeface="Courier New" pitchFamily="-106" charset="0"/>
                <a:ea typeface="ＭＳ Ｐゴシック" pitchFamily="-106" charset="-128"/>
                <a:cs typeface="Courier New" pitchFamily="-106" charset="0"/>
              </a:rPr>
              <a:t>propKey</a:t>
            </a:r>
            <a:r>
              <a:rPr lang="en-GB" b="1" dirty="0">
                <a:solidFill>
                  <a:srgbClr val="000000"/>
                </a:solidFill>
                <a:latin typeface="Courier New" pitchFamily="-106" charset="0"/>
                <a:ea typeface="ＭＳ Ｐゴシック" pitchFamily="-106" charset="-128"/>
                <a:cs typeface="Courier New" pitchFamily="-106" charset="0"/>
              </a:rPr>
              <a:t> </a:t>
            </a:r>
            <a:r>
              <a:rPr lang="en-GB" b="1" dirty="0" smtClean="0">
                <a:solidFill>
                  <a:srgbClr val="000000"/>
                </a:solidFill>
                <a:latin typeface="Courier New" pitchFamily="-106" charset="0"/>
                <a:ea typeface="ＭＳ Ｐゴシック" pitchFamily="-106" charset="-128"/>
                <a:cs typeface="Courier New" pitchFamily="-106" charset="0"/>
              </a:rPr>
              <a:t>+ "</a:t>
            </a:r>
            <a:r>
              <a:rPr lang="en-GB" b="1" dirty="0" smtClean="0">
                <a:solidFill>
                  <a:srgbClr val="FF6600"/>
                </a:solidFill>
                <a:latin typeface="Courier New" pitchFamily="-106" charset="0"/>
                <a:ea typeface="ＭＳ Ｐゴシック" pitchFamily="-106" charset="-128"/>
                <a:cs typeface="Courier New" pitchFamily="-106" charset="0"/>
              </a:rPr>
              <a:t>: </a:t>
            </a:r>
            <a:r>
              <a:rPr lang="en-GB" b="1" dirty="0" smtClean="0">
                <a:solidFill>
                  <a:srgbClr val="000000"/>
                </a:solidFill>
                <a:latin typeface="Courier New" pitchFamily="-106" charset="0"/>
                <a:ea typeface="ＭＳ Ｐゴシック" pitchFamily="-106" charset="-128"/>
                <a:cs typeface="Courier New" pitchFamily="-106" charset="0"/>
              </a:rPr>
              <a:t>" + </a:t>
            </a:r>
            <a:r>
              <a:rPr lang="en-GB" b="1" dirty="0" err="1" smtClean="0">
                <a:solidFill>
                  <a:srgbClr val="000000"/>
                </a:solidFill>
                <a:latin typeface="Courier New" pitchFamily="-106" charset="0"/>
                <a:ea typeface="ＭＳ Ｐゴシック" pitchFamily="-106" charset="-128"/>
                <a:cs typeface="Courier New" pitchFamily="-106" charset="0"/>
              </a:rPr>
              <a:t>myOtherObj</a:t>
            </a:r>
            <a:r>
              <a:rPr lang="en-GB" b="1" dirty="0" smtClean="0">
                <a:solidFill>
                  <a:srgbClr val="000000"/>
                </a:solidFill>
                <a:latin typeface="Courier New" pitchFamily="-106" charset="0"/>
                <a:ea typeface="ＭＳ Ｐゴシック" pitchFamily="-106" charset="-128"/>
                <a:cs typeface="Courier New" pitchFamily="-106" charset="0"/>
              </a:rPr>
              <a:t>[</a:t>
            </a:r>
            <a:r>
              <a:rPr lang="en-GB" b="1" dirty="0" err="1" smtClean="0">
                <a:solidFill>
                  <a:srgbClr val="000000"/>
                </a:solidFill>
                <a:latin typeface="Courier New" pitchFamily="-106" charset="0"/>
                <a:ea typeface="ＭＳ Ｐゴシック" pitchFamily="-106" charset="-128"/>
                <a:cs typeface="Courier New" pitchFamily="-106" charset="0"/>
              </a:rPr>
              <a:t>propKey</a:t>
            </a:r>
            <a:r>
              <a:rPr lang="en-GB" b="1" dirty="0" smtClean="0">
                <a:solidFill>
                  <a:srgbClr val="000000"/>
                </a:solidFill>
                <a:latin typeface="Courier New" pitchFamily="-106" charset="0"/>
                <a:ea typeface="ＭＳ Ｐゴシック" pitchFamily="-106" charset="-128"/>
                <a:cs typeface="Courier New" pitchFamily="-106" charset="0"/>
              </a:rPr>
              <a:t>]);</a:t>
            </a:r>
            <a:endParaRPr lang="en-GB" b="1" dirty="0">
              <a:solidFill>
                <a:srgbClr val="000000"/>
              </a:solidFill>
              <a:latin typeface="Courier New" pitchFamily="-106" charset="0"/>
              <a:ea typeface="ＭＳ Ｐゴシック" pitchFamily="-106" charset="-128"/>
              <a:cs typeface="Courier New" pitchFamily="-106" charset="0"/>
            </a:endParaRPr>
          </a:p>
          <a:p>
            <a:pPr eaLnBrk="1" hangingPunct="1">
              <a:buFont typeface="Wingdings" pitchFamily="1" charset="2"/>
              <a:buNone/>
            </a:pPr>
            <a:r>
              <a:rPr lang="en-GB" b="1" dirty="0" smtClean="0">
                <a:solidFill>
                  <a:srgbClr val="000000"/>
                </a:solidFill>
                <a:latin typeface="Courier New" pitchFamily="-106" charset="0"/>
                <a:ea typeface="ＭＳ Ｐゴシック" pitchFamily="-106" charset="-128"/>
                <a:cs typeface="Courier New" pitchFamily="-106" charset="0"/>
              </a:rPr>
              <a:t>}</a:t>
            </a:r>
          </a:p>
        </p:txBody>
      </p:sp>
      <p:pic>
        <p:nvPicPr>
          <p:cNvPr id="5" name="Picture 4" descr="Screen Shot 2012-07-26 at 12.51.12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50877" y="4742780"/>
            <a:ext cx="4457700" cy="635000"/>
          </a:xfrm>
          <a:prstGeom prst="rect">
            <a:avLst/>
          </a:prstGeom>
          <a:ln>
            <a:solidFill>
              <a:srgbClr val="000000"/>
            </a:solidFill>
          </a:ln>
        </p:spPr>
      </p:pic>
    </p:spTree>
    <p:extLst>
      <p:ext uri="{BB962C8B-B14F-4D97-AF65-F5344CB8AC3E}">
        <p14:creationId xmlns:p14="http://schemas.microsoft.com/office/powerpoint/2010/main" val="351104486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Private members</a:t>
            </a:r>
            <a:endParaRPr lang="en-US" dirty="0"/>
          </a:p>
        </p:txBody>
      </p:sp>
      <p:sp>
        <p:nvSpPr>
          <p:cNvPr id="3" name="Espace réservé du contenu 2"/>
          <p:cNvSpPr>
            <a:spLocks noGrp="1"/>
          </p:cNvSpPr>
          <p:nvPr>
            <p:ph idx="1"/>
          </p:nvPr>
        </p:nvSpPr>
        <p:spPr>
          <a:xfrm>
            <a:off x="323528" y="1128713"/>
            <a:ext cx="8569647" cy="4230687"/>
          </a:xfrm>
        </p:spPr>
        <p:txBody>
          <a:bodyPr/>
          <a:lstStyle/>
          <a:p>
            <a:pPr eaLnBrk="1" hangingPunct="1">
              <a:lnSpc>
                <a:spcPct val="90000"/>
              </a:lnSpc>
            </a:pPr>
            <a:r>
              <a:rPr lang="en-US" dirty="0" smtClean="0"/>
              <a:t>But how to declare private members ?</a:t>
            </a:r>
          </a:p>
          <a:p>
            <a:pPr lvl="1" eaLnBrk="1" hangingPunct="1">
              <a:lnSpc>
                <a:spcPct val="90000"/>
              </a:lnSpc>
            </a:pPr>
            <a:endParaRPr lang="en-US" dirty="0" smtClean="0"/>
          </a:p>
          <a:p>
            <a:pPr lvl="1" eaLnBrk="1" hangingPunct="1">
              <a:lnSpc>
                <a:spcPct val="90000"/>
              </a:lnSpc>
            </a:pPr>
            <a:r>
              <a:rPr lang="en-US" dirty="0" smtClean="0"/>
              <a:t>Private members are just members only accessible by the object itself</a:t>
            </a:r>
          </a:p>
          <a:p>
            <a:pPr lvl="1" eaLnBrk="1" hangingPunct="1">
              <a:lnSpc>
                <a:spcPct val="90000"/>
              </a:lnSpc>
            </a:pPr>
            <a:endParaRPr lang="en-US" dirty="0"/>
          </a:p>
          <a:p>
            <a:pPr lvl="1" eaLnBrk="1" hangingPunct="1">
              <a:lnSpc>
                <a:spcPct val="90000"/>
              </a:lnSpc>
            </a:pPr>
            <a:r>
              <a:rPr lang="en-US" dirty="0" smtClean="0"/>
              <a:t>So, an easy way to do that is to use variables limited to a restraint scope common with the other object members</a:t>
            </a:r>
          </a:p>
        </p:txBody>
      </p:sp>
      <p:sp>
        <p:nvSpPr>
          <p:cNvPr id="4" name="Espace réservé du contenu 3"/>
          <p:cNvSpPr>
            <a:spLocks noGrp="1"/>
          </p:cNvSpPr>
          <p:nvPr>
            <p:ph sz="quarter" idx="13"/>
          </p:nvPr>
        </p:nvSpPr>
        <p:spPr/>
        <p:txBody>
          <a:bodyPr/>
          <a:lstStyle/>
          <a:p>
            <a:r>
              <a:rPr lang="en-US" dirty="0"/>
              <a:t>Object oriented programming</a:t>
            </a:r>
            <a:endParaRPr lang="fr-FR" dirty="0"/>
          </a:p>
        </p:txBody>
      </p:sp>
      <p:pic>
        <p:nvPicPr>
          <p:cNvPr id="8" name="Image 5"/>
          <p:cNvPicPr>
            <a:picLocks noChangeAspect="1"/>
          </p:cNvPicPr>
          <p:nvPr/>
        </p:nvPicPr>
        <p:blipFill>
          <a:blip r:embed="rId2" cstate="print"/>
          <a:srcRect/>
          <a:stretch>
            <a:fillRect/>
          </a:stretch>
        </p:blipFill>
        <p:spPr bwMode="auto">
          <a:xfrm>
            <a:off x="34925" y="49213"/>
            <a:ext cx="677863" cy="787400"/>
          </a:xfrm>
          <a:prstGeom prst="rect">
            <a:avLst/>
          </a:prstGeom>
          <a:noFill/>
          <a:ln w="9525">
            <a:noFill/>
            <a:miter lim="800000"/>
            <a:headEnd/>
            <a:tailEnd/>
          </a:ln>
        </p:spPr>
      </p:pic>
    </p:spTree>
    <p:extLst>
      <p:ext uri="{BB962C8B-B14F-4D97-AF65-F5344CB8AC3E}">
        <p14:creationId xmlns:p14="http://schemas.microsoft.com/office/powerpoint/2010/main" val="402798468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Private members</a:t>
            </a:r>
            <a:endParaRPr lang="en-US" dirty="0"/>
          </a:p>
        </p:txBody>
      </p:sp>
      <p:sp>
        <p:nvSpPr>
          <p:cNvPr id="3" name="Espace réservé du contenu 2"/>
          <p:cNvSpPr>
            <a:spLocks noGrp="1"/>
          </p:cNvSpPr>
          <p:nvPr>
            <p:ph idx="1"/>
          </p:nvPr>
        </p:nvSpPr>
        <p:spPr>
          <a:xfrm>
            <a:off x="323528" y="1128713"/>
            <a:ext cx="8569647" cy="4230687"/>
          </a:xfrm>
        </p:spPr>
        <p:txBody>
          <a:bodyPr/>
          <a:lstStyle/>
          <a:p>
            <a:pPr eaLnBrk="1" hangingPunct="1">
              <a:lnSpc>
                <a:spcPct val="90000"/>
              </a:lnSpc>
            </a:pPr>
            <a:endParaRPr lang="en-US" dirty="0" smtClean="0"/>
          </a:p>
          <a:p>
            <a:pPr eaLnBrk="1" hangingPunct="1">
              <a:lnSpc>
                <a:spcPct val="90000"/>
              </a:lnSpc>
            </a:pPr>
            <a:r>
              <a:rPr lang="en-US" dirty="0" smtClean="0"/>
              <a:t>Example with function objects :</a:t>
            </a:r>
          </a:p>
        </p:txBody>
      </p:sp>
      <p:sp>
        <p:nvSpPr>
          <p:cNvPr id="4" name="Espace réservé du contenu 3"/>
          <p:cNvSpPr>
            <a:spLocks noGrp="1"/>
          </p:cNvSpPr>
          <p:nvPr>
            <p:ph sz="quarter" idx="13"/>
          </p:nvPr>
        </p:nvSpPr>
        <p:spPr/>
        <p:txBody>
          <a:bodyPr/>
          <a:lstStyle/>
          <a:p>
            <a:r>
              <a:rPr lang="en-US" dirty="0"/>
              <a:t>Object oriented programming</a:t>
            </a:r>
            <a:endParaRPr lang="fr-FR" dirty="0"/>
          </a:p>
        </p:txBody>
      </p:sp>
      <p:pic>
        <p:nvPicPr>
          <p:cNvPr id="8" name="Image 5"/>
          <p:cNvPicPr>
            <a:picLocks noChangeAspect="1"/>
          </p:cNvPicPr>
          <p:nvPr/>
        </p:nvPicPr>
        <p:blipFill>
          <a:blip r:embed="rId2" cstate="print"/>
          <a:srcRect/>
          <a:stretch>
            <a:fillRect/>
          </a:stretch>
        </p:blipFill>
        <p:spPr bwMode="auto">
          <a:xfrm>
            <a:off x="34925" y="49213"/>
            <a:ext cx="677863" cy="787400"/>
          </a:xfrm>
          <a:prstGeom prst="rect">
            <a:avLst/>
          </a:prstGeom>
          <a:noFill/>
          <a:ln w="9525">
            <a:noFill/>
            <a:miter lim="800000"/>
            <a:headEnd/>
            <a:tailEnd/>
          </a:ln>
        </p:spPr>
      </p:pic>
      <p:sp>
        <p:nvSpPr>
          <p:cNvPr id="6" name="Rectangle à coins arrondis 4"/>
          <p:cNvSpPr/>
          <p:nvPr/>
        </p:nvSpPr>
        <p:spPr>
          <a:xfrm>
            <a:off x="179512" y="2425452"/>
            <a:ext cx="8785225" cy="2160240"/>
          </a:xfrm>
          <a:prstGeom prst="roundRect">
            <a:avLst/>
          </a:prstGeom>
        </p:spPr>
        <p:style>
          <a:lnRef idx="2">
            <a:schemeClr val="dk1"/>
          </a:lnRef>
          <a:fillRef idx="1">
            <a:schemeClr val="lt1"/>
          </a:fillRef>
          <a:effectRef idx="0">
            <a:schemeClr val="dk1"/>
          </a:effectRef>
          <a:fontRef idx="minor">
            <a:schemeClr val="dk1"/>
          </a:fontRef>
        </p:style>
        <p:txBody>
          <a:bodyPr anchor="ctr"/>
          <a:lstStyle/>
          <a:p>
            <a:pPr eaLnBrk="1" hangingPunct="1">
              <a:buFont typeface="Wingdings" pitchFamily="1" charset="2"/>
              <a:buNone/>
            </a:pPr>
            <a:endParaRPr lang="en-GB" b="1" dirty="0" smtClean="0">
              <a:solidFill>
                <a:srgbClr val="000000"/>
              </a:solidFill>
              <a:latin typeface="Courier New" pitchFamily="-106" charset="0"/>
              <a:ea typeface="ＭＳ Ｐゴシック" pitchFamily="-106" charset="-128"/>
              <a:cs typeface="Courier New" pitchFamily="-106" charset="0"/>
            </a:endParaRPr>
          </a:p>
          <a:p>
            <a:pPr eaLnBrk="1" hangingPunct="1">
              <a:buFont typeface="Wingdings" pitchFamily="1" charset="2"/>
              <a:buNone/>
            </a:pPr>
            <a:r>
              <a:rPr lang="en-GB" b="1" dirty="0">
                <a:solidFill>
                  <a:srgbClr val="0070C0"/>
                </a:solidFill>
                <a:latin typeface="Courier New" pitchFamily="-106" charset="0"/>
                <a:ea typeface="ＭＳ Ｐゴシック" pitchFamily="-106" charset="-128"/>
                <a:cs typeface="Courier New" pitchFamily="-106" charset="0"/>
              </a:rPr>
              <a:t>f</a:t>
            </a:r>
            <a:r>
              <a:rPr lang="en-GB" b="1" dirty="0" smtClean="0">
                <a:solidFill>
                  <a:srgbClr val="0070C0"/>
                </a:solidFill>
                <a:latin typeface="Courier New" pitchFamily="-106" charset="0"/>
                <a:ea typeface="ＭＳ Ｐゴシック" pitchFamily="-106" charset="-128"/>
                <a:cs typeface="Courier New" pitchFamily="-106" charset="0"/>
              </a:rPr>
              <a:t>unction</a:t>
            </a:r>
            <a:r>
              <a:rPr lang="en-GB" b="1" dirty="0" smtClean="0">
                <a:solidFill>
                  <a:srgbClr val="000000"/>
                </a:solidFill>
                <a:latin typeface="Courier New" pitchFamily="-106" charset="0"/>
                <a:ea typeface="ＭＳ Ｐゴシック" pitchFamily="-106" charset="-128"/>
                <a:cs typeface="Courier New" pitchFamily="-106" charset="0"/>
              </a:rPr>
              <a:t> Foo() {</a:t>
            </a:r>
          </a:p>
          <a:p>
            <a:pPr eaLnBrk="1" hangingPunct="1">
              <a:buFont typeface="Wingdings" pitchFamily="1" charset="2"/>
              <a:buNone/>
            </a:pPr>
            <a:r>
              <a:rPr lang="en-GB" b="1" dirty="0" smtClean="0">
                <a:solidFill>
                  <a:srgbClr val="000000"/>
                </a:solidFill>
                <a:latin typeface="Courier New" pitchFamily="-106" charset="0"/>
                <a:ea typeface="ＭＳ Ｐゴシック" pitchFamily="-106" charset="-128"/>
                <a:cs typeface="Courier New" pitchFamily="-106" charset="0"/>
              </a:rPr>
              <a:t>    </a:t>
            </a:r>
            <a:r>
              <a:rPr lang="en-GB" b="1" dirty="0" err="1">
                <a:solidFill>
                  <a:srgbClr val="0070C0"/>
                </a:solidFill>
                <a:latin typeface="Courier New" pitchFamily="-106" charset="0"/>
                <a:ea typeface="ＭＳ Ｐゴシック" pitchFamily="-106" charset="-128"/>
                <a:cs typeface="Courier New" pitchFamily="-106" charset="0"/>
              </a:rPr>
              <a:t>var</a:t>
            </a:r>
            <a:r>
              <a:rPr lang="en-GB" b="1" dirty="0" smtClean="0">
                <a:solidFill>
                  <a:srgbClr val="000000"/>
                </a:solidFill>
                <a:latin typeface="Courier New" pitchFamily="-106" charset="0"/>
                <a:ea typeface="ＭＳ Ｐゴシック" pitchFamily="-106" charset="-128"/>
                <a:cs typeface="Courier New" pitchFamily="-106" charset="0"/>
              </a:rPr>
              <a:t> </a:t>
            </a:r>
            <a:r>
              <a:rPr lang="en-GB" b="1" dirty="0" err="1" smtClean="0">
                <a:solidFill>
                  <a:srgbClr val="000000"/>
                </a:solidFill>
                <a:latin typeface="Courier New" pitchFamily="-106" charset="0"/>
                <a:ea typeface="ＭＳ Ｐゴシック" pitchFamily="-106" charset="-128"/>
                <a:cs typeface="Courier New" pitchFamily="-106" charset="0"/>
              </a:rPr>
              <a:t>privateProperty</a:t>
            </a:r>
            <a:r>
              <a:rPr lang="en-GB" b="1" dirty="0" smtClean="0">
                <a:solidFill>
                  <a:srgbClr val="000000"/>
                </a:solidFill>
                <a:latin typeface="Courier New" pitchFamily="-106" charset="0"/>
                <a:ea typeface="ＭＳ Ｐゴシック" pitchFamily="-106" charset="-128"/>
                <a:cs typeface="Courier New" pitchFamily="-106" charset="0"/>
              </a:rPr>
              <a:t> = "</a:t>
            </a:r>
            <a:r>
              <a:rPr lang="en-GB" b="1" dirty="0">
                <a:solidFill>
                  <a:srgbClr val="00B050"/>
                </a:solidFill>
                <a:latin typeface="Courier New" pitchFamily="1" charset="0"/>
              </a:rPr>
              <a:t>private</a:t>
            </a:r>
            <a:r>
              <a:rPr lang="en-GB" b="1" dirty="0" smtClean="0">
                <a:solidFill>
                  <a:srgbClr val="000000"/>
                </a:solidFill>
                <a:latin typeface="Courier New" pitchFamily="-106" charset="0"/>
                <a:ea typeface="ＭＳ Ｐゴシック" pitchFamily="-106" charset="-128"/>
                <a:cs typeface="Courier New" pitchFamily="-106" charset="0"/>
              </a:rPr>
              <a:t>";</a:t>
            </a:r>
          </a:p>
          <a:p>
            <a:pPr eaLnBrk="1" hangingPunct="1">
              <a:buFont typeface="Wingdings" pitchFamily="1" charset="2"/>
              <a:buNone/>
            </a:pPr>
            <a:r>
              <a:rPr lang="en-GB" b="1" dirty="0" smtClean="0">
                <a:solidFill>
                  <a:srgbClr val="000000"/>
                </a:solidFill>
                <a:latin typeface="Courier New" pitchFamily="-106" charset="0"/>
                <a:ea typeface="ＭＳ Ｐゴシック" pitchFamily="-106" charset="-128"/>
                <a:cs typeface="Courier New" pitchFamily="-106" charset="0"/>
              </a:rPr>
              <a:t>    </a:t>
            </a:r>
            <a:r>
              <a:rPr lang="en-GB" b="1" dirty="0" smtClean="0">
                <a:solidFill>
                  <a:srgbClr val="0070C0"/>
                </a:solidFill>
                <a:latin typeface="Courier New" pitchFamily="-106" charset="0"/>
                <a:ea typeface="ＭＳ Ｐゴシック" pitchFamily="-106" charset="-128"/>
                <a:cs typeface="Courier New" pitchFamily="-106" charset="0"/>
              </a:rPr>
              <a:t>function</a:t>
            </a:r>
            <a:r>
              <a:rPr lang="en-GB" b="1" dirty="0" smtClean="0">
                <a:solidFill>
                  <a:srgbClr val="000000"/>
                </a:solidFill>
                <a:latin typeface="Courier New" pitchFamily="-106" charset="0"/>
                <a:ea typeface="ＭＳ Ｐゴシック" pitchFamily="-106" charset="-128"/>
                <a:cs typeface="Courier New" pitchFamily="-106" charset="0"/>
              </a:rPr>
              <a:t> </a:t>
            </a:r>
            <a:r>
              <a:rPr lang="en-GB" b="1" dirty="0" err="1" smtClean="0">
                <a:solidFill>
                  <a:srgbClr val="000000"/>
                </a:solidFill>
                <a:latin typeface="Courier New" pitchFamily="-106" charset="0"/>
                <a:ea typeface="ＭＳ Ｐゴシック" pitchFamily="-106" charset="-128"/>
                <a:cs typeface="Courier New" pitchFamily="-106" charset="0"/>
              </a:rPr>
              <a:t>privateMethod</a:t>
            </a:r>
            <a:r>
              <a:rPr lang="en-GB" b="1" dirty="0" smtClean="0">
                <a:solidFill>
                  <a:srgbClr val="000000"/>
                </a:solidFill>
                <a:latin typeface="Courier New" pitchFamily="-106" charset="0"/>
                <a:ea typeface="ＭＳ Ｐゴシック" pitchFamily="-106" charset="-128"/>
                <a:cs typeface="Courier New" pitchFamily="-106" charset="0"/>
              </a:rPr>
              <a:t>() </a:t>
            </a:r>
            <a:r>
              <a:rPr lang="en-GB" b="1" dirty="0" smtClean="0">
                <a:solidFill>
                  <a:srgbClr val="000000"/>
                </a:solidFill>
                <a:latin typeface="Courier New" pitchFamily="-106" charset="0"/>
                <a:ea typeface="ＭＳ Ｐゴシック" pitchFamily="-106" charset="-128"/>
                <a:cs typeface="Courier New" pitchFamily="-106" charset="0"/>
              </a:rPr>
              <a:t>{ ... };</a:t>
            </a:r>
          </a:p>
          <a:p>
            <a:pPr eaLnBrk="1" hangingPunct="1">
              <a:buFont typeface="Wingdings" pitchFamily="1" charset="2"/>
              <a:buNone/>
            </a:pPr>
            <a:endParaRPr lang="en-GB" b="1" dirty="0" smtClean="0">
              <a:solidFill>
                <a:srgbClr val="000000"/>
              </a:solidFill>
              <a:latin typeface="Courier New" pitchFamily="-106" charset="0"/>
              <a:ea typeface="ＭＳ Ｐゴシック" pitchFamily="-106" charset="-128"/>
              <a:cs typeface="Courier New" pitchFamily="-106" charset="0"/>
            </a:endParaRPr>
          </a:p>
          <a:p>
            <a:pPr eaLnBrk="1" hangingPunct="1">
              <a:buFont typeface="Wingdings" pitchFamily="1" charset="2"/>
              <a:buNone/>
            </a:pPr>
            <a:r>
              <a:rPr lang="en-GB" b="1" dirty="0" smtClean="0">
                <a:solidFill>
                  <a:srgbClr val="000000"/>
                </a:solidFill>
                <a:latin typeface="Courier New" pitchFamily="-106" charset="0"/>
                <a:ea typeface="ＭＳ Ｐゴシック" pitchFamily="-106" charset="-128"/>
                <a:cs typeface="Courier New" pitchFamily="-106" charset="0"/>
              </a:rPr>
              <a:t>    </a:t>
            </a:r>
            <a:r>
              <a:rPr lang="en-GB" b="1" dirty="0" err="1">
                <a:solidFill>
                  <a:srgbClr val="0070C0"/>
                </a:solidFill>
                <a:latin typeface="Courier New" pitchFamily="-106" charset="0"/>
                <a:ea typeface="ＭＳ Ｐゴシック" pitchFamily="-106" charset="-128"/>
                <a:cs typeface="Courier New" pitchFamily="-106" charset="0"/>
              </a:rPr>
              <a:t>this</a:t>
            </a:r>
            <a:r>
              <a:rPr lang="en-GB" b="1" dirty="0" err="1" smtClean="0">
                <a:solidFill>
                  <a:srgbClr val="000000"/>
                </a:solidFill>
                <a:latin typeface="Courier New" pitchFamily="-106" charset="0"/>
                <a:ea typeface="ＭＳ Ｐゴシック" pitchFamily="-106" charset="-128"/>
                <a:cs typeface="Courier New" pitchFamily="-106" charset="0"/>
              </a:rPr>
              <a:t>.publicProperty</a:t>
            </a:r>
            <a:r>
              <a:rPr lang="en-GB" b="1" dirty="0" smtClean="0">
                <a:solidFill>
                  <a:srgbClr val="000000"/>
                </a:solidFill>
                <a:latin typeface="Courier New" pitchFamily="-106" charset="0"/>
                <a:ea typeface="ＭＳ Ｐゴシック" pitchFamily="-106" charset="-128"/>
                <a:cs typeface="Courier New" pitchFamily="-106" charset="0"/>
              </a:rPr>
              <a:t> = "</a:t>
            </a:r>
            <a:r>
              <a:rPr lang="en-GB" b="1" dirty="0">
                <a:solidFill>
                  <a:srgbClr val="00B050"/>
                </a:solidFill>
                <a:latin typeface="Courier New" pitchFamily="1" charset="0"/>
              </a:rPr>
              <a:t>public</a:t>
            </a:r>
            <a:r>
              <a:rPr lang="en-GB" b="1" dirty="0" smtClean="0">
                <a:solidFill>
                  <a:srgbClr val="000000"/>
                </a:solidFill>
                <a:latin typeface="Courier New" pitchFamily="-106" charset="0"/>
                <a:ea typeface="ＭＳ Ｐゴシック" pitchFamily="-106" charset="-128"/>
                <a:cs typeface="Courier New" pitchFamily="-106" charset="0"/>
              </a:rPr>
              <a:t>";</a:t>
            </a:r>
          </a:p>
          <a:p>
            <a:pPr eaLnBrk="1" hangingPunct="1">
              <a:buFont typeface="Wingdings" pitchFamily="1" charset="2"/>
              <a:buNone/>
            </a:pPr>
            <a:r>
              <a:rPr lang="en-GB" b="1" dirty="0" smtClean="0">
                <a:solidFill>
                  <a:srgbClr val="000000"/>
                </a:solidFill>
                <a:latin typeface="Courier New" pitchFamily="-106" charset="0"/>
                <a:ea typeface="ＭＳ Ｐゴシック" pitchFamily="-106" charset="-128"/>
                <a:cs typeface="Courier New" pitchFamily="-106" charset="0"/>
              </a:rPr>
              <a:t>    </a:t>
            </a:r>
            <a:r>
              <a:rPr lang="en-GB" b="1" dirty="0" err="1">
                <a:solidFill>
                  <a:srgbClr val="0070C0"/>
                </a:solidFill>
                <a:latin typeface="Courier New" pitchFamily="-106" charset="0"/>
                <a:ea typeface="ＭＳ Ｐゴシック" pitchFamily="-106" charset="-128"/>
                <a:cs typeface="Courier New" pitchFamily="-106" charset="0"/>
              </a:rPr>
              <a:t>this</a:t>
            </a:r>
            <a:r>
              <a:rPr lang="en-GB" b="1" dirty="0" err="1" smtClean="0">
                <a:solidFill>
                  <a:srgbClr val="000000"/>
                </a:solidFill>
                <a:latin typeface="Courier New" pitchFamily="-106" charset="0"/>
                <a:ea typeface="ＭＳ Ｐゴシック" pitchFamily="-106" charset="-128"/>
                <a:cs typeface="Courier New" pitchFamily="-106" charset="0"/>
              </a:rPr>
              <a:t>.publicMethod</a:t>
            </a:r>
            <a:r>
              <a:rPr lang="en-GB" b="1" dirty="0" smtClean="0">
                <a:solidFill>
                  <a:srgbClr val="000000"/>
                </a:solidFill>
                <a:latin typeface="Courier New" pitchFamily="-106" charset="0"/>
                <a:ea typeface="ＭＳ Ｐゴシック" pitchFamily="-106" charset="-128"/>
                <a:cs typeface="Courier New" pitchFamily="-106" charset="0"/>
              </a:rPr>
              <a:t> = </a:t>
            </a:r>
            <a:r>
              <a:rPr lang="en-GB" b="1" dirty="0">
                <a:solidFill>
                  <a:srgbClr val="0070C0"/>
                </a:solidFill>
                <a:latin typeface="Courier New" pitchFamily="-106" charset="0"/>
                <a:ea typeface="ＭＳ Ｐゴシック" pitchFamily="-106" charset="-128"/>
                <a:cs typeface="Courier New" pitchFamily="-106" charset="0"/>
              </a:rPr>
              <a:t>function</a:t>
            </a:r>
            <a:r>
              <a:rPr lang="en-GB" b="1" dirty="0" smtClean="0">
                <a:solidFill>
                  <a:srgbClr val="000000"/>
                </a:solidFill>
                <a:latin typeface="Courier New" pitchFamily="-106" charset="0"/>
                <a:ea typeface="ＭＳ Ｐゴシック" pitchFamily="-106" charset="-128"/>
                <a:cs typeface="Courier New" pitchFamily="-106" charset="0"/>
              </a:rPr>
              <a:t>() { ... };</a:t>
            </a:r>
          </a:p>
          <a:p>
            <a:pPr eaLnBrk="1" hangingPunct="1">
              <a:buFont typeface="Wingdings" pitchFamily="1" charset="2"/>
              <a:buNone/>
            </a:pPr>
            <a:r>
              <a:rPr lang="en-GB" b="1" dirty="0" smtClean="0">
                <a:solidFill>
                  <a:srgbClr val="000000"/>
                </a:solidFill>
                <a:latin typeface="Courier New" pitchFamily="-106" charset="0"/>
                <a:ea typeface="ＭＳ Ｐゴシック" pitchFamily="-106" charset="-128"/>
                <a:cs typeface="Courier New" pitchFamily="-106" charset="0"/>
              </a:rPr>
              <a:t>}</a:t>
            </a:r>
          </a:p>
          <a:p>
            <a:pPr eaLnBrk="1" hangingPunct="1">
              <a:buFont typeface="Wingdings" pitchFamily="1" charset="2"/>
              <a:buNone/>
            </a:pPr>
            <a:endParaRPr lang="en-GB" b="1" dirty="0">
              <a:solidFill>
                <a:srgbClr val="479B8F"/>
              </a:solidFill>
              <a:latin typeface="Courier New" pitchFamily="-106" charset="0"/>
              <a:ea typeface="ＭＳ Ｐゴシック" pitchFamily="-106" charset="-128"/>
              <a:cs typeface="Courier New" pitchFamily="-106" charset="0"/>
            </a:endParaRPr>
          </a:p>
        </p:txBody>
      </p:sp>
    </p:spTree>
    <p:extLst>
      <p:ext uri="{BB962C8B-B14F-4D97-AF65-F5344CB8AC3E}">
        <p14:creationId xmlns:p14="http://schemas.microsoft.com/office/powerpoint/2010/main" val="278454238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Introduction to closures</a:t>
            </a:r>
            <a:endParaRPr lang="en-US" dirty="0"/>
          </a:p>
        </p:txBody>
      </p:sp>
      <p:sp>
        <p:nvSpPr>
          <p:cNvPr id="3" name="Espace réservé du contenu 2"/>
          <p:cNvSpPr>
            <a:spLocks noGrp="1"/>
          </p:cNvSpPr>
          <p:nvPr>
            <p:ph idx="1"/>
          </p:nvPr>
        </p:nvSpPr>
        <p:spPr>
          <a:xfrm>
            <a:off x="323528" y="1128713"/>
            <a:ext cx="8569647" cy="4230687"/>
          </a:xfrm>
        </p:spPr>
        <p:txBody>
          <a:bodyPr/>
          <a:lstStyle/>
          <a:p>
            <a:pPr eaLnBrk="1" hangingPunct="1">
              <a:lnSpc>
                <a:spcPct val="90000"/>
              </a:lnSpc>
            </a:pPr>
            <a:r>
              <a:rPr lang="en-US" dirty="0" smtClean="0"/>
              <a:t>This pattern of public or private members works because JavaScript has </a:t>
            </a:r>
            <a:r>
              <a:rPr lang="en-US" i="1" dirty="0" smtClean="0"/>
              <a:t>Closures</a:t>
            </a:r>
          </a:p>
          <a:p>
            <a:pPr eaLnBrk="1" hangingPunct="1">
              <a:lnSpc>
                <a:spcPct val="90000"/>
              </a:lnSpc>
            </a:pPr>
            <a:endParaRPr lang="en-US" i="1" dirty="0"/>
          </a:p>
          <a:p>
            <a:pPr lvl="1" eaLnBrk="1" hangingPunct="1">
              <a:lnSpc>
                <a:spcPct val="90000"/>
              </a:lnSpc>
            </a:pPr>
            <a:r>
              <a:rPr lang="en-US" dirty="0" smtClean="0"/>
              <a:t>An inner function always has </a:t>
            </a:r>
            <a:r>
              <a:rPr lang="en-US" dirty="0"/>
              <a:t>access to the </a:t>
            </a:r>
            <a:r>
              <a:rPr lang="en-US" dirty="0" err="1"/>
              <a:t>vars</a:t>
            </a:r>
            <a:r>
              <a:rPr lang="en-US" dirty="0"/>
              <a:t> and parameters of its outer function, even after the outer function has </a:t>
            </a:r>
            <a:r>
              <a:rPr lang="en-US" dirty="0" smtClean="0"/>
              <a:t>returned</a:t>
            </a:r>
          </a:p>
          <a:p>
            <a:pPr lvl="1" eaLnBrk="1" hangingPunct="1">
              <a:lnSpc>
                <a:spcPct val="90000"/>
              </a:lnSpc>
            </a:pPr>
            <a:endParaRPr lang="en-US" dirty="0"/>
          </a:p>
          <a:p>
            <a:pPr lvl="1" eaLnBrk="1" hangingPunct="1">
              <a:lnSpc>
                <a:spcPct val="90000"/>
              </a:lnSpc>
            </a:pPr>
            <a:r>
              <a:rPr lang="en-US" dirty="0" smtClean="0"/>
              <a:t>Thanks to that, we can manipulate context bindings</a:t>
            </a:r>
          </a:p>
          <a:p>
            <a:pPr lvl="2" eaLnBrk="1" hangingPunct="1">
              <a:lnSpc>
                <a:spcPct val="90000"/>
              </a:lnSpc>
            </a:pPr>
            <a:r>
              <a:rPr lang="en-US" dirty="0" smtClean="0"/>
              <a:t>We’ll see that in the next chapter…</a:t>
            </a:r>
          </a:p>
        </p:txBody>
      </p:sp>
      <p:sp>
        <p:nvSpPr>
          <p:cNvPr id="4" name="Espace réservé du contenu 3"/>
          <p:cNvSpPr>
            <a:spLocks noGrp="1"/>
          </p:cNvSpPr>
          <p:nvPr>
            <p:ph sz="quarter" idx="13"/>
          </p:nvPr>
        </p:nvSpPr>
        <p:spPr/>
        <p:txBody>
          <a:bodyPr/>
          <a:lstStyle/>
          <a:p>
            <a:r>
              <a:rPr lang="en-US" dirty="0"/>
              <a:t>Object oriented programming</a:t>
            </a:r>
            <a:endParaRPr lang="fr-FR" dirty="0"/>
          </a:p>
        </p:txBody>
      </p:sp>
      <p:pic>
        <p:nvPicPr>
          <p:cNvPr id="8" name="Image 5"/>
          <p:cNvPicPr>
            <a:picLocks noChangeAspect="1"/>
          </p:cNvPicPr>
          <p:nvPr/>
        </p:nvPicPr>
        <p:blipFill>
          <a:blip r:embed="rId2" cstate="print"/>
          <a:srcRect/>
          <a:stretch>
            <a:fillRect/>
          </a:stretch>
        </p:blipFill>
        <p:spPr bwMode="auto">
          <a:xfrm>
            <a:off x="34925" y="49213"/>
            <a:ext cx="677863" cy="787400"/>
          </a:xfrm>
          <a:prstGeom prst="rect">
            <a:avLst/>
          </a:prstGeom>
          <a:noFill/>
          <a:ln w="9525">
            <a:noFill/>
            <a:miter lim="800000"/>
            <a:headEnd/>
            <a:tailEnd/>
          </a:ln>
        </p:spPr>
      </p:pic>
    </p:spTree>
    <p:extLst>
      <p:ext uri="{BB962C8B-B14F-4D97-AF65-F5344CB8AC3E}">
        <p14:creationId xmlns:p14="http://schemas.microsoft.com/office/powerpoint/2010/main" val="152893143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22313" y="3671888"/>
            <a:ext cx="7772400" cy="1135062"/>
          </a:xfrm>
        </p:spPr>
        <p:txBody>
          <a:bodyPr/>
          <a:lstStyle/>
          <a:p>
            <a:pPr>
              <a:defRPr/>
            </a:pPr>
            <a:r>
              <a:rPr lang="en-US" dirty="0" smtClean="0"/>
              <a:t>REMINDERS</a:t>
            </a:r>
            <a:endParaRPr lang="en-US" dirty="0"/>
          </a:p>
        </p:txBody>
      </p:sp>
      <p:sp>
        <p:nvSpPr>
          <p:cNvPr id="3" name="Espace réservé du texte 2"/>
          <p:cNvSpPr>
            <a:spLocks noGrp="1"/>
          </p:cNvSpPr>
          <p:nvPr>
            <p:ph type="body" idx="1"/>
          </p:nvPr>
        </p:nvSpPr>
        <p:spPr>
          <a:xfrm>
            <a:off x="722313" y="2422525"/>
            <a:ext cx="7772400" cy="1249363"/>
          </a:xfrm>
        </p:spPr>
        <p:txBody>
          <a:bodyPr/>
          <a:lstStyle/>
          <a:p>
            <a:pPr>
              <a:defRPr/>
            </a:pPr>
            <a:r>
              <a:rPr lang="en-US" dirty="0"/>
              <a:t>Go further with JavaScript…</a:t>
            </a:r>
          </a:p>
        </p:txBody>
      </p:sp>
      <p:pic>
        <p:nvPicPr>
          <p:cNvPr id="14340" name="Picture 6" descr="emblem_class"/>
          <p:cNvPicPr>
            <a:picLocks noChangeAspect="1" noChangeArrowheads="1"/>
          </p:cNvPicPr>
          <p:nvPr/>
        </p:nvPicPr>
        <p:blipFill>
          <a:blip r:embed="rId2" cstate="print"/>
          <a:srcRect/>
          <a:stretch>
            <a:fillRect/>
          </a:stretch>
        </p:blipFill>
        <p:spPr bwMode="auto">
          <a:xfrm>
            <a:off x="6732588" y="1849438"/>
            <a:ext cx="1752600" cy="17526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Introduction to closures</a:t>
            </a:r>
          </a:p>
        </p:txBody>
      </p:sp>
      <p:sp>
        <p:nvSpPr>
          <p:cNvPr id="3" name="Espace réservé du contenu 2"/>
          <p:cNvSpPr>
            <a:spLocks noGrp="1"/>
          </p:cNvSpPr>
          <p:nvPr>
            <p:ph idx="1"/>
          </p:nvPr>
        </p:nvSpPr>
        <p:spPr>
          <a:xfrm>
            <a:off x="323528" y="1128713"/>
            <a:ext cx="8569647" cy="4230687"/>
          </a:xfrm>
        </p:spPr>
        <p:txBody>
          <a:bodyPr/>
          <a:lstStyle/>
          <a:p>
            <a:pPr eaLnBrk="1" hangingPunct="1">
              <a:lnSpc>
                <a:spcPct val="90000"/>
              </a:lnSpc>
            </a:pPr>
            <a:r>
              <a:rPr lang="en-US" dirty="0" smtClean="0"/>
              <a:t>Example of private shared property :</a:t>
            </a:r>
          </a:p>
        </p:txBody>
      </p:sp>
      <p:sp>
        <p:nvSpPr>
          <p:cNvPr id="4" name="Espace réservé du contenu 3"/>
          <p:cNvSpPr>
            <a:spLocks noGrp="1"/>
          </p:cNvSpPr>
          <p:nvPr>
            <p:ph sz="quarter" idx="13"/>
          </p:nvPr>
        </p:nvSpPr>
        <p:spPr/>
        <p:txBody>
          <a:bodyPr/>
          <a:lstStyle/>
          <a:p>
            <a:r>
              <a:rPr lang="en-US" dirty="0"/>
              <a:t>Object oriented programming</a:t>
            </a:r>
            <a:endParaRPr lang="fr-FR" dirty="0"/>
          </a:p>
        </p:txBody>
      </p:sp>
      <p:pic>
        <p:nvPicPr>
          <p:cNvPr id="8" name="Image 5"/>
          <p:cNvPicPr>
            <a:picLocks noChangeAspect="1"/>
          </p:cNvPicPr>
          <p:nvPr/>
        </p:nvPicPr>
        <p:blipFill>
          <a:blip r:embed="rId2" cstate="print"/>
          <a:srcRect/>
          <a:stretch>
            <a:fillRect/>
          </a:stretch>
        </p:blipFill>
        <p:spPr bwMode="auto">
          <a:xfrm>
            <a:off x="34925" y="49213"/>
            <a:ext cx="677863" cy="787400"/>
          </a:xfrm>
          <a:prstGeom prst="rect">
            <a:avLst/>
          </a:prstGeom>
          <a:noFill/>
          <a:ln w="9525">
            <a:noFill/>
            <a:miter lim="800000"/>
            <a:headEnd/>
            <a:tailEnd/>
          </a:ln>
        </p:spPr>
      </p:pic>
      <p:sp>
        <p:nvSpPr>
          <p:cNvPr id="6" name="Rectangle à coins arrondis 4"/>
          <p:cNvSpPr/>
          <p:nvPr/>
        </p:nvSpPr>
        <p:spPr>
          <a:xfrm>
            <a:off x="179512" y="1705372"/>
            <a:ext cx="8785225" cy="3528392"/>
          </a:xfrm>
          <a:prstGeom prst="roundRect">
            <a:avLst/>
          </a:prstGeom>
        </p:spPr>
        <p:style>
          <a:lnRef idx="2">
            <a:schemeClr val="dk1"/>
          </a:lnRef>
          <a:fillRef idx="1">
            <a:schemeClr val="lt1"/>
          </a:fillRef>
          <a:effectRef idx="0">
            <a:schemeClr val="dk1"/>
          </a:effectRef>
          <a:fontRef idx="minor">
            <a:schemeClr val="dk1"/>
          </a:fontRef>
        </p:style>
        <p:txBody>
          <a:bodyPr anchor="ctr"/>
          <a:lstStyle/>
          <a:p>
            <a:pPr eaLnBrk="1" hangingPunct="1">
              <a:buFont typeface="Wingdings" pitchFamily="1" charset="2"/>
              <a:buNone/>
            </a:pPr>
            <a:r>
              <a:rPr lang="en-US" b="1" dirty="0" err="1">
                <a:solidFill>
                  <a:srgbClr val="0070C0"/>
                </a:solidFill>
                <a:latin typeface="Courier New" pitchFamily="-106" charset="0"/>
                <a:ea typeface="ＭＳ Ｐゴシック" pitchFamily="-106" charset="-128"/>
                <a:cs typeface="Courier New" pitchFamily="-106" charset="0"/>
              </a:rPr>
              <a:t>var</a:t>
            </a:r>
            <a:r>
              <a:rPr lang="en-US" b="1" dirty="0">
                <a:solidFill>
                  <a:srgbClr val="000000"/>
                </a:solidFill>
                <a:latin typeface="Courier New" pitchFamily="-106" charset="0"/>
                <a:ea typeface="ＭＳ Ｐゴシック" pitchFamily="-106" charset="-128"/>
                <a:cs typeface="Courier New" pitchFamily="-106" charset="0"/>
              </a:rPr>
              <a:t> </a:t>
            </a:r>
            <a:r>
              <a:rPr lang="en-US" b="1" dirty="0" err="1">
                <a:solidFill>
                  <a:srgbClr val="000000"/>
                </a:solidFill>
                <a:latin typeface="Courier New" pitchFamily="-106" charset="0"/>
                <a:ea typeface="ＭＳ Ｐゴシック" pitchFamily="-106" charset="-128"/>
                <a:cs typeface="Courier New" pitchFamily="-106" charset="0"/>
              </a:rPr>
              <a:t>myProto</a:t>
            </a:r>
            <a:r>
              <a:rPr lang="en-US" b="1" dirty="0">
                <a:solidFill>
                  <a:srgbClr val="000000"/>
                </a:solidFill>
                <a:latin typeface="Courier New" pitchFamily="-106" charset="0"/>
                <a:ea typeface="ＭＳ Ｐゴシック" pitchFamily="-106" charset="-128"/>
                <a:cs typeface="Courier New" pitchFamily="-106" charset="0"/>
              </a:rPr>
              <a:t> = {}</a:t>
            </a:r>
            <a:r>
              <a:rPr lang="en-US" b="1" dirty="0" smtClean="0">
                <a:solidFill>
                  <a:srgbClr val="000000"/>
                </a:solidFill>
                <a:latin typeface="Courier New" pitchFamily="-106" charset="0"/>
                <a:ea typeface="ＭＳ Ｐゴシック" pitchFamily="-106" charset="-128"/>
                <a:cs typeface="Courier New" pitchFamily="-106" charset="0"/>
              </a:rPr>
              <a:t>;</a:t>
            </a:r>
          </a:p>
          <a:p>
            <a:pPr eaLnBrk="1" hangingPunct="1">
              <a:buFont typeface="Wingdings" pitchFamily="1" charset="2"/>
              <a:buNone/>
            </a:pPr>
            <a:endParaRPr lang="en-US" b="1" dirty="0">
              <a:solidFill>
                <a:srgbClr val="000000"/>
              </a:solidFill>
              <a:latin typeface="Courier New" pitchFamily="-106" charset="0"/>
              <a:ea typeface="ＭＳ Ｐゴシック" pitchFamily="-106" charset="-128"/>
              <a:cs typeface="Courier New" pitchFamily="-106" charset="0"/>
            </a:endParaRPr>
          </a:p>
          <a:p>
            <a:pPr eaLnBrk="1" hangingPunct="1">
              <a:buFont typeface="Wingdings" pitchFamily="1" charset="2"/>
              <a:buNone/>
            </a:pPr>
            <a:r>
              <a:rPr lang="en-US" b="1" dirty="0">
                <a:solidFill>
                  <a:srgbClr val="000000"/>
                </a:solidFill>
                <a:latin typeface="Courier New" pitchFamily="-106" charset="0"/>
                <a:ea typeface="ＭＳ Ｐゴシック" pitchFamily="-106" charset="-128"/>
                <a:cs typeface="Courier New" pitchFamily="-106" charset="0"/>
              </a:rPr>
              <a:t>(</a:t>
            </a:r>
            <a:r>
              <a:rPr lang="en-US" b="1" dirty="0">
                <a:solidFill>
                  <a:srgbClr val="0070C0"/>
                </a:solidFill>
                <a:latin typeface="Courier New" pitchFamily="-106" charset="0"/>
                <a:ea typeface="ＭＳ Ｐゴシック" pitchFamily="-106" charset="-128"/>
                <a:cs typeface="Courier New" pitchFamily="-106" charset="0"/>
              </a:rPr>
              <a:t>function</a:t>
            </a:r>
            <a:r>
              <a:rPr lang="en-US" b="1" dirty="0">
                <a:solidFill>
                  <a:srgbClr val="000000"/>
                </a:solidFill>
                <a:latin typeface="Courier New" pitchFamily="-106" charset="0"/>
                <a:ea typeface="ＭＳ Ｐゴシック" pitchFamily="-106" charset="-128"/>
                <a:cs typeface="Courier New" pitchFamily="-106" charset="0"/>
              </a:rPr>
              <a:t> Scope() </a:t>
            </a:r>
            <a:r>
              <a:rPr lang="en-US" b="1" dirty="0" smtClean="0">
                <a:solidFill>
                  <a:srgbClr val="000000"/>
                </a:solidFill>
                <a:latin typeface="Courier New" pitchFamily="-106" charset="0"/>
                <a:ea typeface="ＭＳ Ｐゴシック" pitchFamily="-106" charset="-128"/>
                <a:cs typeface="Courier New" pitchFamily="-106" charset="0"/>
              </a:rPr>
              <a:t>{</a:t>
            </a:r>
            <a:endParaRPr lang="en-US" b="1" dirty="0">
              <a:solidFill>
                <a:srgbClr val="000000"/>
              </a:solidFill>
              <a:latin typeface="Courier New" pitchFamily="-106" charset="0"/>
              <a:ea typeface="ＭＳ Ｐゴシック" pitchFamily="-106" charset="-128"/>
              <a:cs typeface="Courier New" pitchFamily="-106" charset="0"/>
            </a:endParaRPr>
          </a:p>
          <a:p>
            <a:pPr eaLnBrk="1" hangingPunct="1">
              <a:buFont typeface="Wingdings" pitchFamily="1" charset="2"/>
              <a:buNone/>
            </a:pPr>
            <a:r>
              <a:rPr lang="en-US" b="1" dirty="0">
                <a:solidFill>
                  <a:srgbClr val="000000"/>
                </a:solidFill>
                <a:latin typeface="Courier New" pitchFamily="-106" charset="0"/>
                <a:ea typeface="ＭＳ Ｐゴシック" pitchFamily="-106" charset="-128"/>
                <a:cs typeface="Courier New" pitchFamily="-106" charset="0"/>
              </a:rPr>
              <a:t>	</a:t>
            </a:r>
            <a:r>
              <a:rPr lang="en-US" b="1" dirty="0" err="1">
                <a:solidFill>
                  <a:srgbClr val="0070C0"/>
                </a:solidFill>
                <a:latin typeface="Courier New" pitchFamily="-106" charset="0"/>
                <a:ea typeface="ＭＳ Ｐゴシック" pitchFamily="-106" charset="-128"/>
                <a:cs typeface="Courier New" pitchFamily="-106" charset="0"/>
              </a:rPr>
              <a:t>var</a:t>
            </a:r>
            <a:r>
              <a:rPr lang="en-US" b="1" dirty="0">
                <a:solidFill>
                  <a:srgbClr val="000000"/>
                </a:solidFill>
                <a:latin typeface="Courier New" pitchFamily="-106" charset="0"/>
                <a:ea typeface="ＭＳ Ｐゴシック" pitchFamily="-106" charset="-128"/>
                <a:cs typeface="Courier New" pitchFamily="-106" charset="0"/>
              </a:rPr>
              <a:t> </a:t>
            </a:r>
            <a:r>
              <a:rPr lang="en-US" b="1" dirty="0" err="1" smtClean="0">
                <a:solidFill>
                  <a:srgbClr val="000000"/>
                </a:solidFill>
                <a:latin typeface="Courier New" pitchFamily="-106" charset="0"/>
                <a:ea typeface="ＭＳ Ｐゴシック" pitchFamily="-106" charset="-128"/>
                <a:cs typeface="Courier New" pitchFamily="-106" charset="0"/>
              </a:rPr>
              <a:t>privateSharedProp</a:t>
            </a:r>
            <a:r>
              <a:rPr lang="en-US" b="1" dirty="0" smtClean="0">
                <a:solidFill>
                  <a:srgbClr val="000000"/>
                </a:solidFill>
                <a:latin typeface="Courier New" pitchFamily="-106" charset="0"/>
                <a:ea typeface="ＭＳ Ｐゴシック" pitchFamily="-106" charset="-128"/>
                <a:cs typeface="Courier New" pitchFamily="-106" charset="0"/>
              </a:rPr>
              <a:t> = "</a:t>
            </a:r>
            <a:r>
              <a:rPr lang="en-US" b="1" dirty="0">
                <a:solidFill>
                  <a:srgbClr val="00B050"/>
                </a:solidFill>
                <a:latin typeface="Courier New" pitchFamily="1" charset="0"/>
              </a:rPr>
              <a:t>private</a:t>
            </a:r>
            <a:r>
              <a:rPr lang="en-US" b="1" dirty="0" smtClean="0">
                <a:solidFill>
                  <a:srgbClr val="000000"/>
                </a:solidFill>
                <a:latin typeface="Courier New" pitchFamily="-106" charset="0"/>
                <a:ea typeface="ＭＳ Ｐゴシック" pitchFamily="-106" charset="-128"/>
                <a:cs typeface="Courier New" pitchFamily="-106" charset="0"/>
              </a:rPr>
              <a:t> </a:t>
            </a:r>
            <a:r>
              <a:rPr lang="en-US" b="1" dirty="0">
                <a:solidFill>
                  <a:srgbClr val="00B050"/>
                </a:solidFill>
                <a:latin typeface="Courier New" pitchFamily="1" charset="0"/>
              </a:rPr>
              <a:t>shared</a:t>
            </a:r>
            <a:r>
              <a:rPr lang="en-US" b="1" dirty="0" smtClean="0">
                <a:solidFill>
                  <a:srgbClr val="000000"/>
                </a:solidFill>
                <a:latin typeface="Courier New" pitchFamily="-106" charset="0"/>
                <a:ea typeface="ＭＳ Ｐゴシック" pitchFamily="-106" charset="-128"/>
                <a:cs typeface="Courier New" pitchFamily="-106" charset="0"/>
              </a:rPr>
              <a:t>";</a:t>
            </a:r>
            <a:endParaRPr lang="en-US" b="1" dirty="0">
              <a:solidFill>
                <a:srgbClr val="000000"/>
              </a:solidFill>
              <a:latin typeface="Courier New" pitchFamily="-106" charset="0"/>
              <a:ea typeface="ＭＳ Ｐゴシック" pitchFamily="-106" charset="-128"/>
              <a:cs typeface="Courier New" pitchFamily="-106" charset="0"/>
            </a:endParaRPr>
          </a:p>
          <a:p>
            <a:pPr eaLnBrk="1" hangingPunct="1">
              <a:buFont typeface="Wingdings" pitchFamily="1" charset="2"/>
              <a:buNone/>
            </a:pPr>
            <a:endParaRPr lang="en-US" b="1" dirty="0">
              <a:solidFill>
                <a:srgbClr val="000000"/>
              </a:solidFill>
              <a:latin typeface="Courier New" pitchFamily="-106" charset="0"/>
              <a:ea typeface="ＭＳ Ｐゴシック" pitchFamily="-106" charset="-128"/>
              <a:cs typeface="Courier New" pitchFamily="-106" charset="0"/>
            </a:endParaRPr>
          </a:p>
          <a:p>
            <a:pPr eaLnBrk="1" hangingPunct="1">
              <a:buFont typeface="Wingdings" pitchFamily="1" charset="2"/>
              <a:buNone/>
            </a:pPr>
            <a:r>
              <a:rPr lang="en-US" b="1" dirty="0">
                <a:solidFill>
                  <a:srgbClr val="000000"/>
                </a:solidFill>
                <a:latin typeface="Courier New" pitchFamily="-106" charset="0"/>
                <a:ea typeface="ＭＳ Ｐゴシック" pitchFamily="-106" charset="-128"/>
                <a:cs typeface="Courier New" pitchFamily="-106" charset="0"/>
              </a:rPr>
              <a:t>	</a:t>
            </a:r>
            <a:r>
              <a:rPr lang="en-US" b="1" dirty="0" err="1" smtClean="0">
                <a:solidFill>
                  <a:srgbClr val="000000"/>
                </a:solidFill>
                <a:latin typeface="Courier New" pitchFamily="-106" charset="0"/>
                <a:ea typeface="ＭＳ Ｐゴシック" pitchFamily="-106" charset="-128"/>
                <a:cs typeface="Courier New" pitchFamily="-106" charset="0"/>
              </a:rPr>
              <a:t>myProto.publicProperty</a:t>
            </a:r>
            <a:r>
              <a:rPr lang="en-US" b="1" dirty="0" smtClean="0">
                <a:solidFill>
                  <a:srgbClr val="000000"/>
                </a:solidFill>
                <a:latin typeface="Courier New" pitchFamily="-106" charset="0"/>
                <a:ea typeface="ＭＳ Ｐゴシック" pitchFamily="-106" charset="-128"/>
                <a:cs typeface="Courier New" pitchFamily="-106" charset="0"/>
              </a:rPr>
              <a:t> = "</a:t>
            </a:r>
            <a:r>
              <a:rPr lang="en-US" b="1" dirty="0">
                <a:solidFill>
                  <a:srgbClr val="00B050"/>
                </a:solidFill>
                <a:latin typeface="Courier New" pitchFamily="1" charset="0"/>
              </a:rPr>
              <a:t>public</a:t>
            </a:r>
            <a:r>
              <a:rPr lang="en-US" b="1" dirty="0" smtClean="0">
                <a:solidFill>
                  <a:srgbClr val="000000"/>
                </a:solidFill>
                <a:latin typeface="Courier New" pitchFamily="-106" charset="0"/>
                <a:ea typeface="ＭＳ Ｐゴシック" pitchFamily="-106" charset="-128"/>
                <a:cs typeface="Courier New" pitchFamily="-106" charset="0"/>
              </a:rPr>
              <a:t>";</a:t>
            </a:r>
          </a:p>
          <a:p>
            <a:pPr eaLnBrk="1" hangingPunct="1">
              <a:buFont typeface="Wingdings" pitchFamily="1" charset="2"/>
              <a:buNone/>
            </a:pPr>
            <a:r>
              <a:rPr lang="en-US" b="1" dirty="0">
                <a:solidFill>
                  <a:srgbClr val="000000"/>
                </a:solidFill>
                <a:latin typeface="Courier New" pitchFamily="-106" charset="0"/>
                <a:ea typeface="ＭＳ Ｐゴシック" pitchFamily="-106" charset="-128"/>
                <a:cs typeface="Courier New" pitchFamily="-106" charset="0"/>
              </a:rPr>
              <a:t>	</a:t>
            </a:r>
            <a:r>
              <a:rPr lang="en-US" b="1" dirty="0" err="1" smtClean="0">
                <a:solidFill>
                  <a:srgbClr val="000000"/>
                </a:solidFill>
                <a:latin typeface="Courier New" pitchFamily="-106" charset="0"/>
                <a:ea typeface="ＭＳ Ｐゴシック" pitchFamily="-106" charset="-128"/>
                <a:cs typeface="Courier New" pitchFamily="-106" charset="0"/>
              </a:rPr>
              <a:t>myProto.getPrivateSharedProp</a:t>
            </a:r>
            <a:r>
              <a:rPr lang="en-US" b="1" dirty="0" smtClean="0">
                <a:solidFill>
                  <a:srgbClr val="000000"/>
                </a:solidFill>
                <a:latin typeface="Courier New" pitchFamily="-106" charset="0"/>
                <a:ea typeface="ＭＳ Ｐゴシック" pitchFamily="-106" charset="-128"/>
                <a:cs typeface="Courier New" pitchFamily="-106" charset="0"/>
              </a:rPr>
              <a:t> = </a:t>
            </a:r>
            <a:r>
              <a:rPr lang="en-US" b="1" dirty="0">
                <a:solidFill>
                  <a:srgbClr val="0070C0"/>
                </a:solidFill>
                <a:latin typeface="Courier New" pitchFamily="-106" charset="0"/>
                <a:ea typeface="ＭＳ Ｐゴシック" pitchFamily="-106" charset="-128"/>
                <a:cs typeface="Courier New" pitchFamily="-106" charset="0"/>
              </a:rPr>
              <a:t>function</a:t>
            </a:r>
            <a:r>
              <a:rPr lang="en-US" b="1" dirty="0" smtClean="0">
                <a:solidFill>
                  <a:srgbClr val="000000"/>
                </a:solidFill>
                <a:latin typeface="Courier New" pitchFamily="-106" charset="0"/>
                <a:ea typeface="ＭＳ Ｐゴシック" pitchFamily="-106" charset="-128"/>
                <a:cs typeface="Courier New" pitchFamily="-106" charset="0"/>
              </a:rPr>
              <a:t>() {</a:t>
            </a:r>
          </a:p>
          <a:p>
            <a:pPr eaLnBrk="1" hangingPunct="1">
              <a:buFont typeface="Wingdings" pitchFamily="1" charset="2"/>
              <a:buNone/>
            </a:pPr>
            <a:r>
              <a:rPr lang="en-US" b="1" dirty="0" smtClean="0">
                <a:solidFill>
                  <a:srgbClr val="000000"/>
                </a:solidFill>
                <a:latin typeface="Courier New" pitchFamily="-106" charset="0"/>
                <a:ea typeface="ＭＳ Ｐゴシック" pitchFamily="-106" charset="-128"/>
                <a:cs typeface="Courier New" pitchFamily="-106" charset="0"/>
              </a:rPr>
              <a:t>		</a:t>
            </a:r>
            <a:r>
              <a:rPr lang="en-US" b="1" dirty="0">
                <a:solidFill>
                  <a:srgbClr val="0070C0"/>
                </a:solidFill>
                <a:latin typeface="Courier New" pitchFamily="-106" charset="0"/>
                <a:ea typeface="ＭＳ Ｐゴシック" pitchFamily="-106" charset="-128"/>
                <a:cs typeface="Courier New" pitchFamily="-106" charset="0"/>
              </a:rPr>
              <a:t>return</a:t>
            </a:r>
            <a:r>
              <a:rPr lang="en-US" b="1" dirty="0" smtClean="0">
                <a:solidFill>
                  <a:srgbClr val="000000"/>
                </a:solidFill>
                <a:latin typeface="Courier New" pitchFamily="-106" charset="0"/>
                <a:ea typeface="ＭＳ Ｐゴシック" pitchFamily="-106" charset="-128"/>
                <a:cs typeface="Courier New" pitchFamily="-106" charset="0"/>
              </a:rPr>
              <a:t> </a:t>
            </a:r>
            <a:r>
              <a:rPr lang="en-US" b="1" dirty="0" err="1" smtClean="0">
                <a:solidFill>
                  <a:srgbClr val="000000"/>
                </a:solidFill>
                <a:latin typeface="Courier New" pitchFamily="-106" charset="0"/>
                <a:ea typeface="ＭＳ Ｐゴシック" pitchFamily="-106" charset="-128"/>
                <a:cs typeface="Courier New" pitchFamily="-106" charset="0"/>
              </a:rPr>
              <a:t>privateSharedProp</a:t>
            </a:r>
            <a:r>
              <a:rPr lang="en-US" b="1" dirty="0" smtClean="0">
                <a:solidFill>
                  <a:srgbClr val="000000"/>
                </a:solidFill>
                <a:latin typeface="Courier New" pitchFamily="-106" charset="0"/>
                <a:ea typeface="ＭＳ Ｐゴシック" pitchFamily="-106" charset="-128"/>
                <a:cs typeface="Courier New" pitchFamily="-106" charset="0"/>
              </a:rPr>
              <a:t>;</a:t>
            </a:r>
            <a:endParaRPr lang="en-US" b="1" dirty="0">
              <a:solidFill>
                <a:srgbClr val="000000"/>
              </a:solidFill>
              <a:latin typeface="Courier New" pitchFamily="-106" charset="0"/>
              <a:ea typeface="ＭＳ Ｐゴシック" pitchFamily="-106" charset="-128"/>
              <a:cs typeface="Courier New" pitchFamily="-106" charset="0"/>
            </a:endParaRPr>
          </a:p>
          <a:p>
            <a:pPr eaLnBrk="1" hangingPunct="1">
              <a:buFont typeface="Wingdings" pitchFamily="1" charset="2"/>
              <a:buNone/>
            </a:pPr>
            <a:r>
              <a:rPr lang="en-US" b="1" dirty="0" smtClean="0">
                <a:solidFill>
                  <a:srgbClr val="000000"/>
                </a:solidFill>
                <a:latin typeface="Courier New" pitchFamily="-106" charset="0"/>
                <a:ea typeface="ＭＳ Ｐゴシック" pitchFamily="-106" charset="-128"/>
                <a:cs typeface="Courier New" pitchFamily="-106" charset="0"/>
              </a:rPr>
              <a:t>	}</a:t>
            </a:r>
            <a:endParaRPr lang="en-US" b="1" dirty="0">
              <a:solidFill>
                <a:srgbClr val="000000"/>
              </a:solidFill>
              <a:latin typeface="Courier New" pitchFamily="-106" charset="0"/>
              <a:ea typeface="ＭＳ Ｐゴシック" pitchFamily="-106" charset="-128"/>
              <a:cs typeface="Courier New" pitchFamily="-106" charset="0"/>
            </a:endParaRPr>
          </a:p>
          <a:p>
            <a:pPr eaLnBrk="1" hangingPunct="1">
              <a:buFont typeface="Wingdings" pitchFamily="1" charset="2"/>
              <a:buNone/>
            </a:pPr>
            <a:r>
              <a:rPr lang="en-US" b="1" dirty="0">
                <a:solidFill>
                  <a:srgbClr val="000000"/>
                </a:solidFill>
                <a:latin typeface="Courier New" pitchFamily="-106" charset="0"/>
                <a:ea typeface="ＭＳ Ｐゴシック" pitchFamily="-106" charset="-128"/>
                <a:cs typeface="Courier New" pitchFamily="-106" charset="0"/>
              </a:rPr>
              <a:t>}())</a:t>
            </a:r>
            <a:r>
              <a:rPr lang="en-US" b="1" dirty="0" smtClean="0">
                <a:solidFill>
                  <a:srgbClr val="000000"/>
                </a:solidFill>
                <a:latin typeface="Courier New" pitchFamily="-106" charset="0"/>
                <a:ea typeface="ＭＳ Ｐゴシック" pitchFamily="-106" charset="-128"/>
                <a:cs typeface="Courier New" pitchFamily="-106" charset="0"/>
              </a:rPr>
              <a:t>;</a:t>
            </a:r>
          </a:p>
          <a:p>
            <a:pPr eaLnBrk="1" hangingPunct="1">
              <a:buFont typeface="Wingdings" pitchFamily="1" charset="2"/>
              <a:buNone/>
            </a:pPr>
            <a:endParaRPr lang="en-US" b="1" dirty="0">
              <a:solidFill>
                <a:srgbClr val="000000"/>
              </a:solidFill>
              <a:latin typeface="Courier New" pitchFamily="-106" charset="0"/>
              <a:ea typeface="ＭＳ Ｐゴシック" pitchFamily="-106" charset="-128"/>
              <a:cs typeface="Courier New" pitchFamily="-106" charset="0"/>
            </a:endParaRPr>
          </a:p>
          <a:p>
            <a:pPr eaLnBrk="1" hangingPunct="1">
              <a:buFont typeface="Wingdings" pitchFamily="1" charset="2"/>
              <a:buNone/>
            </a:pPr>
            <a:r>
              <a:rPr lang="en-US" b="1" dirty="0" err="1">
                <a:solidFill>
                  <a:srgbClr val="0070C0"/>
                </a:solidFill>
                <a:latin typeface="Courier New" pitchFamily="-106" charset="0"/>
                <a:ea typeface="ＭＳ Ｐゴシック" pitchFamily="-106" charset="-128"/>
                <a:cs typeface="Courier New" pitchFamily="-106" charset="0"/>
              </a:rPr>
              <a:t>var</a:t>
            </a:r>
            <a:r>
              <a:rPr lang="en-US" b="1" dirty="0">
                <a:solidFill>
                  <a:srgbClr val="000000"/>
                </a:solidFill>
                <a:latin typeface="Courier New" pitchFamily="-106" charset="0"/>
                <a:ea typeface="ＭＳ Ｐゴシック" pitchFamily="-106" charset="-128"/>
                <a:cs typeface="Courier New" pitchFamily="-106" charset="0"/>
              </a:rPr>
              <a:t> </a:t>
            </a:r>
            <a:r>
              <a:rPr lang="en-US" b="1" dirty="0" err="1">
                <a:solidFill>
                  <a:srgbClr val="000000"/>
                </a:solidFill>
                <a:latin typeface="Courier New" pitchFamily="-106" charset="0"/>
                <a:ea typeface="ＭＳ Ｐゴシック" pitchFamily="-106" charset="-128"/>
                <a:cs typeface="Courier New" pitchFamily="-106" charset="0"/>
              </a:rPr>
              <a:t>obj</a:t>
            </a:r>
            <a:r>
              <a:rPr lang="en-US" b="1" dirty="0">
                <a:solidFill>
                  <a:srgbClr val="000000"/>
                </a:solidFill>
                <a:latin typeface="Courier New" pitchFamily="-106" charset="0"/>
                <a:ea typeface="ＭＳ Ｐゴシック" pitchFamily="-106" charset="-128"/>
                <a:cs typeface="Courier New" pitchFamily="-106" charset="0"/>
              </a:rPr>
              <a:t> = </a:t>
            </a:r>
            <a:r>
              <a:rPr lang="en-US" b="1" dirty="0" err="1">
                <a:solidFill>
                  <a:srgbClr val="000000"/>
                </a:solidFill>
                <a:latin typeface="Courier New" pitchFamily="-106" charset="0"/>
                <a:ea typeface="ＭＳ Ｐゴシック" pitchFamily="-106" charset="-128"/>
                <a:cs typeface="Courier New" pitchFamily="-106" charset="0"/>
              </a:rPr>
              <a:t>Object.create</a:t>
            </a:r>
            <a:r>
              <a:rPr lang="en-US" b="1" dirty="0">
                <a:solidFill>
                  <a:srgbClr val="000000"/>
                </a:solidFill>
                <a:latin typeface="Courier New" pitchFamily="-106" charset="0"/>
                <a:ea typeface="ＭＳ Ｐゴシック" pitchFamily="-106" charset="-128"/>
                <a:cs typeface="Courier New" pitchFamily="-106" charset="0"/>
              </a:rPr>
              <a:t>(</a:t>
            </a:r>
            <a:r>
              <a:rPr lang="en-US" b="1" dirty="0" err="1">
                <a:solidFill>
                  <a:srgbClr val="000000"/>
                </a:solidFill>
                <a:latin typeface="Courier New" pitchFamily="-106" charset="0"/>
                <a:ea typeface="ＭＳ Ｐゴシック" pitchFamily="-106" charset="-128"/>
                <a:cs typeface="Courier New" pitchFamily="-106" charset="0"/>
              </a:rPr>
              <a:t>myProto</a:t>
            </a:r>
            <a:r>
              <a:rPr lang="en-US" b="1" dirty="0">
                <a:solidFill>
                  <a:srgbClr val="000000"/>
                </a:solidFill>
                <a:latin typeface="Courier New" pitchFamily="-106" charset="0"/>
                <a:ea typeface="ＭＳ Ｐゴシック" pitchFamily="-106" charset="-128"/>
                <a:cs typeface="Courier New" pitchFamily="-106" charset="0"/>
              </a:rPr>
              <a:t>);</a:t>
            </a:r>
            <a:endParaRPr lang="en-GB" b="1" dirty="0">
              <a:solidFill>
                <a:srgbClr val="000000"/>
              </a:solidFill>
              <a:latin typeface="Courier New" pitchFamily="-106" charset="0"/>
              <a:ea typeface="ＭＳ Ｐゴシック" pitchFamily="-106" charset="-128"/>
              <a:cs typeface="Courier New" pitchFamily="-106" charset="0"/>
            </a:endParaRPr>
          </a:p>
        </p:txBody>
      </p:sp>
    </p:spTree>
    <p:extLst>
      <p:ext uri="{BB962C8B-B14F-4D97-AF65-F5344CB8AC3E}">
        <p14:creationId xmlns:p14="http://schemas.microsoft.com/office/powerpoint/2010/main" val="358858487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Questions ?</a:t>
            </a:r>
            <a:endParaRPr lang="fr-FR" dirty="0"/>
          </a:p>
        </p:txBody>
      </p:sp>
      <p:pic>
        <p:nvPicPr>
          <p:cNvPr id="4" name="Picture 6"/>
          <p:cNvPicPr>
            <a:picLocks noChangeAspect="1" noChangeArrowheads="1"/>
          </p:cNvPicPr>
          <p:nvPr/>
        </p:nvPicPr>
        <p:blipFill>
          <a:blip r:embed="rId2" cstate="print"/>
          <a:srcRect/>
          <a:stretch>
            <a:fillRect/>
          </a:stretch>
        </p:blipFill>
        <p:spPr bwMode="auto">
          <a:xfrm>
            <a:off x="2483768" y="1129308"/>
            <a:ext cx="4241200" cy="3832027"/>
          </a:xfrm>
          <a:prstGeom prst="rect">
            <a:avLst/>
          </a:prstGeom>
          <a:noFill/>
          <a:ln w="12700">
            <a:noFill/>
            <a:miter lim="800000"/>
            <a:headEnd type="none" w="sm" len="sm"/>
            <a:tailEnd type="none" w="sm" len="sm"/>
          </a:ln>
          <a:effectLst/>
        </p:spPr>
      </p:pic>
      <p:pic>
        <p:nvPicPr>
          <p:cNvPr id="6" name="Image 3" descr="icon_chrono.png"/>
          <p:cNvPicPr>
            <a:picLocks noChangeAspect="1"/>
          </p:cNvPicPr>
          <p:nvPr/>
        </p:nvPicPr>
        <p:blipFill>
          <a:blip r:embed="rId3" cstate="print"/>
          <a:srcRect/>
          <a:stretch>
            <a:fillRect/>
          </a:stretch>
        </p:blipFill>
        <p:spPr bwMode="auto">
          <a:xfrm>
            <a:off x="107504" y="121196"/>
            <a:ext cx="978956" cy="864096"/>
          </a:xfrm>
          <a:prstGeom prst="rect">
            <a:avLst/>
          </a:prstGeom>
          <a:noFill/>
          <a:ln w="9525">
            <a:noFill/>
            <a:miter lim="800000"/>
            <a:headEnd/>
            <a:tailEnd/>
          </a:ln>
        </p:spPr>
      </p:pic>
    </p:spTree>
    <p:extLst>
      <p:ext uri="{BB962C8B-B14F-4D97-AF65-F5344CB8AC3E}">
        <p14:creationId xmlns:p14="http://schemas.microsoft.com/office/powerpoint/2010/main" val="1490903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style.rotation</p:attrName>
                                        </p:attrNameLst>
                                      </p:cBhvr>
                                      <p:tavLst>
                                        <p:tav tm="0">
                                          <p:val>
                                            <p:fltVal val="720"/>
                                          </p:val>
                                        </p:tav>
                                        <p:tav tm="100000">
                                          <p:val>
                                            <p:fltVal val="0"/>
                                          </p:val>
                                        </p:tav>
                                      </p:tavLst>
                                    </p:anim>
                                    <p:anim calcmode="lin" valueType="num">
                                      <p:cBhvr>
                                        <p:cTn id="9" dur="1000" fill="hold"/>
                                        <p:tgtEl>
                                          <p:spTgt spid="4"/>
                                        </p:tgtEl>
                                        <p:attrNameLst>
                                          <p:attrName>ppt_h</p:attrName>
                                        </p:attrNameLst>
                                      </p:cBhvr>
                                      <p:tavLst>
                                        <p:tav tm="0">
                                          <p:val>
                                            <p:fltVal val="0"/>
                                          </p:val>
                                        </p:tav>
                                        <p:tav tm="100000">
                                          <p:val>
                                            <p:strVal val="#ppt_h"/>
                                          </p:val>
                                        </p:tav>
                                      </p:tavLst>
                                    </p:anim>
                                    <p:anim calcmode="lin" valueType="num">
                                      <p:cBhvr>
                                        <p:cTn id="10" dur="1000" fill="hold"/>
                                        <p:tgtEl>
                                          <p:spTgt spid="4"/>
                                        </p:tgtEl>
                                        <p:attrNameLst>
                                          <p:attrName>ppt_w</p:attrName>
                                        </p:attrNameLst>
                                      </p:cBhvr>
                                      <p:tavLst>
                                        <p:tav tm="0">
                                          <p:val>
                                            <p:fltVal val="0"/>
                                          </p:val>
                                        </p:tav>
                                        <p:tav tm="100000">
                                          <p:val>
                                            <p:strVal val="#ppt_w"/>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Exercise (1/3)</a:t>
            </a:r>
            <a:endParaRPr lang="en-US" dirty="0"/>
          </a:p>
        </p:txBody>
      </p:sp>
      <p:sp>
        <p:nvSpPr>
          <p:cNvPr id="3" name="Espace réservé du contenu 2"/>
          <p:cNvSpPr>
            <a:spLocks noGrp="1"/>
          </p:cNvSpPr>
          <p:nvPr>
            <p:ph idx="1"/>
          </p:nvPr>
        </p:nvSpPr>
        <p:spPr>
          <a:xfrm>
            <a:off x="323528" y="1128713"/>
            <a:ext cx="8569647" cy="4230687"/>
          </a:xfrm>
        </p:spPr>
        <p:txBody>
          <a:bodyPr/>
          <a:lstStyle/>
          <a:p>
            <a:pPr eaLnBrk="1" hangingPunct="1">
              <a:lnSpc>
                <a:spcPct val="90000"/>
              </a:lnSpc>
            </a:pPr>
            <a:r>
              <a:rPr lang="en-US" dirty="0"/>
              <a:t>The aim of the exercise will be to develop a simple web </a:t>
            </a:r>
            <a:r>
              <a:rPr lang="en-US" dirty="0" err="1" smtClean="0"/>
              <a:t>Tamagotchi</a:t>
            </a:r>
            <a:endParaRPr lang="en-US" dirty="0" smtClean="0"/>
          </a:p>
          <a:p>
            <a:pPr eaLnBrk="1" hangingPunct="1">
              <a:lnSpc>
                <a:spcPct val="90000"/>
              </a:lnSpc>
            </a:pPr>
            <a:endParaRPr lang="en-US" dirty="0"/>
          </a:p>
          <a:p>
            <a:pPr eaLnBrk="1" hangingPunct="1">
              <a:lnSpc>
                <a:spcPct val="90000"/>
              </a:lnSpc>
            </a:pPr>
            <a:r>
              <a:rPr lang="en-US" dirty="0" smtClean="0"/>
              <a:t>Go on </a:t>
            </a:r>
            <a:r>
              <a:rPr lang="en-US" dirty="0" smtClean="0">
                <a:hlinkClick r:id="rId2"/>
              </a:rPr>
              <a:t>http://courses.supinfo.com</a:t>
            </a:r>
            <a:r>
              <a:rPr lang="en-US" dirty="0" smtClean="0"/>
              <a:t> and download the </a:t>
            </a:r>
            <a:r>
              <a:rPr lang="en-US" i="1" u="sng" dirty="0" err="1" smtClean="0"/>
              <a:t>Tamagocci</a:t>
            </a:r>
            <a:r>
              <a:rPr lang="en-US" i="1" u="sng" dirty="0"/>
              <a:t> </a:t>
            </a:r>
            <a:r>
              <a:rPr lang="en-US" i="1" u="sng" dirty="0" smtClean="0"/>
              <a:t>- Base 1.zip</a:t>
            </a:r>
            <a:r>
              <a:rPr lang="en-US" i="1" dirty="0" smtClean="0"/>
              <a:t> </a:t>
            </a:r>
            <a:r>
              <a:rPr lang="en-US" dirty="0" smtClean="0"/>
              <a:t>archive</a:t>
            </a:r>
          </a:p>
          <a:p>
            <a:pPr eaLnBrk="1" hangingPunct="1">
              <a:lnSpc>
                <a:spcPct val="90000"/>
              </a:lnSpc>
            </a:pPr>
            <a:endParaRPr lang="en-US" i="1" dirty="0"/>
          </a:p>
          <a:p>
            <a:pPr eaLnBrk="1" hangingPunct="1">
              <a:lnSpc>
                <a:spcPct val="90000"/>
              </a:lnSpc>
            </a:pPr>
            <a:r>
              <a:rPr lang="en-US" dirty="0" smtClean="0"/>
              <a:t>It contains a project with Jasmine tests</a:t>
            </a:r>
          </a:p>
          <a:p>
            <a:pPr eaLnBrk="1" hangingPunct="1">
              <a:lnSpc>
                <a:spcPct val="90000"/>
              </a:lnSpc>
            </a:pPr>
            <a:endParaRPr lang="en-US" dirty="0"/>
          </a:p>
        </p:txBody>
      </p:sp>
      <p:sp>
        <p:nvSpPr>
          <p:cNvPr id="4" name="Espace réservé du contenu 3"/>
          <p:cNvSpPr>
            <a:spLocks noGrp="1"/>
          </p:cNvSpPr>
          <p:nvPr>
            <p:ph sz="quarter" idx="13"/>
          </p:nvPr>
        </p:nvSpPr>
        <p:spPr/>
        <p:txBody>
          <a:bodyPr/>
          <a:lstStyle/>
          <a:p>
            <a:r>
              <a:rPr lang="en-US" dirty="0"/>
              <a:t>Object oriented programming</a:t>
            </a:r>
            <a:endParaRPr lang="fr-FR" dirty="0"/>
          </a:p>
        </p:txBody>
      </p:sp>
      <p:pic>
        <p:nvPicPr>
          <p:cNvPr id="8" name="Image 5"/>
          <p:cNvPicPr>
            <a:picLocks noChangeAspect="1"/>
          </p:cNvPicPr>
          <p:nvPr/>
        </p:nvPicPr>
        <p:blipFill>
          <a:blip r:embed="rId3" cstate="print"/>
          <a:srcRect/>
          <a:stretch>
            <a:fillRect/>
          </a:stretch>
        </p:blipFill>
        <p:spPr bwMode="auto">
          <a:xfrm>
            <a:off x="34925" y="49213"/>
            <a:ext cx="677863" cy="787400"/>
          </a:xfrm>
          <a:prstGeom prst="rect">
            <a:avLst/>
          </a:prstGeom>
          <a:noFill/>
          <a:ln w="9525">
            <a:noFill/>
            <a:miter lim="800000"/>
            <a:headEnd/>
            <a:tailEnd/>
          </a:ln>
        </p:spPr>
      </p:pic>
    </p:spTree>
    <p:extLst>
      <p:ext uri="{BB962C8B-B14F-4D97-AF65-F5344CB8AC3E}">
        <p14:creationId xmlns:p14="http://schemas.microsoft.com/office/powerpoint/2010/main" val="99868271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Exercise (2/3)</a:t>
            </a:r>
            <a:endParaRPr lang="en-US" dirty="0"/>
          </a:p>
        </p:txBody>
      </p:sp>
      <p:sp>
        <p:nvSpPr>
          <p:cNvPr id="3" name="Espace réservé du contenu 2"/>
          <p:cNvSpPr>
            <a:spLocks noGrp="1"/>
          </p:cNvSpPr>
          <p:nvPr>
            <p:ph idx="1"/>
          </p:nvPr>
        </p:nvSpPr>
        <p:spPr>
          <a:xfrm>
            <a:off x="323528" y="1128713"/>
            <a:ext cx="8569647" cy="4230687"/>
          </a:xfrm>
        </p:spPr>
        <p:txBody>
          <a:bodyPr/>
          <a:lstStyle/>
          <a:p>
            <a:pPr eaLnBrk="1" hangingPunct="1">
              <a:lnSpc>
                <a:spcPct val="90000"/>
              </a:lnSpc>
            </a:pPr>
            <a:r>
              <a:rPr lang="en-US" dirty="0" smtClean="0"/>
              <a:t>A quick tour of the project :</a:t>
            </a:r>
          </a:p>
          <a:p>
            <a:pPr lvl="1" eaLnBrk="1" hangingPunct="1">
              <a:lnSpc>
                <a:spcPct val="90000"/>
              </a:lnSpc>
            </a:pPr>
            <a:r>
              <a:rPr lang="en-US" i="1" dirty="0"/>
              <a:t>l</a:t>
            </a:r>
            <a:r>
              <a:rPr lang="en-US" i="1" dirty="0" smtClean="0"/>
              <a:t>ib </a:t>
            </a:r>
            <a:r>
              <a:rPr lang="en-US" dirty="0" smtClean="0"/>
              <a:t>folder: contains the Jasmine library</a:t>
            </a:r>
          </a:p>
          <a:p>
            <a:pPr lvl="1" eaLnBrk="1" hangingPunct="1">
              <a:lnSpc>
                <a:spcPct val="90000"/>
              </a:lnSpc>
            </a:pPr>
            <a:r>
              <a:rPr lang="en-US" i="1" dirty="0" smtClean="0"/>
              <a:t>spec</a:t>
            </a:r>
            <a:r>
              <a:rPr lang="en-US" dirty="0" smtClean="0"/>
              <a:t> folder: contains the Jasmine tests</a:t>
            </a:r>
          </a:p>
          <a:p>
            <a:pPr lvl="1" eaLnBrk="1" hangingPunct="1">
              <a:lnSpc>
                <a:spcPct val="90000"/>
              </a:lnSpc>
            </a:pPr>
            <a:r>
              <a:rPr lang="en-US" i="1" dirty="0" err="1" smtClean="0"/>
              <a:t>src</a:t>
            </a:r>
            <a:r>
              <a:rPr lang="en-US" i="1" dirty="0" smtClean="0"/>
              <a:t> </a:t>
            </a:r>
            <a:r>
              <a:rPr lang="en-US" dirty="0" smtClean="0"/>
              <a:t>folder: contains your JavaScript files</a:t>
            </a:r>
          </a:p>
          <a:p>
            <a:pPr lvl="1" eaLnBrk="1" hangingPunct="1">
              <a:lnSpc>
                <a:spcPct val="90000"/>
              </a:lnSpc>
            </a:pPr>
            <a:endParaRPr lang="en-US" i="1" dirty="0" smtClean="0"/>
          </a:p>
          <a:p>
            <a:pPr lvl="1" eaLnBrk="1" hangingPunct="1">
              <a:lnSpc>
                <a:spcPct val="90000"/>
              </a:lnSpc>
            </a:pPr>
            <a:r>
              <a:rPr lang="en-US" i="1" dirty="0" err="1" smtClean="0"/>
              <a:t>SpecRunner.html</a:t>
            </a:r>
            <a:r>
              <a:rPr lang="en-US" i="1" dirty="0" smtClean="0"/>
              <a:t> </a:t>
            </a:r>
            <a:r>
              <a:rPr lang="en-US" dirty="0" smtClean="0"/>
              <a:t>file: executes the tests and display a detailed report</a:t>
            </a:r>
          </a:p>
          <a:p>
            <a:pPr lvl="1" eaLnBrk="1" hangingPunct="1">
              <a:lnSpc>
                <a:spcPct val="90000"/>
              </a:lnSpc>
            </a:pPr>
            <a:r>
              <a:rPr lang="en-US" i="1" dirty="0" err="1" smtClean="0"/>
              <a:t>Tamagocci.html</a:t>
            </a:r>
            <a:r>
              <a:rPr lang="en-US" i="1" dirty="0" smtClean="0"/>
              <a:t> </a:t>
            </a:r>
            <a:r>
              <a:rPr lang="en-US" dirty="0" smtClean="0"/>
              <a:t>file: a simple page using the library you will develop</a:t>
            </a:r>
            <a:endParaRPr lang="en-US" dirty="0"/>
          </a:p>
        </p:txBody>
      </p:sp>
      <p:sp>
        <p:nvSpPr>
          <p:cNvPr id="4" name="Espace réservé du contenu 3"/>
          <p:cNvSpPr>
            <a:spLocks noGrp="1"/>
          </p:cNvSpPr>
          <p:nvPr>
            <p:ph sz="quarter" idx="13"/>
          </p:nvPr>
        </p:nvSpPr>
        <p:spPr/>
        <p:txBody>
          <a:bodyPr/>
          <a:lstStyle/>
          <a:p>
            <a:r>
              <a:rPr lang="en-US" dirty="0"/>
              <a:t>Object oriented programming</a:t>
            </a:r>
            <a:endParaRPr lang="fr-FR" dirty="0"/>
          </a:p>
        </p:txBody>
      </p:sp>
      <p:pic>
        <p:nvPicPr>
          <p:cNvPr id="8" name="Image 5"/>
          <p:cNvPicPr>
            <a:picLocks noChangeAspect="1"/>
          </p:cNvPicPr>
          <p:nvPr/>
        </p:nvPicPr>
        <p:blipFill>
          <a:blip r:embed="rId2" cstate="print"/>
          <a:srcRect/>
          <a:stretch>
            <a:fillRect/>
          </a:stretch>
        </p:blipFill>
        <p:spPr bwMode="auto">
          <a:xfrm>
            <a:off x="34925" y="49213"/>
            <a:ext cx="677863" cy="787400"/>
          </a:xfrm>
          <a:prstGeom prst="rect">
            <a:avLst/>
          </a:prstGeom>
          <a:noFill/>
          <a:ln w="9525">
            <a:noFill/>
            <a:miter lim="800000"/>
            <a:headEnd/>
            <a:tailEnd/>
          </a:ln>
        </p:spPr>
      </p:pic>
    </p:spTree>
    <p:extLst>
      <p:ext uri="{BB962C8B-B14F-4D97-AF65-F5344CB8AC3E}">
        <p14:creationId xmlns:p14="http://schemas.microsoft.com/office/powerpoint/2010/main" val="359703952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Exercise (</a:t>
            </a:r>
            <a:r>
              <a:rPr lang="en-US" dirty="0"/>
              <a:t>3</a:t>
            </a:r>
            <a:r>
              <a:rPr lang="en-US" dirty="0" smtClean="0"/>
              <a:t>/3)</a:t>
            </a:r>
            <a:endParaRPr lang="en-US" dirty="0"/>
          </a:p>
        </p:txBody>
      </p:sp>
      <p:sp>
        <p:nvSpPr>
          <p:cNvPr id="3" name="Espace réservé du contenu 2"/>
          <p:cNvSpPr>
            <a:spLocks noGrp="1"/>
          </p:cNvSpPr>
          <p:nvPr>
            <p:ph idx="1"/>
          </p:nvPr>
        </p:nvSpPr>
        <p:spPr>
          <a:xfrm>
            <a:off x="323528" y="1128713"/>
            <a:ext cx="8569647" cy="4230687"/>
          </a:xfrm>
        </p:spPr>
        <p:txBody>
          <a:bodyPr/>
          <a:lstStyle/>
          <a:p>
            <a:pPr eaLnBrk="1" hangingPunct="1">
              <a:lnSpc>
                <a:spcPct val="90000"/>
              </a:lnSpc>
            </a:pPr>
            <a:endParaRPr lang="en-US" dirty="0" smtClean="0"/>
          </a:p>
          <a:p>
            <a:pPr eaLnBrk="1" hangingPunct="1">
              <a:lnSpc>
                <a:spcPct val="90000"/>
              </a:lnSpc>
            </a:pPr>
            <a:r>
              <a:rPr lang="en-US" dirty="0" smtClean="0"/>
              <a:t>For this first exercise: </a:t>
            </a:r>
          </a:p>
          <a:p>
            <a:pPr lvl="1" eaLnBrk="1" hangingPunct="1">
              <a:lnSpc>
                <a:spcPct val="90000"/>
              </a:lnSpc>
            </a:pPr>
            <a:r>
              <a:rPr lang="en-US" dirty="0" smtClean="0"/>
              <a:t>You will write the code needed in </a:t>
            </a:r>
            <a:r>
              <a:rPr lang="en-US" i="1" dirty="0" err="1" smtClean="0"/>
              <a:t>tamagocci.js</a:t>
            </a:r>
            <a:r>
              <a:rPr lang="en-US" i="1" dirty="0" smtClean="0"/>
              <a:t> </a:t>
            </a:r>
            <a:r>
              <a:rPr lang="en-US" dirty="0" smtClean="0"/>
              <a:t>file to pass the tests</a:t>
            </a:r>
          </a:p>
          <a:p>
            <a:pPr lvl="1" eaLnBrk="1" hangingPunct="1">
              <a:lnSpc>
                <a:spcPct val="90000"/>
              </a:lnSpc>
            </a:pPr>
            <a:endParaRPr lang="en-US" i="1" dirty="0"/>
          </a:p>
          <a:p>
            <a:pPr eaLnBrk="1" hangingPunct="1">
              <a:lnSpc>
                <a:spcPct val="90000"/>
              </a:lnSpc>
            </a:pPr>
            <a:r>
              <a:rPr lang="en-US" dirty="0" smtClean="0"/>
              <a:t>When all the tests will be green, try to open </a:t>
            </a:r>
            <a:r>
              <a:rPr lang="en-US" i="1" dirty="0" err="1" smtClean="0"/>
              <a:t>Tamagocci.html</a:t>
            </a:r>
            <a:r>
              <a:rPr lang="en-US" dirty="0" smtClean="0"/>
              <a:t> into your browser</a:t>
            </a:r>
            <a:endParaRPr lang="en-US" dirty="0"/>
          </a:p>
        </p:txBody>
      </p:sp>
      <p:sp>
        <p:nvSpPr>
          <p:cNvPr id="4" name="Espace réservé du contenu 3"/>
          <p:cNvSpPr>
            <a:spLocks noGrp="1"/>
          </p:cNvSpPr>
          <p:nvPr>
            <p:ph sz="quarter" idx="13"/>
          </p:nvPr>
        </p:nvSpPr>
        <p:spPr/>
        <p:txBody>
          <a:bodyPr/>
          <a:lstStyle/>
          <a:p>
            <a:r>
              <a:rPr lang="en-US" dirty="0"/>
              <a:t>Object oriented programming</a:t>
            </a:r>
            <a:endParaRPr lang="fr-FR" dirty="0"/>
          </a:p>
        </p:txBody>
      </p:sp>
      <p:pic>
        <p:nvPicPr>
          <p:cNvPr id="8" name="Image 5"/>
          <p:cNvPicPr>
            <a:picLocks noChangeAspect="1"/>
          </p:cNvPicPr>
          <p:nvPr/>
        </p:nvPicPr>
        <p:blipFill>
          <a:blip r:embed="rId2" cstate="print"/>
          <a:srcRect/>
          <a:stretch>
            <a:fillRect/>
          </a:stretch>
        </p:blipFill>
        <p:spPr bwMode="auto">
          <a:xfrm>
            <a:off x="34925" y="49213"/>
            <a:ext cx="677863" cy="787400"/>
          </a:xfrm>
          <a:prstGeom prst="rect">
            <a:avLst/>
          </a:prstGeom>
          <a:noFill/>
          <a:ln w="9525">
            <a:noFill/>
            <a:miter lim="800000"/>
            <a:headEnd/>
            <a:tailEnd/>
          </a:ln>
        </p:spPr>
      </p:pic>
    </p:spTree>
    <p:extLst>
      <p:ext uri="{BB962C8B-B14F-4D97-AF65-F5344CB8AC3E}">
        <p14:creationId xmlns:p14="http://schemas.microsoft.com/office/powerpoint/2010/main" val="172231080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Context binding</a:t>
            </a:r>
            <a:endParaRPr lang="en-US" dirty="0"/>
          </a:p>
        </p:txBody>
      </p:sp>
      <p:sp>
        <p:nvSpPr>
          <p:cNvPr id="3" name="Espace réservé du texte 2"/>
          <p:cNvSpPr>
            <a:spLocks noGrp="1"/>
          </p:cNvSpPr>
          <p:nvPr>
            <p:ph type="body" idx="1"/>
          </p:nvPr>
        </p:nvSpPr>
        <p:spPr/>
        <p:txBody>
          <a:bodyPr/>
          <a:lstStyle/>
          <a:p>
            <a:pPr>
              <a:defRPr/>
            </a:pPr>
            <a:r>
              <a:rPr lang="en-US" dirty="0"/>
              <a:t>Go further with JavaScript…</a:t>
            </a:r>
          </a:p>
        </p:txBody>
      </p:sp>
      <p:pic>
        <p:nvPicPr>
          <p:cNvPr id="7" name="Picture 6"/>
          <p:cNvPicPr>
            <a:picLocks noChangeAspect="1"/>
          </p:cNvPicPr>
          <p:nvPr/>
        </p:nvPicPr>
        <p:blipFill>
          <a:blip r:embed="rId2"/>
          <a:stretch>
            <a:fillRect/>
          </a:stretch>
        </p:blipFill>
        <p:spPr>
          <a:xfrm flipH="1">
            <a:off x="5873418" y="2497459"/>
            <a:ext cx="3270582" cy="2725485"/>
          </a:xfrm>
          <a:prstGeom prst="rect">
            <a:avLst/>
          </a:prstGeom>
        </p:spPr>
      </p:pic>
    </p:spTree>
    <p:extLst>
      <p:ext uri="{BB962C8B-B14F-4D97-AF65-F5344CB8AC3E}">
        <p14:creationId xmlns:p14="http://schemas.microsoft.com/office/powerpoint/2010/main" val="229111532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Presentation</a:t>
            </a:r>
            <a:endParaRPr lang="en-US" dirty="0"/>
          </a:p>
        </p:txBody>
      </p:sp>
      <p:sp>
        <p:nvSpPr>
          <p:cNvPr id="3" name="Espace réservé du contenu 2"/>
          <p:cNvSpPr>
            <a:spLocks noGrp="1"/>
          </p:cNvSpPr>
          <p:nvPr>
            <p:ph idx="1"/>
          </p:nvPr>
        </p:nvSpPr>
        <p:spPr>
          <a:xfrm>
            <a:off x="323528" y="1128713"/>
            <a:ext cx="8569647" cy="4230687"/>
          </a:xfrm>
        </p:spPr>
        <p:txBody>
          <a:bodyPr/>
          <a:lstStyle/>
          <a:p>
            <a:pPr eaLnBrk="1" hangingPunct="1">
              <a:lnSpc>
                <a:spcPct val="90000"/>
              </a:lnSpc>
            </a:pPr>
            <a:endParaRPr lang="en-US" dirty="0" smtClean="0"/>
          </a:p>
          <a:p>
            <a:pPr eaLnBrk="1" hangingPunct="1">
              <a:lnSpc>
                <a:spcPct val="90000"/>
              </a:lnSpc>
            </a:pPr>
            <a:r>
              <a:rPr lang="en-US" dirty="0" smtClean="0"/>
              <a:t>JavaScript provide three methods to bind  default function context to another</a:t>
            </a:r>
            <a:endParaRPr lang="en-US" dirty="0"/>
          </a:p>
          <a:p>
            <a:pPr lvl="1" eaLnBrk="1" hangingPunct="1">
              <a:lnSpc>
                <a:spcPct val="90000"/>
              </a:lnSpc>
            </a:pPr>
            <a:r>
              <a:rPr lang="en-US" dirty="0" smtClean="0"/>
              <a:t>Very useful to apply a function to a different scope</a:t>
            </a:r>
          </a:p>
          <a:p>
            <a:pPr lvl="1" eaLnBrk="1" hangingPunct="1">
              <a:lnSpc>
                <a:spcPct val="90000"/>
              </a:lnSpc>
            </a:pPr>
            <a:endParaRPr lang="en-US" dirty="0" smtClean="0"/>
          </a:p>
          <a:p>
            <a:pPr eaLnBrk="1" hangingPunct="1">
              <a:lnSpc>
                <a:spcPct val="90000"/>
              </a:lnSpc>
            </a:pPr>
            <a:r>
              <a:rPr lang="en-US" dirty="0" smtClean="0"/>
              <a:t>We’re going to see them in that chapter…</a:t>
            </a:r>
            <a:endParaRPr lang="en-US" dirty="0"/>
          </a:p>
        </p:txBody>
      </p:sp>
      <p:sp>
        <p:nvSpPr>
          <p:cNvPr id="4" name="Espace réservé du contenu 3"/>
          <p:cNvSpPr>
            <a:spLocks noGrp="1"/>
          </p:cNvSpPr>
          <p:nvPr>
            <p:ph sz="quarter" idx="13"/>
          </p:nvPr>
        </p:nvSpPr>
        <p:spPr/>
        <p:txBody>
          <a:bodyPr/>
          <a:lstStyle/>
          <a:p>
            <a:r>
              <a:rPr lang="en-US" dirty="0"/>
              <a:t>Context binding</a:t>
            </a:r>
            <a:endParaRPr lang="fr-FR" dirty="0"/>
          </a:p>
        </p:txBody>
      </p:sp>
      <p:pic>
        <p:nvPicPr>
          <p:cNvPr id="8" name="Image 5"/>
          <p:cNvPicPr>
            <a:picLocks noChangeAspect="1"/>
          </p:cNvPicPr>
          <p:nvPr/>
        </p:nvPicPr>
        <p:blipFill>
          <a:blip r:embed="rId2" cstate="print"/>
          <a:srcRect/>
          <a:stretch>
            <a:fillRect/>
          </a:stretch>
        </p:blipFill>
        <p:spPr bwMode="auto">
          <a:xfrm>
            <a:off x="34925" y="49213"/>
            <a:ext cx="677863" cy="787400"/>
          </a:xfrm>
          <a:prstGeom prst="rect">
            <a:avLst/>
          </a:prstGeom>
          <a:noFill/>
          <a:ln w="9525">
            <a:noFill/>
            <a:miter lim="800000"/>
            <a:headEnd/>
            <a:tailEnd/>
          </a:ln>
        </p:spPr>
      </p:pic>
    </p:spTree>
    <p:extLst>
      <p:ext uri="{BB962C8B-B14F-4D97-AF65-F5344CB8AC3E}">
        <p14:creationId xmlns:p14="http://schemas.microsoft.com/office/powerpoint/2010/main" val="14543138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Apply</a:t>
            </a:r>
            <a:endParaRPr lang="en-US" dirty="0"/>
          </a:p>
        </p:txBody>
      </p:sp>
      <p:sp>
        <p:nvSpPr>
          <p:cNvPr id="3" name="Espace réservé du contenu 2"/>
          <p:cNvSpPr>
            <a:spLocks noGrp="1"/>
          </p:cNvSpPr>
          <p:nvPr>
            <p:ph idx="1"/>
          </p:nvPr>
        </p:nvSpPr>
        <p:spPr>
          <a:xfrm>
            <a:off x="323528" y="1128713"/>
            <a:ext cx="8569647" cy="4230687"/>
          </a:xfrm>
        </p:spPr>
        <p:txBody>
          <a:bodyPr/>
          <a:lstStyle/>
          <a:p>
            <a:pPr eaLnBrk="1" hangingPunct="1">
              <a:lnSpc>
                <a:spcPct val="90000"/>
              </a:lnSpc>
            </a:pPr>
            <a:endParaRPr lang="en-US" i="1" dirty="0" smtClean="0"/>
          </a:p>
          <a:p>
            <a:pPr eaLnBrk="1" hangingPunct="1">
              <a:lnSpc>
                <a:spcPct val="90000"/>
              </a:lnSpc>
            </a:pPr>
            <a:r>
              <a:rPr lang="en-US" i="1" dirty="0" smtClean="0"/>
              <a:t>apply(…)</a:t>
            </a:r>
            <a:r>
              <a:rPr lang="en-US" dirty="0" smtClean="0"/>
              <a:t> method allows to assign a different </a:t>
            </a:r>
            <a:r>
              <a:rPr lang="en-US" i="1" dirty="0" smtClean="0"/>
              <a:t>this </a:t>
            </a:r>
            <a:r>
              <a:rPr lang="en-US" dirty="0" smtClean="0"/>
              <a:t>object when calling an existing function</a:t>
            </a:r>
          </a:p>
          <a:p>
            <a:pPr lvl="1" eaLnBrk="1" hangingPunct="1">
              <a:lnSpc>
                <a:spcPct val="90000"/>
              </a:lnSpc>
            </a:pPr>
            <a:endParaRPr lang="en-US" i="1" dirty="0" smtClean="0"/>
          </a:p>
          <a:p>
            <a:pPr lvl="1" eaLnBrk="1" hangingPunct="1">
              <a:lnSpc>
                <a:spcPct val="90000"/>
              </a:lnSpc>
            </a:pPr>
            <a:r>
              <a:rPr lang="en-US" i="1" dirty="0" smtClean="0"/>
              <a:t>this </a:t>
            </a:r>
            <a:r>
              <a:rPr lang="en-US" dirty="0" smtClean="0"/>
              <a:t>refers to the current object or the calling context / scope</a:t>
            </a:r>
          </a:p>
          <a:p>
            <a:pPr eaLnBrk="1" hangingPunct="1">
              <a:lnSpc>
                <a:spcPct val="90000"/>
              </a:lnSpc>
            </a:pPr>
            <a:endParaRPr lang="en-US" i="1" dirty="0" smtClean="0"/>
          </a:p>
        </p:txBody>
      </p:sp>
      <p:sp>
        <p:nvSpPr>
          <p:cNvPr id="4" name="Espace réservé du contenu 3"/>
          <p:cNvSpPr>
            <a:spLocks noGrp="1"/>
          </p:cNvSpPr>
          <p:nvPr>
            <p:ph sz="quarter" idx="13"/>
          </p:nvPr>
        </p:nvSpPr>
        <p:spPr/>
        <p:txBody>
          <a:bodyPr/>
          <a:lstStyle/>
          <a:p>
            <a:r>
              <a:rPr lang="en-US" dirty="0"/>
              <a:t>Context binding</a:t>
            </a:r>
            <a:endParaRPr lang="fr-FR" dirty="0"/>
          </a:p>
        </p:txBody>
      </p:sp>
      <p:pic>
        <p:nvPicPr>
          <p:cNvPr id="8" name="Image 5"/>
          <p:cNvPicPr>
            <a:picLocks noChangeAspect="1"/>
          </p:cNvPicPr>
          <p:nvPr/>
        </p:nvPicPr>
        <p:blipFill>
          <a:blip r:embed="rId2" cstate="print"/>
          <a:srcRect/>
          <a:stretch>
            <a:fillRect/>
          </a:stretch>
        </p:blipFill>
        <p:spPr bwMode="auto">
          <a:xfrm>
            <a:off x="34925" y="49213"/>
            <a:ext cx="677863" cy="787400"/>
          </a:xfrm>
          <a:prstGeom prst="rect">
            <a:avLst/>
          </a:prstGeom>
          <a:noFill/>
          <a:ln w="9525">
            <a:noFill/>
            <a:miter lim="800000"/>
            <a:headEnd/>
            <a:tailEnd/>
          </a:ln>
        </p:spPr>
      </p:pic>
    </p:spTree>
    <p:extLst>
      <p:ext uri="{BB962C8B-B14F-4D97-AF65-F5344CB8AC3E}">
        <p14:creationId xmlns:p14="http://schemas.microsoft.com/office/powerpoint/2010/main" val="3911602924"/>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à coins arrondis 4"/>
          <p:cNvSpPr/>
          <p:nvPr/>
        </p:nvSpPr>
        <p:spPr>
          <a:xfrm>
            <a:off x="107504" y="265212"/>
            <a:ext cx="8928992" cy="4824536"/>
          </a:xfrm>
          <a:prstGeom prst="roundRect">
            <a:avLst/>
          </a:prstGeom>
        </p:spPr>
        <p:style>
          <a:lnRef idx="2">
            <a:schemeClr val="dk1"/>
          </a:lnRef>
          <a:fillRef idx="1">
            <a:schemeClr val="lt1"/>
          </a:fillRef>
          <a:effectRef idx="0">
            <a:schemeClr val="dk1"/>
          </a:effectRef>
          <a:fontRef idx="minor">
            <a:schemeClr val="dk1"/>
          </a:fontRef>
        </p:style>
        <p:txBody>
          <a:bodyPr anchor="ctr"/>
          <a:lstStyle/>
          <a:p>
            <a:pPr lvl="2" eaLnBrk="1" hangingPunct="1">
              <a:buFont typeface="Wingdings" pitchFamily="1" charset="2"/>
              <a:buNone/>
            </a:pPr>
            <a:r>
              <a:rPr lang="en-GB" b="1" dirty="0" err="1">
                <a:solidFill>
                  <a:srgbClr val="0070C0"/>
                </a:solidFill>
                <a:latin typeface="Courier New" pitchFamily="-106" charset="0"/>
                <a:ea typeface="ＭＳ Ｐゴシック" pitchFamily="-106" charset="-128"/>
                <a:cs typeface="Courier New" pitchFamily="-106" charset="0"/>
              </a:rPr>
              <a:t>v</a:t>
            </a:r>
            <a:r>
              <a:rPr lang="en-GB" b="1" dirty="0" err="1" smtClean="0">
                <a:solidFill>
                  <a:srgbClr val="0070C0"/>
                </a:solidFill>
                <a:latin typeface="Courier New" pitchFamily="-106" charset="0"/>
                <a:ea typeface="ＭＳ Ｐゴシック" pitchFamily="-106" charset="-128"/>
                <a:cs typeface="Courier New" pitchFamily="-106" charset="0"/>
              </a:rPr>
              <a:t>ar</a:t>
            </a:r>
            <a:r>
              <a:rPr lang="en-GB" b="1" dirty="0" smtClean="0">
                <a:solidFill>
                  <a:schemeClr val="tx1"/>
                </a:solidFill>
                <a:latin typeface="Courier New" pitchFamily="-106" charset="0"/>
                <a:ea typeface="ＭＳ Ｐゴシック" pitchFamily="-106" charset="-128"/>
                <a:cs typeface="Courier New" pitchFamily="-106" charset="0"/>
              </a:rPr>
              <a:t> </a:t>
            </a:r>
            <a:r>
              <a:rPr lang="en-GB" b="1" dirty="0" err="1" smtClean="0">
                <a:solidFill>
                  <a:schemeClr val="tx1"/>
                </a:solidFill>
                <a:latin typeface="Courier New" pitchFamily="-106" charset="0"/>
                <a:ea typeface="ＭＳ Ｐゴシック" pitchFamily="-106" charset="-128"/>
                <a:cs typeface="Courier New" pitchFamily="-106" charset="0"/>
              </a:rPr>
              <a:t>marion</a:t>
            </a:r>
            <a:r>
              <a:rPr lang="en-GB" b="1" dirty="0" smtClean="0">
                <a:solidFill>
                  <a:schemeClr val="tx1"/>
                </a:solidFill>
                <a:latin typeface="Courier New" pitchFamily="-106" charset="0"/>
                <a:ea typeface="ＭＳ Ｐゴシック" pitchFamily="-106" charset="-128"/>
                <a:cs typeface="Courier New" pitchFamily="-106" charset="0"/>
              </a:rPr>
              <a:t> = {</a:t>
            </a:r>
          </a:p>
          <a:p>
            <a:pPr lvl="2" eaLnBrk="1" hangingPunct="1">
              <a:buFont typeface="Wingdings" pitchFamily="1" charset="2"/>
              <a:buNone/>
            </a:pPr>
            <a:r>
              <a:rPr lang="en-GB" b="1" dirty="0" smtClean="0">
                <a:solidFill>
                  <a:schemeClr val="tx1"/>
                </a:solidFill>
                <a:latin typeface="Courier New" pitchFamily="-106" charset="0"/>
                <a:ea typeface="ＭＳ Ｐゴシック" pitchFamily="-106" charset="-128"/>
                <a:cs typeface="Courier New" pitchFamily="-106" charset="0"/>
              </a:rPr>
              <a:t>   name: "</a:t>
            </a:r>
            <a:r>
              <a:rPr lang="en-GB" b="1" dirty="0">
                <a:solidFill>
                  <a:srgbClr val="00B050"/>
                </a:solidFill>
                <a:latin typeface="Courier New" pitchFamily="1" charset="0"/>
              </a:rPr>
              <a:t>Marion </a:t>
            </a:r>
            <a:r>
              <a:rPr lang="en-GB" b="1" dirty="0" err="1">
                <a:solidFill>
                  <a:srgbClr val="00B050"/>
                </a:solidFill>
                <a:latin typeface="Courier New" pitchFamily="1" charset="0"/>
              </a:rPr>
              <a:t>Cotillard</a:t>
            </a:r>
            <a:r>
              <a:rPr lang="en-GB" b="1" dirty="0" smtClean="0">
                <a:solidFill>
                  <a:schemeClr val="tx1"/>
                </a:solidFill>
                <a:latin typeface="Courier New" pitchFamily="-106" charset="0"/>
                <a:ea typeface="ＭＳ Ｐゴシック" pitchFamily="-106" charset="-128"/>
                <a:cs typeface="Courier New" pitchFamily="-106" charset="0"/>
              </a:rPr>
              <a:t>",</a:t>
            </a:r>
          </a:p>
          <a:p>
            <a:pPr lvl="2" eaLnBrk="1" hangingPunct="1">
              <a:buFont typeface="Wingdings" pitchFamily="1" charset="2"/>
              <a:buNone/>
            </a:pPr>
            <a:r>
              <a:rPr lang="en-GB" b="1" dirty="0" smtClean="0">
                <a:solidFill>
                  <a:schemeClr val="tx1"/>
                </a:solidFill>
                <a:latin typeface="Courier New" pitchFamily="-106" charset="0"/>
                <a:ea typeface="ＭＳ Ｐゴシック" pitchFamily="-106" charset="-128"/>
                <a:cs typeface="Courier New" pitchFamily="-106" charset="0"/>
              </a:rPr>
              <a:t>   eat: </a:t>
            </a:r>
            <a:r>
              <a:rPr lang="en-GB" b="1" dirty="0">
                <a:solidFill>
                  <a:srgbClr val="0070C0"/>
                </a:solidFill>
                <a:latin typeface="Courier New" pitchFamily="-106" charset="0"/>
                <a:ea typeface="ＭＳ Ｐゴシック" pitchFamily="-106" charset="-128"/>
                <a:cs typeface="Courier New" pitchFamily="-106" charset="0"/>
              </a:rPr>
              <a:t>function</a:t>
            </a:r>
            <a:r>
              <a:rPr lang="en-GB" b="1" dirty="0" smtClean="0">
                <a:solidFill>
                  <a:schemeClr val="tx1"/>
                </a:solidFill>
                <a:latin typeface="Courier New" pitchFamily="-106" charset="0"/>
                <a:ea typeface="ＭＳ Ｐゴシック" pitchFamily="-106" charset="-128"/>
                <a:cs typeface="Courier New" pitchFamily="-106" charset="0"/>
              </a:rPr>
              <a:t>(</a:t>
            </a:r>
            <a:r>
              <a:rPr lang="en-GB" b="1" dirty="0" err="1" smtClean="0">
                <a:solidFill>
                  <a:schemeClr val="tx1"/>
                </a:solidFill>
                <a:latin typeface="Courier New" pitchFamily="-106" charset="0"/>
                <a:ea typeface="ＭＳ Ｐゴシック" pitchFamily="-106" charset="-128"/>
                <a:cs typeface="Courier New" pitchFamily="-106" charset="0"/>
              </a:rPr>
              <a:t>foodType</a:t>
            </a:r>
            <a:r>
              <a:rPr lang="en-GB" b="1" dirty="0" smtClean="0">
                <a:solidFill>
                  <a:schemeClr val="tx1"/>
                </a:solidFill>
                <a:latin typeface="Courier New" pitchFamily="-106" charset="0"/>
                <a:ea typeface="ＭＳ Ｐゴシック" pitchFamily="-106" charset="-128"/>
                <a:cs typeface="Courier New" pitchFamily="-106" charset="0"/>
              </a:rPr>
              <a:t>) {</a:t>
            </a:r>
          </a:p>
          <a:p>
            <a:pPr lvl="2" eaLnBrk="1" hangingPunct="1">
              <a:buFont typeface="Wingdings" pitchFamily="1" charset="2"/>
              <a:buNone/>
            </a:pPr>
            <a:r>
              <a:rPr lang="en-GB" b="1" dirty="0">
                <a:solidFill>
                  <a:schemeClr val="tx1"/>
                </a:solidFill>
                <a:latin typeface="Courier New" pitchFamily="-106" charset="0"/>
                <a:ea typeface="ＭＳ Ｐゴシック" pitchFamily="-106" charset="-128"/>
                <a:cs typeface="Courier New" pitchFamily="-106" charset="0"/>
              </a:rPr>
              <a:t> </a:t>
            </a:r>
            <a:r>
              <a:rPr lang="en-GB" b="1" dirty="0" smtClean="0">
                <a:solidFill>
                  <a:schemeClr val="tx1"/>
                </a:solidFill>
                <a:latin typeface="Courier New" pitchFamily="-106" charset="0"/>
                <a:ea typeface="ＭＳ Ｐゴシック" pitchFamily="-106" charset="-128"/>
                <a:cs typeface="Courier New" pitchFamily="-106" charset="0"/>
              </a:rPr>
              <a:t>     </a:t>
            </a:r>
            <a:r>
              <a:rPr lang="en-GB" b="1" dirty="0" err="1" smtClean="0">
                <a:solidFill>
                  <a:schemeClr val="tx1"/>
                </a:solidFill>
                <a:latin typeface="Courier New" pitchFamily="-106" charset="0"/>
                <a:ea typeface="ＭＳ Ｐゴシック" pitchFamily="-106" charset="-128"/>
                <a:cs typeface="Courier New" pitchFamily="-106" charset="0"/>
              </a:rPr>
              <a:t>console.log</a:t>
            </a:r>
            <a:r>
              <a:rPr lang="en-GB" b="1" dirty="0" smtClean="0">
                <a:solidFill>
                  <a:schemeClr val="tx1"/>
                </a:solidFill>
                <a:latin typeface="Courier New" pitchFamily="-106" charset="0"/>
                <a:ea typeface="ＭＳ Ｐゴシック" pitchFamily="-106" charset="-128"/>
                <a:cs typeface="Courier New" pitchFamily="-106" charset="0"/>
              </a:rPr>
              <a:t>(</a:t>
            </a:r>
            <a:r>
              <a:rPr lang="en-GB" b="1" dirty="0" err="1" smtClean="0">
                <a:solidFill>
                  <a:srgbClr val="0070C0"/>
                </a:solidFill>
                <a:latin typeface="Courier New" pitchFamily="-106" charset="0"/>
                <a:ea typeface="ＭＳ Ｐゴシック" pitchFamily="-106" charset="-128"/>
                <a:cs typeface="Courier New" pitchFamily="-106" charset="0"/>
              </a:rPr>
              <a:t>this</a:t>
            </a:r>
            <a:r>
              <a:rPr lang="en-GB" b="1" dirty="0" err="1" smtClean="0">
                <a:solidFill>
                  <a:schemeClr val="tx1"/>
                </a:solidFill>
                <a:latin typeface="Courier New" pitchFamily="-106" charset="0"/>
                <a:ea typeface="ＭＳ Ｐゴシック" pitchFamily="-106" charset="-128"/>
                <a:cs typeface="Courier New" pitchFamily="-106" charset="0"/>
              </a:rPr>
              <a:t>.name</a:t>
            </a:r>
            <a:r>
              <a:rPr lang="en-GB" b="1" dirty="0" smtClean="0">
                <a:solidFill>
                  <a:schemeClr val="tx1"/>
                </a:solidFill>
                <a:latin typeface="Courier New" pitchFamily="-106" charset="0"/>
                <a:ea typeface="ＭＳ Ｐゴシック" pitchFamily="-106" charset="-128"/>
                <a:cs typeface="Courier New" pitchFamily="-106" charset="0"/>
              </a:rPr>
              <a:t>+ " </a:t>
            </a:r>
            <a:r>
              <a:rPr lang="en-GB" b="1" dirty="0">
                <a:solidFill>
                  <a:srgbClr val="00B050"/>
                </a:solidFill>
                <a:latin typeface="Courier New" pitchFamily="1" charset="0"/>
              </a:rPr>
              <a:t>eat some </a:t>
            </a:r>
            <a:r>
              <a:rPr lang="en-GB" b="1" dirty="0" smtClean="0">
                <a:solidFill>
                  <a:schemeClr val="tx1"/>
                </a:solidFill>
                <a:latin typeface="Courier New" pitchFamily="-106" charset="0"/>
                <a:ea typeface="ＭＳ Ｐゴシック" pitchFamily="-106" charset="-128"/>
                <a:cs typeface="Courier New" pitchFamily="-106" charset="0"/>
              </a:rPr>
              <a:t>" +</a:t>
            </a:r>
            <a:r>
              <a:rPr lang="en-GB" b="1" dirty="0" err="1" smtClean="0">
                <a:solidFill>
                  <a:schemeClr val="tx1"/>
                </a:solidFill>
                <a:latin typeface="Courier New" pitchFamily="-106" charset="0"/>
                <a:ea typeface="ＭＳ Ｐゴシック" pitchFamily="-106" charset="-128"/>
                <a:cs typeface="Courier New" pitchFamily="-106" charset="0"/>
              </a:rPr>
              <a:t>foodType</a:t>
            </a:r>
            <a:r>
              <a:rPr lang="en-GB" b="1" dirty="0" smtClean="0">
                <a:solidFill>
                  <a:schemeClr val="tx1"/>
                </a:solidFill>
                <a:latin typeface="Courier New" pitchFamily="-106" charset="0"/>
                <a:ea typeface="ＭＳ Ｐゴシック" pitchFamily="-106" charset="-128"/>
                <a:cs typeface="Courier New" pitchFamily="-106" charset="0"/>
              </a:rPr>
              <a:t>);</a:t>
            </a:r>
            <a:endParaRPr lang="en-GB" b="1" dirty="0">
              <a:solidFill>
                <a:schemeClr val="tx1"/>
              </a:solidFill>
              <a:latin typeface="Courier New" pitchFamily="-106" charset="0"/>
              <a:ea typeface="ＭＳ Ｐゴシック" pitchFamily="-106" charset="-128"/>
              <a:cs typeface="Courier New" pitchFamily="-106" charset="0"/>
            </a:endParaRPr>
          </a:p>
          <a:p>
            <a:pPr lvl="2" eaLnBrk="1" hangingPunct="1">
              <a:buFont typeface="Wingdings" pitchFamily="1" charset="2"/>
              <a:buNone/>
            </a:pPr>
            <a:r>
              <a:rPr lang="en-GB" b="1" dirty="0">
                <a:solidFill>
                  <a:schemeClr val="tx1"/>
                </a:solidFill>
                <a:latin typeface="Courier New" pitchFamily="-106" charset="0"/>
                <a:ea typeface="ＭＳ Ｐゴシック" pitchFamily="-106" charset="-128"/>
                <a:cs typeface="Courier New" pitchFamily="-106" charset="0"/>
              </a:rPr>
              <a:t> </a:t>
            </a:r>
            <a:r>
              <a:rPr lang="en-GB" b="1" dirty="0" smtClean="0">
                <a:solidFill>
                  <a:schemeClr val="tx1"/>
                </a:solidFill>
                <a:latin typeface="Courier New" pitchFamily="-106" charset="0"/>
                <a:ea typeface="ＭＳ Ｐゴシック" pitchFamily="-106" charset="-128"/>
                <a:cs typeface="Courier New" pitchFamily="-106" charset="0"/>
              </a:rPr>
              <a:t>  },</a:t>
            </a:r>
          </a:p>
          <a:p>
            <a:pPr lvl="2" eaLnBrk="1" hangingPunct="1">
              <a:buFont typeface="Wingdings" pitchFamily="1" charset="2"/>
              <a:buNone/>
            </a:pPr>
            <a:r>
              <a:rPr lang="en-GB" b="1" dirty="0" smtClean="0">
                <a:solidFill>
                  <a:schemeClr val="tx1"/>
                </a:solidFill>
                <a:latin typeface="Courier New" pitchFamily="-106" charset="0"/>
                <a:ea typeface="ＭＳ Ｐゴシック" pitchFamily="-106" charset="-128"/>
                <a:cs typeface="Courier New" pitchFamily="-106" charset="0"/>
              </a:rPr>
              <a:t>   die: </a:t>
            </a:r>
            <a:r>
              <a:rPr lang="en-GB" b="1" dirty="0">
                <a:solidFill>
                  <a:srgbClr val="0070C0"/>
                </a:solidFill>
                <a:latin typeface="Courier New" pitchFamily="-106" charset="0"/>
                <a:ea typeface="ＭＳ Ｐゴシック" pitchFamily="-106" charset="-128"/>
                <a:cs typeface="Courier New" pitchFamily="-106" charset="0"/>
              </a:rPr>
              <a:t>function</a:t>
            </a:r>
            <a:r>
              <a:rPr lang="en-GB" b="1" dirty="0" smtClean="0">
                <a:solidFill>
                  <a:schemeClr val="tx1"/>
                </a:solidFill>
                <a:latin typeface="Courier New" pitchFamily="-106" charset="0"/>
                <a:ea typeface="ＭＳ Ｐゴシック" pitchFamily="-106" charset="-128"/>
                <a:cs typeface="Courier New" pitchFamily="-106" charset="0"/>
              </a:rPr>
              <a:t>() {</a:t>
            </a:r>
          </a:p>
          <a:p>
            <a:pPr lvl="2" eaLnBrk="1" hangingPunct="1">
              <a:buFont typeface="Wingdings" pitchFamily="1" charset="2"/>
              <a:buNone/>
            </a:pPr>
            <a:r>
              <a:rPr lang="en-GB" b="1" dirty="0" smtClean="0">
                <a:solidFill>
                  <a:schemeClr val="tx1"/>
                </a:solidFill>
                <a:latin typeface="Courier New" pitchFamily="-106" charset="0"/>
                <a:ea typeface="ＭＳ Ｐゴシック" pitchFamily="-106" charset="-128"/>
                <a:cs typeface="Courier New" pitchFamily="-106" charset="0"/>
              </a:rPr>
              <a:t>      </a:t>
            </a:r>
            <a:r>
              <a:rPr lang="en-GB" b="1" dirty="0" err="1" smtClean="0">
                <a:solidFill>
                  <a:schemeClr val="tx1"/>
                </a:solidFill>
                <a:latin typeface="Courier New" pitchFamily="-106" charset="0"/>
                <a:ea typeface="ＭＳ Ｐゴシック" pitchFamily="-106" charset="-128"/>
                <a:cs typeface="Courier New" pitchFamily="-106" charset="0"/>
              </a:rPr>
              <a:t>console.log</a:t>
            </a:r>
            <a:r>
              <a:rPr lang="en-GB" b="1" dirty="0" smtClean="0">
                <a:solidFill>
                  <a:schemeClr val="tx1"/>
                </a:solidFill>
                <a:latin typeface="Courier New" pitchFamily="-106" charset="0"/>
                <a:ea typeface="ＭＳ Ｐゴシック" pitchFamily="-106" charset="-128"/>
                <a:cs typeface="Courier New" pitchFamily="-106" charset="0"/>
              </a:rPr>
              <a:t>(</a:t>
            </a:r>
            <a:r>
              <a:rPr lang="en-GB" b="1" dirty="0" err="1">
                <a:solidFill>
                  <a:srgbClr val="0070C0"/>
                </a:solidFill>
                <a:latin typeface="Courier New" pitchFamily="-106" charset="0"/>
                <a:ea typeface="ＭＳ Ｐゴシック" pitchFamily="-106" charset="-128"/>
                <a:cs typeface="Courier New" pitchFamily="-106" charset="0"/>
              </a:rPr>
              <a:t>this</a:t>
            </a:r>
            <a:r>
              <a:rPr lang="en-GB" b="1" dirty="0" err="1" smtClean="0">
                <a:solidFill>
                  <a:schemeClr val="tx1"/>
                </a:solidFill>
                <a:latin typeface="Courier New" pitchFamily="-106" charset="0"/>
                <a:ea typeface="ＭＳ Ｐゴシック" pitchFamily="-106" charset="-128"/>
                <a:cs typeface="Courier New" pitchFamily="-106" charset="0"/>
              </a:rPr>
              <a:t>.name</a:t>
            </a:r>
            <a:r>
              <a:rPr lang="en-GB" b="1" dirty="0" smtClean="0">
                <a:solidFill>
                  <a:schemeClr val="tx1"/>
                </a:solidFill>
                <a:latin typeface="Courier New" pitchFamily="-106" charset="0"/>
                <a:ea typeface="ＭＳ Ｐゴシック" pitchFamily="-106" charset="-128"/>
                <a:cs typeface="Courier New" pitchFamily="-106" charset="0"/>
              </a:rPr>
              <a:t> + </a:t>
            </a:r>
            <a:r>
              <a:rPr lang="en-GB" b="1" dirty="0">
                <a:solidFill>
                  <a:srgbClr val="000000"/>
                </a:solidFill>
                <a:latin typeface="Courier New" pitchFamily="1" charset="0"/>
              </a:rPr>
              <a:t>"</a:t>
            </a:r>
            <a:r>
              <a:rPr lang="en-GB" b="1" dirty="0">
                <a:solidFill>
                  <a:srgbClr val="00B050"/>
                </a:solidFill>
                <a:latin typeface="Courier New" pitchFamily="1" charset="0"/>
              </a:rPr>
              <a:t> says: </a:t>
            </a:r>
            <a:r>
              <a:rPr lang="en-GB" b="1" dirty="0" err="1" smtClean="0">
                <a:solidFill>
                  <a:srgbClr val="00B050"/>
                </a:solidFill>
                <a:latin typeface="Courier New" pitchFamily="1" charset="0"/>
              </a:rPr>
              <a:t>bweeeeeuh</a:t>
            </a:r>
            <a:r>
              <a:rPr lang="en-GB" b="1" dirty="0" smtClean="0">
                <a:solidFill>
                  <a:srgbClr val="00B050"/>
                </a:solidFill>
                <a:latin typeface="Courier New" pitchFamily="1" charset="0"/>
              </a:rPr>
              <a:t>...</a:t>
            </a:r>
            <a:r>
              <a:rPr lang="en-GB" b="1" dirty="0" smtClean="0">
                <a:solidFill>
                  <a:schemeClr val="tx1"/>
                </a:solidFill>
                <a:latin typeface="Courier New" pitchFamily="-106" charset="0"/>
                <a:ea typeface="ＭＳ Ｐゴシック" pitchFamily="-106" charset="-128"/>
                <a:cs typeface="Courier New" pitchFamily="-106" charset="0"/>
              </a:rPr>
              <a:t>");</a:t>
            </a:r>
            <a:endParaRPr lang="en-GB" b="1" dirty="0">
              <a:solidFill>
                <a:schemeClr val="tx1"/>
              </a:solidFill>
              <a:latin typeface="Courier New" pitchFamily="-106" charset="0"/>
              <a:ea typeface="ＭＳ Ｐゴシック" pitchFamily="-106" charset="-128"/>
              <a:cs typeface="Courier New" pitchFamily="-106" charset="0"/>
            </a:endParaRPr>
          </a:p>
          <a:p>
            <a:pPr lvl="2" eaLnBrk="1" hangingPunct="1">
              <a:buFont typeface="Wingdings" pitchFamily="1" charset="2"/>
              <a:buNone/>
            </a:pPr>
            <a:r>
              <a:rPr lang="en-GB" b="1" dirty="0">
                <a:solidFill>
                  <a:schemeClr val="tx1"/>
                </a:solidFill>
                <a:latin typeface="Courier New" pitchFamily="-106" charset="0"/>
                <a:ea typeface="ＭＳ Ｐゴシック" pitchFamily="-106" charset="-128"/>
                <a:cs typeface="Courier New" pitchFamily="-106" charset="0"/>
              </a:rPr>
              <a:t> </a:t>
            </a:r>
            <a:r>
              <a:rPr lang="en-GB" b="1" dirty="0" smtClean="0">
                <a:solidFill>
                  <a:schemeClr val="tx1"/>
                </a:solidFill>
                <a:latin typeface="Courier New" pitchFamily="-106" charset="0"/>
                <a:ea typeface="ＭＳ Ｐゴシック" pitchFamily="-106" charset="-128"/>
                <a:cs typeface="Courier New" pitchFamily="-106" charset="0"/>
              </a:rPr>
              <a:t>  }</a:t>
            </a:r>
            <a:endParaRPr lang="en-GB" b="1" dirty="0">
              <a:solidFill>
                <a:schemeClr val="tx1"/>
              </a:solidFill>
              <a:latin typeface="Courier New" pitchFamily="-106" charset="0"/>
              <a:ea typeface="ＭＳ Ｐゴシック" pitchFamily="-106" charset="-128"/>
              <a:cs typeface="Courier New" pitchFamily="-106" charset="0"/>
            </a:endParaRPr>
          </a:p>
          <a:p>
            <a:pPr lvl="2" eaLnBrk="1" hangingPunct="1">
              <a:buFont typeface="Wingdings" pitchFamily="1" charset="2"/>
              <a:buNone/>
            </a:pPr>
            <a:r>
              <a:rPr lang="en-GB" b="1" dirty="0" smtClean="0">
                <a:solidFill>
                  <a:schemeClr val="tx1"/>
                </a:solidFill>
                <a:latin typeface="Courier New" pitchFamily="-106" charset="0"/>
                <a:ea typeface="ＭＳ Ｐゴシック" pitchFamily="-106" charset="-128"/>
                <a:cs typeface="Courier New" pitchFamily="-106" charset="0"/>
              </a:rPr>
              <a:t>};</a:t>
            </a:r>
          </a:p>
          <a:p>
            <a:pPr lvl="2" eaLnBrk="1" hangingPunct="1">
              <a:buFont typeface="Wingdings" pitchFamily="1" charset="2"/>
              <a:buNone/>
            </a:pPr>
            <a:endParaRPr lang="en-GB" b="1" dirty="0">
              <a:solidFill>
                <a:schemeClr val="tx1"/>
              </a:solidFill>
              <a:latin typeface="Courier New" pitchFamily="-106" charset="0"/>
              <a:ea typeface="ＭＳ Ｐゴシック" pitchFamily="-106" charset="-128"/>
              <a:cs typeface="Courier New" pitchFamily="-106" charset="0"/>
            </a:endParaRPr>
          </a:p>
          <a:p>
            <a:pPr lvl="2" eaLnBrk="1" hangingPunct="1">
              <a:buFont typeface="Wingdings" pitchFamily="1" charset="2"/>
              <a:buNone/>
            </a:pPr>
            <a:r>
              <a:rPr lang="en-GB" b="1" dirty="0" err="1">
                <a:solidFill>
                  <a:srgbClr val="0070C0"/>
                </a:solidFill>
                <a:latin typeface="Courier New" pitchFamily="-106" charset="0"/>
                <a:ea typeface="ＭＳ Ｐゴシック" pitchFamily="-106" charset="-128"/>
                <a:cs typeface="Courier New" pitchFamily="-106" charset="0"/>
              </a:rPr>
              <a:t>var</a:t>
            </a:r>
            <a:r>
              <a:rPr lang="en-GB" b="1" dirty="0" smtClean="0">
                <a:solidFill>
                  <a:schemeClr val="tx1"/>
                </a:solidFill>
                <a:latin typeface="Courier New" pitchFamily="-106" charset="0"/>
                <a:ea typeface="ＭＳ Ｐゴシック" pitchFamily="-106" charset="-128"/>
                <a:cs typeface="Courier New" pitchFamily="-106" charset="0"/>
              </a:rPr>
              <a:t> </a:t>
            </a:r>
            <a:r>
              <a:rPr lang="en-GB" b="1" dirty="0" err="1" smtClean="0">
                <a:solidFill>
                  <a:schemeClr val="tx1"/>
                </a:solidFill>
                <a:latin typeface="Courier New" pitchFamily="-106" charset="0"/>
                <a:ea typeface="ＭＳ Ｐゴシック" pitchFamily="-106" charset="-128"/>
                <a:cs typeface="Courier New" pitchFamily="-106" charset="0"/>
              </a:rPr>
              <a:t>kevin</a:t>
            </a:r>
            <a:r>
              <a:rPr lang="en-GB" b="1" dirty="0" smtClean="0">
                <a:solidFill>
                  <a:schemeClr val="tx1"/>
                </a:solidFill>
                <a:latin typeface="Courier New" pitchFamily="-106" charset="0"/>
                <a:ea typeface="ＭＳ Ｐゴシック" pitchFamily="-106" charset="-128"/>
                <a:cs typeface="Courier New" pitchFamily="-106" charset="0"/>
              </a:rPr>
              <a:t> = { name: "</a:t>
            </a:r>
            <a:r>
              <a:rPr lang="en-GB" b="1" dirty="0">
                <a:solidFill>
                  <a:srgbClr val="00B050"/>
                </a:solidFill>
                <a:latin typeface="Courier New" pitchFamily="1" charset="0"/>
              </a:rPr>
              <a:t>Kevin Doe</a:t>
            </a:r>
            <a:r>
              <a:rPr lang="en-GB" b="1" dirty="0" smtClean="0">
                <a:solidFill>
                  <a:schemeClr val="tx1"/>
                </a:solidFill>
                <a:latin typeface="Courier New" pitchFamily="-106" charset="0"/>
                <a:ea typeface="ＭＳ Ｐゴシック" pitchFamily="-106" charset="-128"/>
                <a:cs typeface="Courier New" pitchFamily="-106" charset="0"/>
              </a:rPr>
              <a:t>" };</a:t>
            </a:r>
          </a:p>
          <a:p>
            <a:pPr lvl="2" eaLnBrk="1" hangingPunct="1">
              <a:buFont typeface="Wingdings" pitchFamily="1" charset="2"/>
              <a:buNone/>
            </a:pPr>
            <a:endParaRPr lang="en-GB" b="1" dirty="0">
              <a:solidFill>
                <a:schemeClr val="tx1"/>
              </a:solidFill>
              <a:latin typeface="Courier New" pitchFamily="-106" charset="0"/>
              <a:ea typeface="ＭＳ Ｐゴシック" pitchFamily="-106" charset="-128"/>
              <a:cs typeface="Courier New" pitchFamily="-106" charset="0"/>
            </a:endParaRPr>
          </a:p>
          <a:p>
            <a:pPr lvl="2" eaLnBrk="1" hangingPunct="1">
              <a:buFont typeface="Wingdings" pitchFamily="1" charset="2"/>
              <a:buNone/>
            </a:pPr>
            <a:r>
              <a:rPr lang="en-GB" b="1" dirty="0" err="1" smtClean="0">
                <a:solidFill>
                  <a:schemeClr val="tx1"/>
                </a:solidFill>
                <a:latin typeface="Courier New" pitchFamily="-106" charset="0"/>
                <a:ea typeface="ＭＳ Ｐゴシック" pitchFamily="-106" charset="-128"/>
                <a:cs typeface="Courier New" pitchFamily="-106" charset="0"/>
              </a:rPr>
              <a:t>marion.eat.apply</a:t>
            </a:r>
            <a:r>
              <a:rPr lang="en-GB" b="1" dirty="0" smtClean="0">
                <a:solidFill>
                  <a:schemeClr val="tx1"/>
                </a:solidFill>
                <a:latin typeface="Courier New" pitchFamily="-106" charset="0"/>
                <a:ea typeface="ＭＳ Ｐゴシック" pitchFamily="-106" charset="-128"/>
                <a:cs typeface="Courier New" pitchFamily="-106" charset="0"/>
              </a:rPr>
              <a:t>(</a:t>
            </a:r>
            <a:r>
              <a:rPr lang="en-GB" b="1" dirty="0" err="1" smtClean="0">
                <a:solidFill>
                  <a:schemeClr val="tx1"/>
                </a:solidFill>
                <a:latin typeface="Courier New" pitchFamily="-106" charset="0"/>
                <a:ea typeface="ＭＳ Ｐゴシック" pitchFamily="-106" charset="-128"/>
                <a:cs typeface="Courier New" pitchFamily="-106" charset="0"/>
              </a:rPr>
              <a:t>kevin</a:t>
            </a:r>
            <a:r>
              <a:rPr lang="en-GB" b="1" dirty="0" smtClean="0">
                <a:solidFill>
                  <a:schemeClr val="tx1"/>
                </a:solidFill>
                <a:latin typeface="Courier New" pitchFamily="-106" charset="0"/>
                <a:ea typeface="ＭＳ Ｐゴシック" pitchFamily="-106" charset="-128"/>
                <a:cs typeface="Courier New" pitchFamily="-106" charset="0"/>
              </a:rPr>
              <a:t>, ["</a:t>
            </a:r>
            <a:r>
              <a:rPr lang="en-GB" b="1" dirty="0">
                <a:solidFill>
                  <a:srgbClr val="00B050"/>
                </a:solidFill>
                <a:latin typeface="Courier New" pitchFamily="1" charset="0"/>
              </a:rPr>
              <a:t>beef</a:t>
            </a:r>
            <a:r>
              <a:rPr lang="en-GB" b="1" dirty="0" smtClean="0">
                <a:solidFill>
                  <a:schemeClr val="tx1"/>
                </a:solidFill>
                <a:latin typeface="Courier New" pitchFamily="-106" charset="0"/>
                <a:ea typeface="ＭＳ Ｐゴシック" pitchFamily="-106" charset="-128"/>
                <a:cs typeface="Courier New" pitchFamily="-106" charset="0"/>
              </a:rPr>
              <a:t>"]);</a:t>
            </a:r>
          </a:p>
          <a:p>
            <a:pPr lvl="2" eaLnBrk="1" hangingPunct="1">
              <a:buFont typeface="Wingdings" pitchFamily="1" charset="2"/>
              <a:buNone/>
            </a:pPr>
            <a:r>
              <a:rPr lang="en-GB" b="1" dirty="0" err="1" smtClean="0">
                <a:solidFill>
                  <a:schemeClr val="tx1"/>
                </a:solidFill>
                <a:latin typeface="Courier New" pitchFamily="-106" charset="0"/>
                <a:ea typeface="ＭＳ Ｐゴシック" pitchFamily="-106" charset="-128"/>
                <a:cs typeface="Courier New" pitchFamily="-106" charset="0"/>
              </a:rPr>
              <a:t>marion.die.apply</a:t>
            </a:r>
            <a:r>
              <a:rPr lang="en-GB" b="1" dirty="0" smtClean="0">
                <a:solidFill>
                  <a:schemeClr val="tx1"/>
                </a:solidFill>
                <a:latin typeface="Courier New" pitchFamily="-106" charset="0"/>
                <a:ea typeface="ＭＳ Ｐゴシック" pitchFamily="-106" charset="-128"/>
                <a:cs typeface="Courier New" pitchFamily="-106" charset="0"/>
              </a:rPr>
              <a:t>(</a:t>
            </a:r>
            <a:r>
              <a:rPr lang="en-GB" b="1" dirty="0" err="1" smtClean="0">
                <a:solidFill>
                  <a:schemeClr val="tx1"/>
                </a:solidFill>
                <a:latin typeface="Courier New" pitchFamily="-106" charset="0"/>
                <a:ea typeface="ＭＳ Ｐゴシック" pitchFamily="-106" charset="-128"/>
                <a:cs typeface="Courier New" pitchFamily="-106" charset="0"/>
              </a:rPr>
              <a:t>kevin</a:t>
            </a:r>
            <a:r>
              <a:rPr lang="en-GB" b="1" dirty="0" smtClean="0">
                <a:solidFill>
                  <a:schemeClr val="tx1"/>
                </a:solidFill>
                <a:latin typeface="Courier New" pitchFamily="-106" charset="0"/>
                <a:ea typeface="ＭＳ Ｐゴシック" pitchFamily="-106" charset="-128"/>
                <a:cs typeface="Courier New" pitchFamily="-106" charset="0"/>
              </a:rPr>
              <a:t>);</a:t>
            </a:r>
            <a:endParaRPr lang="en-GB" b="1" dirty="0">
              <a:solidFill>
                <a:schemeClr val="tx1"/>
              </a:solidFill>
              <a:latin typeface="Courier New" pitchFamily="-106" charset="0"/>
              <a:ea typeface="ＭＳ Ｐゴシック" pitchFamily="-106" charset="-128"/>
              <a:cs typeface="Courier New" pitchFamily="-106" charset="0"/>
            </a:endParaRPr>
          </a:p>
        </p:txBody>
      </p:sp>
      <p:cxnSp>
        <p:nvCxnSpPr>
          <p:cNvPr id="11" name="Straight Connector 10"/>
          <p:cNvCxnSpPr/>
          <p:nvPr/>
        </p:nvCxnSpPr>
        <p:spPr>
          <a:xfrm>
            <a:off x="1115616" y="265212"/>
            <a:ext cx="0" cy="4824536"/>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rot="16200000">
            <a:off x="-1063480" y="2372301"/>
            <a:ext cx="3276333" cy="646331"/>
          </a:xfrm>
          <a:prstGeom prst="rect">
            <a:avLst/>
          </a:prstGeom>
          <a:noFill/>
        </p:spPr>
        <p:txBody>
          <a:bodyPr wrap="none" rtlCol="0">
            <a:spAutoFit/>
          </a:bodyPr>
          <a:lstStyle/>
          <a:p>
            <a:r>
              <a:rPr lang="en-US" sz="3600" b="1" dirty="0" smtClean="0">
                <a:latin typeface="Calibri"/>
                <a:cs typeface="Calibri"/>
              </a:rPr>
              <a:t>Apply - Example</a:t>
            </a:r>
            <a:endParaRPr lang="en-US" sz="3600" b="1" dirty="0">
              <a:latin typeface="Calibri"/>
              <a:cs typeface="Calibri"/>
            </a:endParaRPr>
          </a:p>
        </p:txBody>
      </p:sp>
      <p:pic>
        <p:nvPicPr>
          <p:cNvPr id="13" name="Picture 12" descr="Screen Shot 2012-08-02 at 6.05.38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80112" y="4441676"/>
            <a:ext cx="3251200" cy="800100"/>
          </a:xfrm>
          <a:prstGeom prst="rect">
            <a:avLst/>
          </a:prstGeom>
          <a:ln>
            <a:solidFill>
              <a:srgbClr val="000000"/>
            </a:solidFill>
          </a:ln>
        </p:spPr>
      </p:pic>
    </p:spTree>
    <p:extLst>
      <p:ext uri="{BB962C8B-B14F-4D97-AF65-F5344CB8AC3E}">
        <p14:creationId xmlns:p14="http://schemas.microsoft.com/office/powerpoint/2010/main" val="2715315908"/>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Call</a:t>
            </a:r>
            <a:endParaRPr lang="en-US" dirty="0"/>
          </a:p>
        </p:txBody>
      </p:sp>
      <p:sp>
        <p:nvSpPr>
          <p:cNvPr id="3" name="Espace réservé du contenu 2"/>
          <p:cNvSpPr>
            <a:spLocks noGrp="1"/>
          </p:cNvSpPr>
          <p:nvPr>
            <p:ph idx="1"/>
          </p:nvPr>
        </p:nvSpPr>
        <p:spPr>
          <a:xfrm>
            <a:off x="323528" y="1128713"/>
            <a:ext cx="8569647" cy="4230687"/>
          </a:xfrm>
        </p:spPr>
        <p:txBody>
          <a:bodyPr/>
          <a:lstStyle/>
          <a:p>
            <a:pPr eaLnBrk="1" hangingPunct="1">
              <a:lnSpc>
                <a:spcPct val="90000"/>
              </a:lnSpc>
            </a:pPr>
            <a:r>
              <a:rPr lang="en-US" i="1" dirty="0" smtClean="0"/>
              <a:t>call(…)</a:t>
            </a:r>
            <a:r>
              <a:rPr lang="en-US" dirty="0" smtClean="0"/>
              <a:t> do the same thing than </a:t>
            </a:r>
            <a:r>
              <a:rPr lang="en-US" i="1" dirty="0" smtClean="0"/>
              <a:t>apply(…)</a:t>
            </a:r>
            <a:endParaRPr lang="en-US" i="1" dirty="0"/>
          </a:p>
          <a:p>
            <a:pPr eaLnBrk="1" hangingPunct="1">
              <a:lnSpc>
                <a:spcPct val="90000"/>
              </a:lnSpc>
            </a:pPr>
            <a:endParaRPr lang="en-US" i="1" dirty="0" smtClean="0"/>
          </a:p>
          <a:p>
            <a:pPr eaLnBrk="1" hangingPunct="1">
              <a:lnSpc>
                <a:spcPct val="90000"/>
              </a:lnSpc>
            </a:pPr>
            <a:r>
              <a:rPr lang="en-US" dirty="0" smtClean="0"/>
              <a:t>The difference is on the arguments</a:t>
            </a:r>
          </a:p>
          <a:p>
            <a:pPr lvl="1" eaLnBrk="1" hangingPunct="1">
              <a:lnSpc>
                <a:spcPct val="90000"/>
              </a:lnSpc>
            </a:pPr>
            <a:r>
              <a:rPr lang="en-US" i="1" dirty="0" smtClean="0"/>
              <a:t>apply(…) </a:t>
            </a:r>
            <a:r>
              <a:rPr lang="en-US" dirty="0" smtClean="0"/>
              <a:t>accepts a single array of arguments</a:t>
            </a:r>
          </a:p>
          <a:p>
            <a:pPr lvl="1" eaLnBrk="1" hangingPunct="1">
              <a:lnSpc>
                <a:spcPct val="90000"/>
              </a:lnSpc>
            </a:pPr>
            <a:r>
              <a:rPr lang="en-US" i="1" dirty="0" smtClean="0"/>
              <a:t>call(…) </a:t>
            </a:r>
            <a:r>
              <a:rPr lang="en-US" dirty="0" smtClean="0"/>
              <a:t>accepts an argument list</a:t>
            </a:r>
            <a:endParaRPr lang="en-US" i="1" dirty="0" smtClean="0"/>
          </a:p>
        </p:txBody>
      </p:sp>
      <p:sp>
        <p:nvSpPr>
          <p:cNvPr id="4" name="Espace réservé du contenu 3"/>
          <p:cNvSpPr>
            <a:spLocks noGrp="1"/>
          </p:cNvSpPr>
          <p:nvPr>
            <p:ph sz="quarter" idx="13"/>
          </p:nvPr>
        </p:nvSpPr>
        <p:spPr/>
        <p:txBody>
          <a:bodyPr/>
          <a:lstStyle/>
          <a:p>
            <a:r>
              <a:rPr lang="en-US" dirty="0"/>
              <a:t>Context binding</a:t>
            </a:r>
            <a:endParaRPr lang="fr-FR" dirty="0"/>
          </a:p>
        </p:txBody>
      </p:sp>
      <p:pic>
        <p:nvPicPr>
          <p:cNvPr id="8" name="Image 5"/>
          <p:cNvPicPr>
            <a:picLocks noChangeAspect="1"/>
          </p:cNvPicPr>
          <p:nvPr/>
        </p:nvPicPr>
        <p:blipFill>
          <a:blip r:embed="rId2" cstate="print"/>
          <a:srcRect/>
          <a:stretch>
            <a:fillRect/>
          </a:stretch>
        </p:blipFill>
        <p:spPr bwMode="auto">
          <a:xfrm>
            <a:off x="34925" y="49213"/>
            <a:ext cx="677863" cy="787400"/>
          </a:xfrm>
          <a:prstGeom prst="rect">
            <a:avLst/>
          </a:prstGeom>
          <a:noFill/>
          <a:ln w="9525">
            <a:noFill/>
            <a:miter lim="800000"/>
            <a:headEnd/>
            <a:tailEnd/>
          </a:ln>
        </p:spPr>
      </p:pic>
      <p:sp>
        <p:nvSpPr>
          <p:cNvPr id="6" name="Rectangle à coins arrondis 4"/>
          <p:cNvSpPr/>
          <p:nvPr/>
        </p:nvSpPr>
        <p:spPr>
          <a:xfrm>
            <a:off x="251520" y="3793604"/>
            <a:ext cx="8712968" cy="1368152"/>
          </a:xfrm>
          <a:prstGeom prst="roundRect">
            <a:avLst/>
          </a:prstGeom>
        </p:spPr>
        <p:style>
          <a:lnRef idx="2">
            <a:schemeClr val="dk1"/>
          </a:lnRef>
          <a:fillRef idx="1">
            <a:schemeClr val="lt1"/>
          </a:fillRef>
          <a:effectRef idx="0">
            <a:schemeClr val="dk1"/>
          </a:effectRef>
          <a:fontRef idx="minor">
            <a:schemeClr val="dk1"/>
          </a:fontRef>
        </p:style>
        <p:txBody>
          <a:bodyPr anchor="ctr"/>
          <a:lstStyle/>
          <a:p>
            <a:pPr eaLnBrk="1" hangingPunct="1"/>
            <a:r>
              <a:rPr lang="en-GB" b="1" dirty="0" err="1" smtClean="0">
                <a:solidFill>
                  <a:srgbClr val="000000"/>
                </a:solidFill>
                <a:latin typeface="Courier New" pitchFamily="-106" charset="0"/>
                <a:ea typeface="ＭＳ Ｐゴシック" pitchFamily="-106" charset="-128"/>
                <a:cs typeface="Courier New" pitchFamily="-106" charset="0"/>
              </a:rPr>
              <a:t>myObject.myFunction.apply</a:t>
            </a:r>
            <a:r>
              <a:rPr lang="en-GB" b="1" dirty="0" smtClean="0">
                <a:solidFill>
                  <a:srgbClr val="000000"/>
                </a:solidFill>
                <a:latin typeface="Courier New" pitchFamily="-106" charset="0"/>
                <a:ea typeface="ＭＳ Ｐゴシック" pitchFamily="-106" charset="-128"/>
                <a:cs typeface="Courier New" pitchFamily="-106" charset="0"/>
              </a:rPr>
              <a:t>(</a:t>
            </a:r>
            <a:r>
              <a:rPr lang="en-GB" b="1" dirty="0" err="1">
                <a:solidFill>
                  <a:srgbClr val="000000"/>
                </a:solidFill>
                <a:latin typeface="Courier New" pitchFamily="-106" charset="0"/>
                <a:ea typeface="ＭＳ Ｐゴシック" pitchFamily="-106" charset="-128"/>
                <a:cs typeface="Courier New" pitchFamily="-106" charset="0"/>
              </a:rPr>
              <a:t>myOtherObject</a:t>
            </a:r>
            <a:r>
              <a:rPr lang="en-GB" b="1" dirty="0">
                <a:solidFill>
                  <a:srgbClr val="000000"/>
                </a:solidFill>
                <a:latin typeface="Courier New" pitchFamily="-106" charset="0"/>
                <a:ea typeface="ＭＳ Ｐゴシック" pitchFamily="-106" charset="-128"/>
                <a:cs typeface="Courier New" pitchFamily="-106" charset="0"/>
              </a:rPr>
              <a:t>, </a:t>
            </a:r>
            <a:r>
              <a:rPr lang="en-GB" b="1" dirty="0" smtClean="0">
                <a:solidFill>
                  <a:srgbClr val="000000"/>
                </a:solidFill>
                <a:latin typeface="Courier New" pitchFamily="-106" charset="0"/>
                <a:ea typeface="ＭＳ Ｐゴシック" pitchFamily="-106" charset="-128"/>
                <a:cs typeface="Courier New" pitchFamily="-106" charset="0"/>
              </a:rPr>
              <a:t>[param1</a:t>
            </a:r>
            <a:r>
              <a:rPr lang="en-GB" b="1" dirty="0">
                <a:solidFill>
                  <a:srgbClr val="000000"/>
                </a:solidFill>
                <a:latin typeface="Courier New" pitchFamily="-106" charset="0"/>
                <a:ea typeface="ＭＳ Ｐゴシック" pitchFamily="-106" charset="-128"/>
                <a:cs typeface="Courier New" pitchFamily="-106" charset="0"/>
              </a:rPr>
              <a:t>, </a:t>
            </a:r>
            <a:r>
              <a:rPr lang="en-GB" b="1" dirty="0" smtClean="0">
                <a:solidFill>
                  <a:srgbClr val="000000"/>
                </a:solidFill>
                <a:latin typeface="Courier New" pitchFamily="-106" charset="0"/>
                <a:ea typeface="ＭＳ Ｐゴシック" pitchFamily="-106" charset="-128"/>
                <a:cs typeface="Courier New" pitchFamily="-106" charset="0"/>
              </a:rPr>
              <a:t>param2]);</a:t>
            </a:r>
          </a:p>
          <a:p>
            <a:pPr eaLnBrk="1" hangingPunct="1"/>
            <a:endParaRPr lang="en-GB" b="1" dirty="0" smtClean="0">
              <a:solidFill>
                <a:srgbClr val="000000"/>
              </a:solidFill>
              <a:latin typeface="Courier New" pitchFamily="-106" charset="0"/>
              <a:ea typeface="ＭＳ Ｐゴシック" pitchFamily="-106" charset="-128"/>
              <a:cs typeface="Courier New" pitchFamily="-106" charset="0"/>
            </a:endParaRPr>
          </a:p>
          <a:p>
            <a:pPr eaLnBrk="1" hangingPunct="1">
              <a:buFont typeface="Wingdings" pitchFamily="1" charset="2"/>
              <a:buNone/>
            </a:pPr>
            <a:r>
              <a:rPr lang="en-GB" b="1" dirty="0" err="1" smtClean="0">
                <a:solidFill>
                  <a:srgbClr val="000000"/>
                </a:solidFill>
                <a:latin typeface="Courier New" pitchFamily="-106" charset="0"/>
                <a:ea typeface="ＭＳ Ｐゴシック" pitchFamily="-106" charset="-128"/>
                <a:cs typeface="Courier New" pitchFamily="-106" charset="0"/>
              </a:rPr>
              <a:t>myObject.myFunction.call</a:t>
            </a:r>
            <a:r>
              <a:rPr lang="en-GB" b="1" dirty="0" smtClean="0">
                <a:solidFill>
                  <a:srgbClr val="000000"/>
                </a:solidFill>
                <a:latin typeface="Courier New" pitchFamily="-106" charset="0"/>
                <a:ea typeface="ＭＳ Ｐゴシック" pitchFamily="-106" charset="-128"/>
                <a:cs typeface="Courier New" pitchFamily="-106" charset="0"/>
              </a:rPr>
              <a:t>(</a:t>
            </a:r>
            <a:r>
              <a:rPr lang="en-GB" b="1" dirty="0" err="1" smtClean="0">
                <a:solidFill>
                  <a:srgbClr val="000000"/>
                </a:solidFill>
                <a:latin typeface="Courier New" pitchFamily="-106" charset="0"/>
                <a:ea typeface="ＭＳ Ｐゴシック" pitchFamily="-106" charset="-128"/>
                <a:cs typeface="Courier New" pitchFamily="-106" charset="0"/>
              </a:rPr>
              <a:t>myOtherObject</a:t>
            </a:r>
            <a:r>
              <a:rPr lang="en-GB" b="1" dirty="0" smtClean="0">
                <a:solidFill>
                  <a:srgbClr val="000000"/>
                </a:solidFill>
                <a:latin typeface="Courier New" pitchFamily="-106" charset="0"/>
                <a:ea typeface="ＭＳ Ｐゴシック" pitchFamily="-106" charset="-128"/>
                <a:cs typeface="Courier New" pitchFamily="-106" charset="0"/>
              </a:rPr>
              <a:t>, param1, param2);</a:t>
            </a:r>
            <a:endParaRPr lang="en-GB" b="1" dirty="0">
              <a:solidFill>
                <a:srgbClr val="000000"/>
              </a:solidFill>
              <a:latin typeface="Courier New" pitchFamily="-106" charset="0"/>
              <a:ea typeface="ＭＳ Ｐゴシック" pitchFamily="-106" charset="-128"/>
              <a:cs typeface="Courier New" pitchFamily="-106" charset="0"/>
            </a:endParaRPr>
          </a:p>
        </p:txBody>
      </p:sp>
    </p:spTree>
    <p:extLst>
      <p:ext uri="{BB962C8B-B14F-4D97-AF65-F5344CB8AC3E}">
        <p14:creationId xmlns:p14="http://schemas.microsoft.com/office/powerpoint/2010/main" val="95820264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p:txBody>
          <a:bodyPr/>
          <a:lstStyle/>
          <a:p>
            <a:r>
              <a:rPr lang="en-US" dirty="0" smtClean="0"/>
              <a:t>JavaScript is a scripting language</a:t>
            </a:r>
          </a:p>
          <a:p>
            <a:endParaRPr lang="en-US" dirty="0" smtClean="0"/>
          </a:p>
          <a:p>
            <a:r>
              <a:rPr lang="en-US" dirty="0" smtClean="0"/>
              <a:t>Mostly known for </a:t>
            </a:r>
            <a:r>
              <a:rPr lang="en-US" dirty="0"/>
              <a:t>building browser-based </a:t>
            </a:r>
            <a:r>
              <a:rPr lang="en-US" dirty="0" smtClean="0"/>
              <a:t>applications</a:t>
            </a:r>
          </a:p>
          <a:p>
            <a:pPr lvl="1"/>
            <a:r>
              <a:rPr lang="en-US" dirty="0" smtClean="0"/>
              <a:t>User Interactions</a:t>
            </a:r>
          </a:p>
          <a:p>
            <a:pPr lvl="1"/>
            <a:r>
              <a:rPr lang="en-US" dirty="0" smtClean="0"/>
              <a:t>Animations</a:t>
            </a:r>
          </a:p>
          <a:p>
            <a:pPr lvl="1"/>
            <a:r>
              <a:rPr lang="en-US" dirty="0" smtClean="0"/>
              <a:t>…</a:t>
            </a:r>
          </a:p>
        </p:txBody>
      </p:sp>
      <p:sp>
        <p:nvSpPr>
          <p:cNvPr id="4" name="Titre 1"/>
          <p:cNvSpPr txBox="1">
            <a:spLocks/>
          </p:cNvSpPr>
          <p:nvPr/>
        </p:nvSpPr>
        <p:spPr bwMode="auto">
          <a:xfrm>
            <a:off x="1116013" y="336550"/>
            <a:ext cx="7777162" cy="5048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sz="3600" b="1" i="0" u="none" strike="noStrike" kern="1200" cap="none" spc="0" normalizeH="0" baseline="0" smtClean="0">
                <a:ln>
                  <a:noFill/>
                </a:ln>
                <a:solidFill>
                  <a:schemeClr val="tx1"/>
                </a:solidFill>
                <a:effectLst/>
                <a:uLnTx/>
                <a:uFillTx/>
                <a:latin typeface="+mj-lt"/>
                <a:ea typeface="ＭＳ Ｐゴシック" pitchFamily="34" charset="-128"/>
                <a:cs typeface="ＭＳ Ｐゴシック" charset="0"/>
              </a:rPr>
              <a:t>Presentation</a:t>
            </a:r>
          </a:p>
        </p:txBody>
      </p:sp>
      <p:sp>
        <p:nvSpPr>
          <p:cNvPr id="5" name="Espace réservé du contenu 3"/>
          <p:cNvSpPr txBox="1">
            <a:spLocks/>
          </p:cNvSpPr>
          <p:nvPr/>
        </p:nvSpPr>
        <p:spPr>
          <a:xfrm>
            <a:off x="1116013" y="0"/>
            <a:ext cx="7777162" cy="336550"/>
          </a:xfrm>
          <a:prstGeom prst="rect">
            <a:avLst/>
          </a:prstGeom>
        </p:spPr>
        <p:txBody>
          <a:bodyPr/>
          <a:lstStyle/>
          <a:p>
            <a:pPr marL="342900" lvl="0" indent="-342900" defTabSz="457200">
              <a:spcBef>
                <a:spcPct val="20000"/>
              </a:spcBef>
              <a:defRPr/>
            </a:pPr>
            <a:r>
              <a:rPr lang="en-US" dirty="0" smtClean="0">
                <a:latin typeface="+mn-lt"/>
                <a:cs typeface="ＭＳ Ｐゴシック" charset="0"/>
              </a:rPr>
              <a:t>Reminders</a:t>
            </a:r>
            <a:endParaRPr kumimoji="0" lang="en-US" b="0" i="0" u="none" strike="noStrike" kern="1200" cap="none" spc="0" normalizeH="0" baseline="0" dirty="0" smtClean="0">
              <a:ln>
                <a:noFill/>
              </a:ln>
              <a:solidFill>
                <a:schemeClr val="tx1"/>
              </a:solidFill>
              <a:effectLst/>
              <a:uLnTx/>
              <a:uFillTx/>
              <a:latin typeface="+mn-lt"/>
              <a:ea typeface="ＭＳ Ｐゴシック" pitchFamily="34" charset="-128"/>
              <a:cs typeface="ＭＳ Ｐゴシック" charset="0"/>
            </a:endParaRPr>
          </a:p>
        </p:txBody>
      </p:sp>
      <p:pic>
        <p:nvPicPr>
          <p:cNvPr id="8" name="Image 6" descr="test_icon.png"/>
          <p:cNvPicPr>
            <a:picLocks noChangeAspect="1"/>
          </p:cNvPicPr>
          <p:nvPr/>
        </p:nvPicPr>
        <p:blipFill>
          <a:blip r:embed="rId2" cstate="print"/>
          <a:srcRect/>
          <a:stretch>
            <a:fillRect/>
          </a:stretch>
        </p:blipFill>
        <p:spPr bwMode="auto">
          <a:xfrm>
            <a:off x="107950" y="120650"/>
            <a:ext cx="977900" cy="86518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Bind</a:t>
            </a:r>
            <a:endParaRPr lang="en-US" dirty="0"/>
          </a:p>
        </p:txBody>
      </p:sp>
      <p:sp>
        <p:nvSpPr>
          <p:cNvPr id="3" name="Espace réservé du contenu 2"/>
          <p:cNvSpPr>
            <a:spLocks noGrp="1"/>
          </p:cNvSpPr>
          <p:nvPr>
            <p:ph idx="1"/>
          </p:nvPr>
        </p:nvSpPr>
        <p:spPr>
          <a:xfrm>
            <a:off x="323528" y="1128713"/>
            <a:ext cx="8569647" cy="4230687"/>
          </a:xfrm>
        </p:spPr>
        <p:txBody>
          <a:bodyPr/>
          <a:lstStyle/>
          <a:p>
            <a:pPr eaLnBrk="1" hangingPunct="1">
              <a:lnSpc>
                <a:spcPct val="90000"/>
              </a:lnSpc>
            </a:pPr>
            <a:r>
              <a:rPr lang="en-US" i="1" dirty="0" smtClean="0"/>
              <a:t>bind(…) </a:t>
            </a:r>
            <a:r>
              <a:rPr lang="en-US" dirty="0"/>
              <a:t>method </a:t>
            </a:r>
            <a:r>
              <a:rPr lang="en-US" dirty="0" smtClean="0"/>
              <a:t>creates </a:t>
            </a:r>
            <a:r>
              <a:rPr lang="en-US" dirty="0"/>
              <a:t>a new function </a:t>
            </a:r>
            <a:r>
              <a:rPr lang="en-US" dirty="0" smtClean="0"/>
              <a:t>corresponding to the original…</a:t>
            </a:r>
          </a:p>
          <a:p>
            <a:pPr lvl="1" eaLnBrk="1" hangingPunct="1">
              <a:lnSpc>
                <a:spcPct val="90000"/>
              </a:lnSpc>
            </a:pPr>
            <a:r>
              <a:rPr lang="en-US" dirty="0" smtClean="0"/>
              <a:t>… but with a different </a:t>
            </a:r>
            <a:r>
              <a:rPr lang="en-US" i="1" dirty="0" smtClean="0"/>
              <a:t>this </a:t>
            </a:r>
            <a:r>
              <a:rPr lang="en-US" dirty="0" smtClean="0"/>
              <a:t>!</a:t>
            </a:r>
            <a:endParaRPr lang="en-US" i="1" dirty="0" smtClean="0"/>
          </a:p>
          <a:p>
            <a:pPr eaLnBrk="1" hangingPunct="1">
              <a:lnSpc>
                <a:spcPct val="90000"/>
              </a:lnSpc>
            </a:pPr>
            <a:endParaRPr lang="en-US" dirty="0" smtClean="0"/>
          </a:p>
        </p:txBody>
      </p:sp>
      <p:sp>
        <p:nvSpPr>
          <p:cNvPr id="4" name="Espace réservé du contenu 3"/>
          <p:cNvSpPr>
            <a:spLocks noGrp="1"/>
          </p:cNvSpPr>
          <p:nvPr>
            <p:ph sz="quarter" idx="13"/>
          </p:nvPr>
        </p:nvSpPr>
        <p:spPr/>
        <p:txBody>
          <a:bodyPr/>
          <a:lstStyle/>
          <a:p>
            <a:r>
              <a:rPr lang="en-US" dirty="0"/>
              <a:t>Context binding</a:t>
            </a:r>
            <a:endParaRPr lang="fr-FR" dirty="0"/>
          </a:p>
        </p:txBody>
      </p:sp>
      <p:pic>
        <p:nvPicPr>
          <p:cNvPr id="8" name="Image 5"/>
          <p:cNvPicPr>
            <a:picLocks noChangeAspect="1"/>
          </p:cNvPicPr>
          <p:nvPr/>
        </p:nvPicPr>
        <p:blipFill>
          <a:blip r:embed="rId2" cstate="print"/>
          <a:srcRect/>
          <a:stretch>
            <a:fillRect/>
          </a:stretch>
        </p:blipFill>
        <p:spPr bwMode="auto">
          <a:xfrm>
            <a:off x="34925" y="49213"/>
            <a:ext cx="677863" cy="787400"/>
          </a:xfrm>
          <a:prstGeom prst="rect">
            <a:avLst/>
          </a:prstGeom>
          <a:noFill/>
          <a:ln w="9525">
            <a:noFill/>
            <a:miter lim="800000"/>
            <a:headEnd/>
            <a:tailEnd/>
          </a:ln>
        </p:spPr>
      </p:pic>
      <p:sp>
        <p:nvSpPr>
          <p:cNvPr id="7" name="Rectangle à coins arrondis 4"/>
          <p:cNvSpPr/>
          <p:nvPr/>
        </p:nvSpPr>
        <p:spPr>
          <a:xfrm>
            <a:off x="251520" y="2641476"/>
            <a:ext cx="8712968" cy="2664296"/>
          </a:xfrm>
          <a:prstGeom prst="roundRect">
            <a:avLst/>
          </a:prstGeom>
        </p:spPr>
        <p:style>
          <a:lnRef idx="2">
            <a:schemeClr val="dk1"/>
          </a:lnRef>
          <a:fillRef idx="1">
            <a:schemeClr val="lt1"/>
          </a:fillRef>
          <a:effectRef idx="0">
            <a:schemeClr val="dk1"/>
          </a:effectRef>
          <a:fontRef idx="minor">
            <a:schemeClr val="dk1"/>
          </a:fontRef>
        </p:style>
        <p:txBody>
          <a:bodyPr anchor="ctr"/>
          <a:lstStyle/>
          <a:p>
            <a:pPr eaLnBrk="1" hangingPunct="1"/>
            <a:r>
              <a:rPr lang="en-GB" b="1" dirty="0" err="1">
                <a:solidFill>
                  <a:srgbClr val="0070C0"/>
                </a:solidFill>
                <a:latin typeface="Courier New" pitchFamily="-106" charset="0"/>
                <a:ea typeface="ＭＳ Ｐゴシック" pitchFamily="-106" charset="-128"/>
                <a:cs typeface="Courier New" pitchFamily="-106" charset="0"/>
              </a:rPr>
              <a:t>var</a:t>
            </a:r>
            <a:r>
              <a:rPr lang="en-GB" b="1" dirty="0" smtClean="0">
                <a:solidFill>
                  <a:srgbClr val="000000"/>
                </a:solidFill>
                <a:latin typeface="Courier New" pitchFamily="-106" charset="0"/>
                <a:ea typeface="ＭＳ Ｐゴシック" pitchFamily="-106" charset="-128"/>
                <a:cs typeface="Courier New" pitchFamily="-106" charset="0"/>
              </a:rPr>
              <a:t> point = </a:t>
            </a:r>
            <a:r>
              <a:rPr lang="en-GB" b="1" dirty="0">
                <a:solidFill>
                  <a:srgbClr val="000000"/>
                </a:solidFill>
                <a:latin typeface="Courier New" pitchFamily="-106" charset="0"/>
                <a:ea typeface="ＭＳ Ｐゴシック" pitchFamily="-106" charset="-128"/>
                <a:cs typeface="Courier New" pitchFamily="-106" charset="0"/>
              </a:rPr>
              <a:t>{</a:t>
            </a:r>
          </a:p>
          <a:p>
            <a:pPr eaLnBrk="1" hangingPunct="1"/>
            <a:r>
              <a:rPr lang="en-GB" b="1" dirty="0" smtClean="0">
                <a:solidFill>
                  <a:srgbClr val="000000"/>
                </a:solidFill>
                <a:latin typeface="Courier New" pitchFamily="-106" charset="0"/>
                <a:ea typeface="ＭＳ Ｐゴシック" pitchFamily="-106" charset="-128"/>
                <a:cs typeface="Courier New" pitchFamily="-106" charset="0"/>
              </a:rPr>
              <a:t>	x</a:t>
            </a:r>
            <a:r>
              <a:rPr lang="en-GB" b="1" dirty="0">
                <a:solidFill>
                  <a:srgbClr val="000000"/>
                </a:solidFill>
                <a:latin typeface="Courier New" pitchFamily="-106" charset="0"/>
                <a:ea typeface="ＭＳ Ｐゴシック" pitchFamily="-106" charset="-128"/>
                <a:cs typeface="Courier New" pitchFamily="-106" charset="0"/>
              </a:rPr>
              <a:t>: </a:t>
            </a:r>
            <a:r>
              <a:rPr lang="en-GB" b="1" dirty="0">
                <a:solidFill>
                  <a:srgbClr val="FF6600"/>
                </a:solidFill>
                <a:latin typeface="Courier New" pitchFamily="-106" charset="0"/>
                <a:ea typeface="ＭＳ Ｐゴシック" pitchFamily="-106" charset="-128"/>
                <a:cs typeface="Courier New" pitchFamily="-106" charset="0"/>
              </a:rPr>
              <a:t>81</a:t>
            </a:r>
            <a:r>
              <a:rPr lang="en-GB" b="1" dirty="0" smtClean="0">
                <a:solidFill>
                  <a:srgbClr val="000000"/>
                </a:solidFill>
                <a:latin typeface="Courier New" pitchFamily="-106" charset="0"/>
                <a:ea typeface="ＭＳ Ｐゴシック" pitchFamily="-106" charset="-128"/>
                <a:cs typeface="Courier New" pitchFamily="-106" charset="0"/>
              </a:rPr>
              <a:t>, y: </a:t>
            </a:r>
            <a:r>
              <a:rPr lang="en-GB" b="1" dirty="0" smtClean="0">
                <a:solidFill>
                  <a:srgbClr val="FF6600"/>
                </a:solidFill>
                <a:latin typeface="Courier New" pitchFamily="-106" charset="0"/>
                <a:ea typeface="ＭＳ Ｐゴシック" pitchFamily="-106" charset="-128"/>
                <a:cs typeface="Courier New" pitchFamily="-106" charset="0"/>
              </a:rPr>
              <a:t>18</a:t>
            </a:r>
            <a:r>
              <a:rPr lang="en-GB" b="1" dirty="0" smtClean="0">
                <a:solidFill>
                  <a:srgbClr val="000000"/>
                </a:solidFill>
                <a:latin typeface="Courier New" pitchFamily="-106" charset="0"/>
                <a:ea typeface="ＭＳ Ｐゴシック" pitchFamily="-106" charset="-128"/>
                <a:cs typeface="Courier New" pitchFamily="-106" charset="0"/>
              </a:rPr>
              <a:t>,</a:t>
            </a:r>
            <a:endParaRPr lang="en-GB" b="1" dirty="0">
              <a:solidFill>
                <a:srgbClr val="000000"/>
              </a:solidFill>
              <a:latin typeface="Courier New" pitchFamily="-106" charset="0"/>
              <a:ea typeface="ＭＳ Ｐゴシック" pitchFamily="-106" charset="-128"/>
              <a:cs typeface="Courier New" pitchFamily="-106" charset="0"/>
            </a:endParaRPr>
          </a:p>
          <a:p>
            <a:pPr eaLnBrk="1" hangingPunct="1"/>
            <a:r>
              <a:rPr lang="en-GB" b="1" dirty="0" smtClean="0">
                <a:solidFill>
                  <a:srgbClr val="000000"/>
                </a:solidFill>
                <a:latin typeface="Courier New" pitchFamily="-106" charset="0"/>
                <a:ea typeface="ＭＳ Ｐゴシック" pitchFamily="-106" charset="-128"/>
                <a:cs typeface="Courier New" pitchFamily="-106" charset="0"/>
              </a:rPr>
              <a:t>	</a:t>
            </a:r>
            <a:r>
              <a:rPr lang="en-GB" b="1" dirty="0" err="1" smtClean="0">
                <a:solidFill>
                  <a:srgbClr val="000000"/>
                </a:solidFill>
                <a:latin typeface="Courier New" pitchFamily="-106" charset="0"/>
                <a:ea typeface="ＭＳ Ｐゴシック" pitchFamily="-106" charset="-128"/>
                <a:cs typeface="Courier New" pitchFamily="-106" charset="0"/>
              </a:rPr>
              <a:t>getX</a:t>
            </a:r>
            <a:r>
              <a:rPr lang="en-GB" b="1" dirty="0">
                <a:solidFill>
                  <a:srgbClr val="000000"/>
                </a:solidFill>
                <a:latin typeface="Courier New" pitchFamily="-106" charset="0"/>
                <a:ea typeface="ＭＳ Ｐゴシック" pitchFamily="-106" charset="-128"/>
                <a:cs typeface="Courier New" pitchFamily="-106" charset="0"/>
              </a:rPr>
              <a:t>: </a:t>
            </a:r>
            <a:r>
              <a:rPr lang="en-GB" b="1" dirty="0">
                <a:solidFill>
                  <a:srgbClr val="0070C0"/>
                </a:solidFill>
                <a:latin typeface="Courier New" pitchFamily="-106" charset="0"/>
                <a:ea typeface="ＭＳ Ｐゴシック" pitchFamily="-106" charset="-128"/>
                <a:cs typeface="Courier New" pitchFamily="-106" charset="0"/>
              </a:rPr>
              <a:t>function</a:t>
            </a:r>
            <a:r>
              <a:rPr lang="en-GB" b="1" dirty="0">
                <a:solidFill>
                  <a:srgbClr val="000000"/>
                </a:solidFill>
                <a:latin typeface="Courier New" pitchFamily="-106" charset="0"/>
                <a:ea typeface="ＭＳ Ｐゴシック" pitchFamily="-106" charset="-128"/>
                <a:cs typeface="Courier New" pitchFamily="-106" charset="0"/>
              </a:rPr>
              <a:t>() { </a:t>
            </a:r>
            <a:r>
              <a:rPr lang="en-GB" b="1" dirty="0">
                <a:solidFill>
                  <a:srgbClr val="0070C0"/>
                </a:solidFill>
                <a:latin typeface="Courier New" pitchFamily="-106" charset="0"/>
                <a:ea typeface="ＭＳ Ｐゴシック" pitchFamily="-106" charset="-128"/>
                <a:cs typeface="Courier New" pitchFamily="-106" charset="0"/>
              </a:rPr>
              <a:t>return</a:t>
            </a:r>
            <a:r>
              <a:rPr lang="en-GB" b="1" dirty="0">
                <a:solidFill>
                  <a:srgbClr val="000000"/>
                </a:solidFill>
                <a:latin typeface="Courier New" pitchFamily="-106" charset="0"/>
                <a:ea typeface="ＭＳ Ｐゴシック" pitchFamily="-106" charset="-128"/>
                <a:cs typeface="Courier New" pitchFamily="-106" charset="0"/>
              </a:rPr>
              <a:t> </a:t>
            </a:r>
            <a:r>
              <a:rPr lang="en-GB" b="1" dirty="0" err="1">
                <a:solidFill>
                  <a:srgbClr val="0070C0"/>
                </a:solidFill>
                <a:latin typeface="Courier New" pitchFamily="-106" charset="0"/>
                <a:ea typeface="ＭＳ Ｐゴシック" pitchFamily="-106" charset="-128"/>
                <a:cs typeface="Courier New" pitchFamily="-106" charset="0"/>
              </a:rPr>
              <a:t>this</a:t>
            </a:r>
            <a:r>
              <a:rPr lang="en-GB" b="1" dirty="0" err="1">
                <a:solidFill>
                  <a:srgbClr val="000000"/>
                </a:solidFill>
                <a:latin typeface="Courier New" pitchFamily="-106" charset="0"/>
                <a:ea typeface="ＭＳ Ｐゴシック" pitchFamily="-106" charset="-128"/>
                <a:cs typeface="Courier New" pitchFamily="-106" charset="0"/>
              </a:rPr>
              <a:t>.x</a:t>
            </a:r>
            <a:r>
              <a:rPr lang="en-GB" b="1" dirty="0">
                <a:solidFill>
                  <a:srgbClr val="000000"/>
                </a:solidFill>
                <a:latin typeface="Courier New" pitchFamily="-106" charset="0"/>
                <a:ea typeface="ＭＳ Ｐゴシック" pitchFamily="-106" charset="-128"/>
                <a:cs typeface="Courier New" pitchFamily="-106" charset="0"/>
              </a:rPr>
              <a:t>; </a:t>
            </a:r>
            <a:r>
              <a:rPr lang="en-GB" b="1" dirty="0" smtClean="0">
                <a:solidFill>
                  <a:srgbClr val="000000"/>
                </a:solidFill>
                <a:latin typeface="Courier New" pitchFamily="-106" charset="0"/>
                <a:ea typeface="ＭＳ Ｐゴシック" pitchFamily="-106" charset="-128"/>
                <a:cs typeface="Courier New" pitchFamily="-106" charset="0"/>
              </a:rPr>
              <a:t>},</a:t>
            </a:r>
          </a:p>
          <a:p>
            <a:pPr eaLnBrk="1" hangingPunct="1"/>
            <a:r>
              <a:rPr lang="en-GB" b="1" dirty="0">
                <a:solidFill>
                  <a:srgbClr val="000000"/>
                </a:solidFill>
                <a:latin typeface="Courier New" pitchFamily="-106" charset="0"/>
                <a:ea typeface="ＭＳ Ｐゴシック" pitchFamily="-106" charset="-128"/>
                <a:cs typeface="Courier New" pitchFamily="-106" charset="0"/>
              </a:rPr>
              <a:t>	</a:t>
            </a:r>
            <a:r>
              <a:rPr lang="en-GB" b="1" dirty="0" err="1" smtClean="0">
                <a:solidFill>
                  <a:srgbClr val="000000"/>
                </a:solidFill>
                <a:latin typeface="Courier New" pitchFamily="-106" charset="0"/>
                <a:ea typeface="ＭＳ Ｐゴシック" pitchFamily="-106" charset="-128"/>
                <a:cs typeface="Courier New" pitchFamily="-106" charset="0"/>
              </a:rPr>
              <a:t>getY</a:t>
            </a:r>
            <a:r>
              <a:rPr lang="en-GB" b="1" dirty="0" smtClean="0">
                <a:solidFill>
                  <a:srgbClr val="000000"/>
                </a:solidFill>
                <a:latin typeface="Courier New" pitchFamily="-106" charset="0"/>
                <a:ea typeface="ＭＳ Ｐゴシック" pitchFamily="-106" charset="-128"/>
                <a:cs typeface="Courier New" pitchFamily="-106" charset="0"/>
              </a:rPr>
              <a:t>: </a:t>
            </a:r>
            <a:r>
              <a:rPr lang="en-GB" b="1" dirty="0">
                <a:solidFill>
                  <a:srgbClr val="0070C0"/>
                </a:solidFill>
                <a:latin typeface="Courier New" pitchFamily="-106" charset="0"/>
                <a:ea typeface="ＭＳ Ｐゴシック" pitchFamily="-106" charset="-128"/>
                <a:cs typeface="Courier New" pitchFamily="-106" charset="0"/>
              </a:rPr>
              <a:t>function</a:t>
            </a:r>
            <a:r>
              <a:rPr lang="en-GB" b="1" dirty="0">
                <a:solidFill>
                  <a:srgbClr val="000000"/>
                </a:solidFill>
                <a:latin typeface="Courier New" pitchFamily="-106" charset="0"/>
                <a:ea typeface="ＭＳ Ｐゴシック" pitchFamily="-106" charset="-128"/>
                <a:cs typeface="Courier New" pitchFamily="-106" charset="0"/>
              </a:rPr>
              <a:t>() { </a:t>
            </a:r>
            <a:r>
              <a:rPr lang="en-GB" b="1" dirty="0">
                <a:solidFill>
                  <a:srgbClr val="0070C0"/>
                </a:solidFill>
                <a:latin typeface="Courier New" pitchFamily="-106" charset="0"/>
                <a:ea typeface="ＭＳ Ｐゴシック" pitchFamily="-106" charset="-128"/>
                <a:cs typeface="Courier New" pitchFamily="-106" charset="0"/>
              </a:rPr>
              <a:t>return</a:t>
            </a:r>
            <a:r>
              <a:rPr lang="en-GB" b="1" dirty="0">
                <a:solidFill>
                  <a:srgbClr val="000000"/>
                </a:solidFill>
                <a:latin typeface="Courier New" pitchFamily="-106" charset="0"/>
                <a:ea typeface="ＭＳ Ｐゴシック" pitchFamily="-106" charset="-128"/>
                <a:cs typeface="Courier New" pitchFamily="-106" charset="0"/>
              </a:rPr>
              <a:t> </a:t>
            </a:r>
            <a:r>
              <a:rPr lang="en-GB" b="1" dirty="0" err="1" smtClean="0">
                <a:solidFill>
                  <a:srgbClr val="0070C0"/>
                </a:solidFill>
                <a:latin typeface="Courier New" pitchFamily="-106" charset="0"/>
                <a:ea typeface="ＭＳ Ｐゴシック" pitchFamily="-106" charset="-128"/>
                <a:cs typeface="Courier New" pitchFamily="-106" charset="0"/>
              </a:rPr>
              <a:t>this</a:t>
            </a:r>
            <a:r>
              <a:rPr lang="en-GB" b="1" dirty="0" err="1" smtClean="0">
                <a:solidFill>
                  <a:srgbClr val="000000"/>
                </a:solidFill>
                <a:latin typeface="Courier New" pitchFamily="-106" charset="0"/>
                <a:ea typeface="ＭＳ Ｐゴシック" pitchFamily="-106" charset="-128"/>
                <a:cs typeface="Courier New" pitchFamily="-106" charset="0"/>
              </a:rPr>
              <a:t>.y</a:t>
            </a:r>
            <a:r>
              <a:rPr lang="en-GB" b="1" dirty="0" smtClean="0">
                <a:solidFill>
                  <a:srgbClr val="000000"/>
                </a:solidFill>
                <a:latin typeface="Courier New" pitchFamily="-106" charset="0"/>
                <a:ea typeface="ＭＳ Ｐゴシック" pitchFamily="-106" charset="-128"/>
                <a:cs typeface="Courier New" pitchFamily="-106" charset="0"/>
              </a:rPr>
              <a:t>; </a:t>
            </a:r>
            <a:r>
              <a:rPr lang="en-GB" b="1" dirty="0">
                <a:solidFill>
                  <a:srgbClr val="000000"/>
                </a:solidFill>
                <a:latin typeface="Courier New" pitchFamily="-106" charset="0"/>
                <a:ea typeface="ＭＳ Ｐゴシック" pitchFamily="-106" charset="-128"/>
                <a:cs typeface="Courier New" pitchFamily="-106" charset="0"/>
              </a:rPr>
              <a:t>}</a:t>
            </a:r>
            <a:r>
              <a:rPr lang="en-GB" b="1" dirty="0" smtClean="0">
                <a:solidFill>
                  <a:srgbClr val="000000"/>
                </a:solidFill>
                <a:latin typeface="Courier New" pitchFamily="-106" charset="0"/>
                <a:ea typeface="ＭＳ Ｐゴシック" pitchFamily="-106" charset="-128"/>
                <a:cs typeface="Courier New" pitchFamily="-106" charset="0"/>
              </a:rPr>
              <a:t>,</a:t>
            </a:r>
            <a:endParaRPr lang="en-GB" b="1" dirty="0">
              <a:solidFill>
                <a:srgbClr val="000000"/>
              </a:solidFill>
              <a:latin typeface="Courier New" pitchFamily="-106" charset="0"/>
              <a:ea typeface="ＭＳ Ｐゴシック" pitchFamily="-106" charset="-128"/>
              <a:cs typeface="Courier New" pitchFamily="-106" charset="0"/>
            </a:endParaRPr>
          </a:p>
          <a:p>
            <a:pPr eaLnBrk="1" hangingPunct="1"/>
            <a:r>
              <a:rPr lang="en-GB" b="1" dirty="0">
                <a:solidFill>
                  <a:srgbClr val="000000"/>
                </a:solidFill>
                <a:latin typeface="Courier New" pitchFamily="-106" charset="0"/>
                <a:ea typeface="ＭＳ Ｐゴシック" pitchFamily="-106" charset="-128"/>
                <a:cs typeface="Courier New" pitchFamily="-106" charset="0"/>
              </a:rPr>
              <a:t>}</a:t>
            </a:r>
            <a:r>
              <a:rPr lang="en-GB" b="1" dirty="0" smtClean="0">
                <a:solidFill>
                  <a:srgbClr val="000000"/>
                </a:solidFill>
                <a:latin typeface="Courier New" pitchFamily="-106" charset="0"/>
                <a:ea typeface="ＭＳ Ｐゴシック" pitchFamily="-106" charset="-128"/>
                <a:cs typeface="Courier New" pitchFamily="-106" charset="0"/>
              </a:rPr>
              <a:t>;</a:t>
            </a:r>
          </a:p>
          <a:p>
            <a:pPr eaLnBrk="1" hangingPunct="1"/>
            <a:r>
              <a:rPr lang="en-GB" b="1" dirty="0" err="1">
                <a:solidFill>
                  <a:srgbClr val="0070C0"/>
                </a:solidFill>
                <a:latin typeface="Courier New" pitchFamily="-106" charset="0"/>
                <a:ea typeface="ＭＳ Ｐゴシック" pitchFamily="-106" charset="-128"/>
                <a:cs typeface="Courier New" pitchFamily="-106" charset="0"/>
              </a:rPr>
              <a:t>var</a:t>
            </a:r>
            <a:r>
              <a:rPr lang="en-GB" b="1" dirty="0" smtClean="0">
                <a:solidFill>
                  <a:srgbClr val="000000"/>
                </a:solidFill>
                <a:latin typeface="Courier New" pitchFamily="-106" charset="0"/>
                <a:ea typeface="ＭＳ Ｐゴシック" pitchFamily="-106" charset="-128"/>
                <a:cs typeface="Courier New" pitchFamily="-106" charset="0"/>
              </a:rPr>
              <a:t> </a:t>
            </a:r>
            <a:r>
              <a:rPr lang="en-GB" b="1" dirty="0" err="1" smtClean="0">
                <a:solidFill>
                  <a:srgbClr val="000000"/>
                </a:solidFill>
                <a:latin typeface="Courier New" pitchFamily="-106" charset="0"/>
                <a:ea typeface="ＭＳ Ｐゴシック" pitchFamily="-106" charset="-128"/>
                <a:cs typeface="Courier New" pitchFamily="-106" charset="0"/>
              </a:rPr>
              <a:t>anotherObject</a:t>
            </a:r>
            <a:r>
              <a:rPr lang="en-GB" b="1" dirty="0" smtClean="0">
                <a:solidFill>
                  <a:srgbClr val="000000"/>
                </a:solidFill>
                <a:latin typeface="Courier New" pitchFamily="-106" charset="0"/>
                <a:ea typeface="ＭＳ Ｐゴシック" pitchFamily="-106" charset="-128"/>
                <a:cs typeface="Courier New" pitchFamily="-106" charset="0"/>
              </a:rPr>
              <a:t> = { x: </a:t>
            </a:r>
            <a:r>
              <a:rPr lang="en-GB" b="1" dirty="0" smtClean="0">
                <a:solidFill>
                  <a:srgbClr val="FF6600"/>
                </a:solidFill>
                <a:latin typeface="Courier New" pitchFamily="-106" charset="0"/>
                <a:ea typeface="ＭＳ Ｐゴシック" pitchFamily="-106" charset="-128"/>
                <a:cs typeface="Courier New" pitchFamily="-106" charset="0"/>
              </a:rPr>
              <a:t>42</a:t>
            </a:r>
            <a:r>
              <a:rPr lang="en-GB" b="1" dirty="0" smtClean="0">
                <a:solidFill>
                  <a:schemeClr val="tx1"/>
                </a:solidFill>
                <a:latin typeface="Courier New" pitchFamily="-106" charset="0"/>
                <a:ea typeface="ＭＳ Ｐゴシック" pitchFamily="-106" charset="-128"/>
                <a:cs typeface="Courier New" pitchFamily="-106" charset="0"/>
              </a:rPr>
              <a:t>,</a:t>
            </a:r>
            <a:r>
              <a:rPr lang="en-GB" b="1" dirty="0" smtClean="0">
                <a:solidFill>
                  <a:srgbClr val="FF6600"/>
                </a:solidFill>
                <a:latin typeface="Courier New" pitchFamily="-106" charset="0"/>
                <a:ea typeface="ＭＳ Ｐゴシック" pitchFamily="-106" charset="-128"/>
                <a:cs typeface="Courier New" pitchFamily="-106" charset="0"/>
              </a:rPr>
              <a:t> </a:t>
            </a:r>
            <a:r>
              <a:rPr lang="en-GB" b="1" dirty="0" smtClean="0">
                <a:solidFill>
                  <a:srgbClr val="000000"/>
                </a:solidFill>
                <a:latin typeface="Courier New" pitchFamily="-106" charset="0"/>
                <a:ea typeface="ＭＳ Ｐゴシック" pitchFamily="-106" charset="-128"/>
                <a:cs typeface="Courier New" pitchFamily="-106" charset="0"/>
              </a:rPr>
              <a:t>... };</a:t>
            </a:r>
            <a:endParaRPr lang="en-GB" b="1" dirty="0">
              <a:solidFill>
                <a:srgbClr val="000000"/>
              </a:solidFill>
              <a:latin typeface="Courier New" pitchFamily="-106" charset="0"/>
              <a:ea typeface="ＭＳ Ｐゴシック" pitchFamily="-106" charset="-128"/>
              <a:cs typeface="Courier New" pitchFamily="-106" charset="0"/>
            </a:endParaRPr>
          </a:p>
          <a:p>
            <a:pPr eaLnBrk="1" hangingPunct="1"/>
            <a:endParaRPr lang="en-GB" b="1" dirty="0">
              <a:solidFill>
                <a:srgbClr val="000000"/>
              </a:solidFill>
              <a:latin typeface="Courier New" pitchFamily="-106" charset="0"/>
              <a:ea typeface="ＭＳ Ｐゴシック" pitchFamily="-106" charset="-128"/>
              <a:cs typeface="Courier New" pitchFamily="-106" charset="0"/>
            </a:endParaRPr>
          </a:p>
          <a:p>
            <a:pPr eaLnBrk="1" hangingPunct="1"/>
            <a:r>
              <a:rPr lang="en-GB" b="1" dirty="0" err="1" smtClean="0">
                <a:solidFill>
                  <a:srgbClr val="000000"/>
                </a:solidFill>
                <a:latin typeface="Courier New" pitchFamily="-106" charset="0"/>
                <a:ea typeface="ＭＳ Ｐゴシック" pitchFamily="-106" charset="-128"/>
                <a:cs typeface="Courier New" pitchFamily="-106" charset="0"/>
              </a:rPr>
              <a:t>anotherObject.getX</a:t>
            </a:r>
            <a:r>
              <a:rPr lang="en-GB" b="1" dirty="0" smtClean="0">
                <a:solidFill>
                  <a:srgbClr val="000000"/>
                </a:solidFill>
                <a:latin typeface="Courier New" pitchFamily="-106" charset="0"/>
                <a:ea typeface="ＭＳ Ｐゴシック" pitchFamily="-106" charset="-128"/>
                <a:cs typeface="Courier New" pitchFamily="-106" charset="0"/>
              </a:rPr>
              <a:t> = </a:t>
            </a:r>
            <a:r>
              <a:rPr lang="en-GB" b="1" dirty="0" err="1" smtClean="0">
                <a:solidFill>
                  <a:srgbClr val="000000"/>
                </a:solidFill>
                <a:latin typeface="Courier New" pitchFamily="-106" charset="0"/>
                <a:ea typeface="ＭＳ Ｐゴシック" pitchFamily="-106" charset="-128"/>
                <a:cs typeface="Courier New" pitchFamily="-106" charset="0"/>
              </a:rPr>
              <a:t>point.getX.bind</a:t>
            </a:r>
            <a:r>
              <a:rPr lang="en-GB" b="1" dirty="0">
                <a:solidFill>
                  <a:srgbClr val="000000"/>
                </a:solidFill>
                <a:latin typeface="Courier New" pitchFamily="-106" charset="0"/>
                <a:ea typeface="ＭＳ Ｐゴシック" pitchFamily="-106" charset="-128"/>
                <a:cs typeface="Courier New" pitchFamily="-106" charset="0"/>
              </a:rPr>
              <a:t>(</a:t>
            </a:r>
            <a:r>
              <a:rPr lang="en-GB" b="1" dirty="0" err="1">
                <a:solidFill>
                  <a:srgbClr val="000000"/>
                </a:solidFill>
                <a:latin typeface="Courier New" pitchFamily="-106" charset="0"/>
                <a:ea typeface="ＭＳ Ｐゴシック" pitchFamily="-106" charset="-128"/>
                <a:cs typeface="Courier New" pitchFamily="-106" charset="0"/>
              </a:rPr>
              <a:t>anotherObject</a:t>
            </a:r>
            <a:r>
              <a:rPr lang="en-GB" b="1" dirty="0">
                <a:solidFill>
                  <a:srgbClr val="000000"/>
                </a:solidFill>
                <a:latin typeface="Courier New" pitchFamily="-106" charset="0"/>
                <a:ea typeface="ＭＳ Ｐゴシック" pitchFamily="-106" charset="-128"/>
                <a:cs typeface="Courier New" pitchFamily="-106" charset="0"/>
              </a:rPr>
              <a:t>);</a:t>
            </a:r>
          </a:p>
          <a:p>
            <a:pPr eaLnBrk="1" hangingPunct="1"/>
            <a:r>
              <a:rPr lang="en-GB" b="1" dirty="0" err="1" smtClean="0">
                <a:solidFill>
                  <a:srgbClr val="000000"/>
                </a:solidFill>
                <a:latin typeface="Courier New" pitchFamily="-106" charset="0"/>
                <a:ea typeface="ＭＳ Ｐゴシック" pitchFamily="-106" charset="-128"/>
                <a:cs typeface="Courier New" pitchFamily="-106" charset="0"/>
              </a:rPr>
              <a:t>anotherObject.getX</a:t>
            </a:r>
            <a:r>
              <a:rPr lang="en-GB" b="1" dirty="0" smtClean="0">
                <a:solidFill>
                  <a:srgbClr val="000000"/>
                </a:solidFill>
                <a:latin typeface="Courier New" pitchFamily="-106" charset="0"/>
                <a:ea typeface="ＭＳ Ｐゴシック" pitchFamily="-106" charset="-128"/>
                <a:cs typeface="Courier New" pitchFamily="-106" charset="0"/>
              </a:rPr>
              <a:t>(); </a:t>
            </a:r>
            <a:r>
              <a:rPr lang="en-GB" b="1" dirty="0">
                <a:solidFill>
                  <a:srgbClr val="479B8F"/>
                </a:solidFill>
                <a:latin typeface="Courier New" pitchFamily="-106" charset="0"/>
                <a:ea typeface="ＭＳ Ｐゴシック" pitchFamily="-106" charset="-128"/>
                <a:cs typeface="Courier New" pitchFamily="-106" charset="0"/>
              </a:rPr>
              <a:t>// </a:t>
            </a:r>
            <a:r>
              <a:rPr lang="en-GB" b="1" dirty="0" smtClean="0">
                <a:solidFill>
                  <a:srgbClr val="479B8F"/>
                </a:solidFill>
                <a:latin typeface="Courier New" pitchFamily="-106" charset="0"/>
                <a:ea typeface="ＭＳ Ｐゴシック" pitchFamily="-106" charset="-128"/>
                <a:cs typeface="Courier New" pitchFamily="-106" charset="0"/>
              </a:rPr>
              <a:t>42</a:t>
            </a:r>
            <a:endParaRPr lang="en-GB" b="1" dirty="0">
              <a:solidFill>
                <a:srgbClr val="479B8F"/>
              </a:solidFill>
              <a:latin typeface="Courier New" pitchFamily="-106" charset="0"/>
              <a:ea typeface="ＭＳ Ｐゴシック" pitchFamily="-106" charset="-128"/>
              <a:cs typeface="Courier New" pitchFamily="-106" charset="0"/>
            </a:endParaRPr>
          </a:p>
        </p:txBody>
      </p:sp>
      <p:pic>
        <p:nvPicPr>
          <p:cNvPr id="5" name="Picture 4" descr="Screen Shot 2012-08-02 at 6.38.50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81170" y="2281436"/>
            <a:ext cx="2862830" cy="757808"/>
          </a:xfrm>
          <a:prstGeom prst="rect">
            <a:avLst/>
          </a:prstGeom>
          <a:ln>
            <a:solidFill>
              <a:srgbClr val="000000"/>
            </a:solidFill>
          </a:ln>
        </p:spPr>
      </p:pic>
    </p:spTree>
    <p:extLst>
      <p:ext uri="{BB962C8B-B14F-4D97-AF65-F5344CB8AC3E}">
        <p14:creationId xmlns:p14="http://schemas.microsoft.com/office/powerpoint/2010/main" val="3226446972"/>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Bind</a:t>
            </a:r>
            <a:endParaRPr lang="en-US" dirty="0"/>
          </a:p>
        </p:txBody>
      </p:sp>
      <p:sp>
        <p:nvSpPr>
          <p:cNvPr id="3" name="Espace réservé du contenu 2"/>
          <p:cNvSpPr>
            <a:spLocks noGrp="1"/>
          </p:cNvSpPr>
          <p:nvPr>
            <p:ph idx="1"/>
          </p:nvPr>
        </p:nvSpPr>
        <p:spPr>
          <a:xfrm>
            <a:off x="323528" y="1128713"/>
            <a:ext cx="8569647" cy="4230687"/>
          </a:xfrm>
        </p:spPr>
        <p:txBody>
          <a:bodyPr/>
          <a:lstStyle/>
          <a:p>
            <a:pPr eaLnBrk="1" hangingPunct="1">
              <a:lnSpc>
                <a:spcPct val="90000"/>
              </a:lnSpc>
            </a:pPr>
            <a:r>
              <a:rPr lang="en-US" dirty="0" smtClean="0"/>
              <a:t>We can imagine that a simple version of the </a:t>
            </a:r>
            <a:r>
              <a:rPr lang="en-US" i="1" dirty="0" smtClean="0"/>
              <a:t>bind()</a:t>
            </a:r>
            <a:r>
              <a:rPr lang="en-US" dirty="0" smtClean="0"/>
              <a:t> method would be like this :</a:t>
            </a:r>
          </a:p>
          <a:p>
            <a:pPr eaLnBrk="1" hangingPunct="1">
              <a:lnSpc>
                <a:spcPct val="90000"/>
              </a:lnSpc>
            </a:pPr>
            <a:endParaRPr lang="en-US" dirty="0"/>
          </a:p>
          <a:p>
            <a:pPr eaLnBrk="1" hangingPunct="1">
              <a:lnSpc>
                <a:spcPct val="90000"/>
              </a:lnSpc>
            </a:pPr>
            <a:endParaRPr lang="en-US" dirty="0" smtClean="0"/>
          </a:p>
          <a:p>
            <a:pPr eaLnBrk="1" hangingPunct="1">
              <a:lnSpc>
                <a:spcPct val="90000"/>
              </a:lnSpc>
            </a:pPr>
            <a:endParaRPr lang="en-US" dirty="0"/>
          </a:p>
          <a:p>
            <a:pPr eaLnBrk="1" hangingPunct="1">
              <a:lnSpc>
                <a:spcPct val="90000"/>
              </a:lnSpc>
            </a:pPr>
            <a:endParaRPr lang="en-US" dirty="0" smtClean="0"/>
          </a:p>
          <a:p>
            <a:pPr eaLnBrk="1" hangingPunct="1">
              <a:lnSpc>
                <a:spcPct val="90000"/>
              </a:lnSpc>
            </a:pPr>
            <a:endParaRPr lang="en-US" dirty="0"/>
          </a:p>
          <a:p>
            <a:pPr eaLnBrk="1" hangingPunct="1">
              <a:lnSpc>
                <a:spcPct val="90000"/>
              </a:lnSpc>
            </a:pPr>
            <a:r>
              <a:rPr lang="en-US" dirty="0" smtClean="0"/>
              <a:t>But why define a </a:t>
            </a:r>
            <a:r>
              <a:rPr lang="en-US" i="1" dirty="0" smtClean="0"/>
              <a:t>self </a:t>
            </a:r>
            <a:r>
              <a:rPr lang="en-US" dirty="0" smtClean="0"/>
              <a:t>variable ?</a:t>
            </a:r>
            <a:endParaRPr lang="en-US" i="1" dirty="0" smtClean="0"/>
          </a:p>
        </p:txBody>
      </p:sp>
      <p:sp>
        <p:nvSpPr>
          <p:cNvPr id="4" name="Espace réservé du contenu 3"/>
          <p:cNvSpPr>
            <a:spLocks noGrp="1"/>
          </p:cNvSpPr>
          <p:nvPr>
            <p:ph sz="quarter" idx="13"/>
          </p:nvPr>
        </p:nvSpPr>
        <p:spPr/>
        <p:txBody>
          <a:bodyPr/>
          <a:lstStyle/>
          <a:p>
            <a:r>
              <a:rPr lang="en-US" dirty="0"/>
              <a:t>Context binding</a:t>
            </a:r>
            <a:endParaRPr lang="fr-FR" dirty="0"/>
          </a:p>
        </p:txBody>
      </p:sp>
      <p:pic>
        <p:nvPicPr>
          <p:cNvPr id="8" name="Image 5"/>
          <p:cNvPicPr>
            <a:picLocks noChangeAspect="1"/>
          </p:cNvPicPr>
          <p:nvPr/>
        </p:nvPicPr>
        <p:blipFill>
          <a:blip r:embed="rId2" cstate="print"/>
          <a:srcRect/>
          <a:stretch>
            <a:fillRect/>
          </a:stretch>
        </p:blipFill>
        <p:spPr bwMode="auto">
          <a:xfrm>
            <a:off x="34925" y="49213"/>
            <a:ext cx="677863" cy="787400"/>
          </a:xfrm>
          <a:prstGeom prst="rect">
            <a:avLst/>
          </a:prstGeom>
          <a:noFill/>
          <a:ln w="9525">
            <a:noFill/>
            <a:miter lim="800000"/>
            <a:headEnd/>
            <a:tailEnd/>
          </a:ln>
        </p:spPr>
      </p:pic>
      <p:sp>
        <p:nvSpPr>
          <p:cNvPr id="9" name="Rectangle à coins arrondis 4"/>
          <p:cNvSpPr/>
          <p:nvPr/>
        </p:nvSpPr>
        <p:spPr>
          <a:xfrm>
            <a:off x="251520" y="2425452"/>
            <a:ext cx="8712968" cy="1872208"/>
          </a:xfrm>
          <a:prstGeom prst="roundRect">
            <a:avLst/>
          </a:prstGeom>
        </p:spPr>
        <p:style>
          <a:lnRef idx="2">
            <a:schemeClr val="dk1"/>
          </a:lnRef>
          <a:fillRef idx="1">
            <a:schemeClr val="lt1"/>
          </a:fillRef>
          <a:effectRef idx="0">
            <a:schemeClr val="dk1"/>
          </a:effectRef>
          <a:fontRef idx="minor">
            <a:schemeClr val="dk1"/>
          </a:fontRef>
        </p:style>
        <p:txBody>
          <a:bodyPr anchor="ctr"/>
          <a:lstStyle/>
          <a:p>
            <a:pPr eaLnBrk="1" hangingPunct="1"/>
            <a:r>
              <a:rPr lang="en-GB" b="1" dirty="0" err="1">
                <a:solidFill>
                  <a:srgbClr val="000000"/>
                </a:solidFill>
                <a:latin typeface="Courier New" pitchFamily="-106" charset="0"/>
                <a:ea typeface="ＭＳ Ｐゴシック" pitchFamily="-106" charset="-128"/>
                <a:cs typeface="Courier New" pitchFamily="-106" charset="0"/>
              </a:rPr>
              <a:t>Function.prototype.bind</a:t>
            </a:r>
            <a:r>
              <a:rPr lang="en-GB" b="1" dirty="0">
                <a:solidFill>
                  <a:srgbClr val="000000"/>
                </a:solidFill>
                <a:latin typeface="Courier New" pitchFamily="-106" charset="0"/>
                <a:ea typeface="ＭＳ Ｐゴシック" pitchFamily="-106" charset="-128"/>
                <a:cs typeface="Courier New" pitchFamily="-106" charset="0"/>
              </a:rPr>
              <a:t> = </a:t>
            </a:r>
            <a:r>
              <a:rPr lang="en-GB" b="1" dirty="0" smtClean="0">
                <a:solidFill>
                  <a:srgbClr val="0070C0"/>
                </a:solidFill>
                <a:latin typeface="Courier New" pitchFamily="-106" charset="0"/>
                <a:ea typeface="ＭＳ Ｐゴシック" pitchFamily="-106" charset="-128"/>
                <a:cs typeface="Courier New" pitchFamily="-106" charset="0"/>
              </a:rPr>
              <a:t>function </a:t>
            </a:r>
            <a:r>
              <a:rPr lang="en-GB" b="1" dirty="0" smtClean="0">
                <a:solidFill>
                  <a:srgbClr val="000000"/>
                </a:solidFill>
                <a:latin typeface="Courier New" pitchFamily="-106" charset="0"/>
                <a:ea typeface="ＭＳ Ｐゴシック" pitchFamily="-106" charset="-128"/>
                <a:cs typeface="Courier New" pitchFamily="-106" charset="0"/>
              </a:rPr>
              <a:t>bind(</a:t>
            </a:r>
            <a:r>
              <a:rPr lang="en-GB" b="1" dirty="0">
                <a:solidFill>
                  <a:srgbClr val="000000"/>
                </a:solidFill>
                <a:latin typeface="Courier New" pitchFamily="-106" charset="0"/>
                <a:ea typeface="ＭＳ Ｐゴシック" pitchFamily="-106" charset="-128"/>
                <a:cs typeface="Courier New" pitchFamily="-106" charset="0"/>
              </a:rPr>
              <a:t>scope) </a:t>
            </a:r>
            <a:r>
              <a:rPr lang="en-GB" b="1" dirty="0" smtClean="0">
                <a:solidFill>
                  <a:srgbClr val="000000"/>
                </a:solidFill>
                <a:latin typeface="Courier New" pitchFamily="-106" charset="0"/>
                <a:ea typeface="ＭＳ Ｐゴシック" pitchFamily="-106" charset="-128"/>
                <a:cs typeface="Courier New" pitchFamily="-106" charset="0"/>
              </a:rPr>
              <a:t>{</a:t>
            </a:r>
          </a:p>
          <a:p>
            <a:pPr eaLnBrk="1" hangingPunct="1"/>
            <a:r>
              <a:rPr lang="en-GB" b="1" dirty="0">
                <a:solidFill>
                  <a:srgbClr val="000000"/>
                </a:solidFill>
                <a:latin typeface="Courier New" pitchFamily="-106" charset="0"/>
                <a:ea typeface="ＭＳ Ｐゴシック" pitchFamily="-106" charset="-128"/>
                <a:cs typeface="Courier New" pitchFamily="-106" charset="0"/>
              </a:rPr>
              <a:t>	</a:t>
            </a:r>
            <a:r>
              <a:rPr lang="en-GB" b="1" dirty="0" err="1">
                <a:solidFill>
                  <a:srgbClr val="0070C0"/>
                </a:solidFill>
                <a:latin typeface="Courier New" pitchFamily="-106" charset="0"/>
                <a:ea typeface="ＭＳ Ｐゴシック" pitchFamily="-106" charset="-128"/>
                <a:cs typeface="Courier New" pitchFamily="-106" charset="0"/>
              </a:rPr>
              <a:t>var</a:t>
            </a:r>
            <a:r>
              <a:rPr lang="en-GB" b="1" dirty="0" smtClean="0">
                <a:solidFill>
                  <a:srgbClr val="000000"/>
                </a:solidFill>
                <a:latin typeface="Courier New" pitchFamily="-106" charset="0"/>
                <a:ea typeface="ＭＳ Ｐゴシック" pitchFamily="-106" charset="-128"/>
                <a:cs typeface="Courier New" pitchFamily="-106" charset="0"/>
              </a:rPr>
              <a:t> self </a:t>
            </a:r>
            <a:r>
              <a:rPr lang="en-GB" b="1" dirty="0">
                <a:solidFill>
                  <a:srgbClr val="000000"/>
                </a:solidFill>
                <a:latin typeface="Courier New" pitchFamily="-106" charset="0"/>
                <a:ea typeface="ＭＳ Ｐゴシック" pitchFamily="-106" charset="-128"/>
                <a:cs typeface="Courier New" pitchFamily="-106" charset="0"/>
              </a:rPr>
              <a:t>= </a:t>
            </a:r>
            <a:r>
              <a:rPr lang="en-GB" b="1" dirty="0">
                <a:solidFill>
                  <a:srgbClr val="0070C0"/>
                </a:solidFill>
                <a:latin typeface="Courier New" pitchFamily="-106" charset="0"/>
                <a:ea typeface="ＭＳ Ｐゴシック" pitchFamily="-106" charset="-128"/>
                <a:cs typeface="Courier New" pitchFamily="-106" charset="0"/>
              </a:rPr>
              <a:t>this</a:t>
            </a:r>
            <a:r>
              <a:rPr lang="en-GB" b="1" dirty="0" smtClean="0">
                <a:solidFill>
                  <a:srgbClr val="000000"/>
                </a:solidFill>
                <a:latin typeface="Courier New" pitchFamily="-106" charset="0"/>
                <a:ea typeface="ＭＳ Ｐゴシック" pitchFamily="-106" charset="-128"/>
                <a:cs typeface="Courier New" pitchFamily="-106" charset="0"/>
              </a:rPr>
              <a:t>;</a:t>
            </a:r>
          </a:p>
          <a:p>
            <a:pPr eaLnBrk="1" hangingPunct="1"/>
            <a:r>
              <a:rPr lang="en-GB" b="1" dirty="0">
                <a:solidFill>
                  <a:srgbClr val="000000"/>
                </a:solidFill>
                <a:latin typeface="Courier New" pitchFamily="-106" charset="0"/>
                <a:ea typeface="ＭＳ Ｐゴシック" pitchFamily="-106" charset="-128"/>
                <a:cs typeface="Courier New" pitchFamily="-106" charset="0"/>
              </a:rPr>
              <a:t>	</a:t>
            </a:r>
            <a:r>
              <a:rPr lang="en-GB" b="1" dirty="0">
                <a:solidFill>
                  <a:srgbClr val="0070C0"/>
                </a:solidFill>
                <a:latin typeface="Courier New" pitchFamily="-106" charset="0"/>
                <a:ea typeface="ＭＳ Ｐゴシック" pitchFamily="-106" charset="-128"/>
                <a:cs typeface="Courier New" pitchFamily="-106" charset="0"/>
              </a:rPr>
              <a:t>return</a:t>
            </a:r>
            <a:r>
              <a:rPr lang="en-GB" b="1" dirty="0" smtClean="0">
                <a:solidFill>
                  <a:srgbClr val="000000"/>
                </a:solidFill>
                <a:latin typeface="Courier New" pitchFamily="-106" charset="0"/>
                <a:ea typeface="ＭＳ Ｐゴシック" pitchFamily="-106" charset="-128"/>
                <a:cs typeface="Courier New" pitchFamily="-106" charset="0"/>
              </a:rPr>
              <a:t> </a:t>
            </a:r>
            <a:r>
              <a:rPr lang="en-GB" b="1" dirty="0">
                <a:solidFill>
                  <a:srgbClr val="0070C0"/>
                </a:solidFill>
                <a:latin typeface="Courier New" pitchFamily="-106" charset="0"/>
                <a:ea typeface="ＭＳ Ｐゴシック" pitchFamily="-106" charset="-128"/>
                <a:cs typeface="Courier New" pitchFamily="-106" charset="0"/>
              </a:rPr>
              <a:t>function</a:t>
            </a:r>
            <a:r>
              <a:rPr lang="en-GB" b="1" dirty="0">
                <a:solidFill>
                  <a:srgbClr val="000000"/>
                </a:solidFill>
                <a:latin typeface="Courier New" pitchFamily="-106" charset="0"/>
                <a:ea typeface="ＭＳ Ｐゴシック" pitchFamily="-106" charset="-128"/>
                <a:cs typeface="Courier New" pitchFamily="-106" charset="0"/>
              </a:rPr>
              <a:t>() </a:t>
            </a:r>
            <a:r>
              <a:rPr lang="en-GB" b="1" dirty="0" smtClean="0">
                <a:solidFill>
                  <a:srgbClr val="000000"/>
                </a:solidFill>
                <a:latin typeface="Courier New" pitchFamily="-106" charset="0"/>
                <a:ea typeface="ＭＳ Ｐゴシック" pitchFamily="-106" charset="-128"/>
                <a:cs typeface="Courier New" pitchFamily="-106" charset="0"/>
              </a:rPr>
              <a:t>{</a:t>
            </a:r>
          </a:p>
          <a:p>
            <a:pPr eaLnBrk="1" hangingPunct="1"/>
            <a:r>
              <a:rPr lang="en-GB" b="1" dirty="0">
                <a:solidFill>
                  <a:srgbClr val="000000"/>
                </a:solidFill>
                <a:latin typeface="Courier New" pitchFamily="-106" charset="0"/>
                <a:ea typeface="ＭＳ Ｐゴシック" pitchFamily="-106" charset="-128"/>
                <a:cs typeface="Courier New" pitchFamily="-106" charset="0"/>
              </a:rPr>
              <a:t>	</a:t>
            </a:r>
            <a:r>
              <a:rPr lang="en-GB" b="1" dirty="0" smtClean="0">
                <a:solidFill>
                  <a:srgbClr val="000000"/>
                </a:solidFill>
                <a:latin typeface="Courier New" pitchFamily="-106" charset="0"/>
                <a:ea typeface="ＭＳ Ｐゴシック" pitchFamily="-106" charset="-128"/>
                <a:cs typeface="Courier New" pitchFamily="-106" charset="0"/>
              </a:rPr>
              <a:t>	</a:t>
            </a:r>
            <a:r>
              <a:rPr lang="en-GB" b="1" dirty="0">
                <a:solidFill>
                  <a:srgbClr val="0070C0"/>
                </a:solidFill>
                <a:latin typeface="Courier New" pitchFamily="-106" charset="0"/>
                <a:ea typeface="ＭＳ Ｐゴシック" pitchFamily="-106" charset="-128"/>
                <a:cs typeface="Courier New" pitchFamily="-106" charset="0"/>
              </a:rPr>
              <a:t>return</a:t>
            </a:r>
            <a:r>
              <a:rPr lang="en-GB" b="1" dirty="0" smtClean="0">
                <a:solidFill>
                  <a:srgbClr val="000000"/>
                </a:solidFill>
                <a:latin typeface="Courier New" pitchFamily="-106" charset="0"/>
                <a:ea typeface="ＭＳ Ｐゴシック" pitchFamily="-106" charset="-128"/>
                <a:cs typeface="Courier New" pitchFamily="-106" charset="0"/>
              </a:rPr>
              <a:t> </a:t>
            </a:r>
            <a:r>
              <a:rPr lang="en-GB" b="1" dirty="0" err="1" smtClean="0">
                <a:solidFill>
                  <a:srgbClr val="000000"/>
                </a:solidFill>
                <a:latin typeface="Courier New" pitchFamily="-106" charset="0"/>
                <a:ea typeface="ＭＳ Ｐゴシック" pitchFamily="-106" charset="-128"/>
                <a:cs typeface="Courier New" pitchFamily="-106" charset="0"/>
              </a:rPr>
              <a:t>self.apply</a:t>
            </a:r>
            <a:r>
              <a:rPr lang="en-GB" b="1" dirty="0">
                <a:solidFill>
                  <a:srgbClr val="000000"/>
                </a:solidFill>
                <a:latin typeface="Courier New" pitchFamily="-106" charset="0"/>
                <a:ea typeface="ＭＳ Ｐゴシック" pitchFamily="-106" charset="-128"/>
                <a:cs typeface="Courier New" pitchFamily="-106" charset="0"/>
              </a:rPr>
              <a:t>(scope, arguments)</a:t>
            </a:r>
            <a:r>
              <a:rPr lang="en-GB" b="1" dirty="0" smtClean="0">
                <a:solidFill>
                  <a:srgbClr val="000000"/>
                </a:solidFill>
                <a:latin typeface="Courier New" pitchFamily="-106" charset="0"/>
                <a:ea typeface="ＭＳ Ｐゴシック" pitchFamily="-106" charset="-128"/>
                <a:cs typeface="Courier New" pitchFamily="-106" charset="0"/>
              </a:rPr>
              <a:t>;</a:t>
            </a:r>
          </a:p>
          <a:p>
            <a:pPr eaLnBrk="1" hangingPunct="1"/>
            <a:r>
              <a:rPr lang="en-GB" b="1" dirty="0">
                <a:solidFill>
                  <a:srgbClr val="000000"/>
                </a:solidFill>
                <a:latin typeface="Courier New" pitchFamily="-106" charset="0"/>
                <a:ea typeface="ＭＳ Ｐゴシック" pitchFamily="-106" charset="-128"/>
                <a:cs typeface="Courier New" pitchFamily="-106" charset="0"/>
              </a:rPr>
              <a:t>	</a:t>
            </a:r>
            <a:r>
              <a:rPr lang="en-GB" b="1" dirty="0" smtClean="0">
                <a:solidFill>
                  <a:srgbClr val="000000"/>
                </a:solidFill>
                <a:latin typeface="Courier New" pitchFamily="-106" charset="0"/>
                <a:ea typeface="ＭＳ Ｐゴシック" pitchFamily="-106" charset="-128"/>
                <a:cs typeface="Courier New" pitchFamily="-106" charset="0"/>
              </a:rPr>
              <a:t>}</a:t>
            </a:r>
          </a:p>
          <a:p>
            <a:pPr eaLnBrk="1" hangingPunct="1"/>
            <a:r>
              <a:rPr lang="en-GB" b="1" dirty="0" smtClean="0">
                <a:solidFill>
                  <a:srgbClr val="000000"/>
                </a:solidFill>
                <a:latin typeface="Courier New" pitchFamily="-106" charset="0"/>
                <a:ea typeface="ＭＳ Ｐゴシック" pitchFamily="-106" charset="-128"/>
                <a:cs typeface="Courier New" pitchFamily="-106" charset="0"/>
              </a:rPr>
              <a:t>}</a:t>
            </a:r>
            <a:endParaRPr lang="en-GB" b="1" dirty="0">
              <a:solidFill>
                <a:srgbClr val="000000"/>
              </a:solidFill>
              <a:latin typeface="Courier New" pitchFamily="-106" charset="0"/>
              <a:ea typeface="ＭＳ Ｐゴシック" pitchFamily="-106" charset="-128"/>
              <a:cs typeface="Courier New" pitchFamily="-106" charset="0"/>
            </a:endParaRPr>
          </a:p>
        </p:txBody>
      </p:sp>
    </p:spTree>
    <p:extLst>
      <p:ext uri="{BB962C8B-B14F-4D97-AF65-F5344CB8AC3E}">
        <p14:creationId xmlns:p14="http://schemas.microsoft.com/office/powerpoint/2010/main" val="1008236857"/>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i="1" dirty="0" smtClean="0"/>
              <a:t>this</a:t>
            </a:r>
            <a:endParaRPr lang="en-US" i="1" dirty="0"/>
          </a:p>
        </p:txBody>
      </p:sp>
      <p:sp>
        <p:nvSpPr>
          <p:cNvPr id="3" name="Espace réservé du contenu 2"/>
          <p:cNvSpPr>
            <a:spLocks noGrp="1"/>
          </p:cNvSpPr>
          <p:nvPr>
            <p:ph idx="1"/>
          </p:nvPr>
        </p:nvSpPr>
        <p:spPr>
          <a:xfrm>
            <a:off x="323528" y="1128713"/>
            <a:ext cx="8569647" cy="4230687"/>
          </a:xfrm>
        </p:spPr>
        <p:txBody>
          <a:bodyPr/>
          <a:lstStyle/>
          <a:p>
            <a:pPr eaLnBrk="1" hangingPunct="1">
              <a:lnSpc>
                <a:spcPct val="90000"/>
              </a:lnSpc>
            </a:pPr>
            <a:r>
              <a:rPr lang="en-US" dirty="0" smtClean="0"/>
              <a:t>As we said earlier, </a:t>
            </a:r>
            <a:r>
              <a:rPr lang="en-US" i="1" dirty="0" smtClean="0"/>
              <a:t>this </a:t>
            </a:r>
            <a:r>
              <a:rPr lang="en-US" dirty="0" smtClean="0"/>
              <a:t>represents the current context</a:t>
            </a:r>
          </a:p>
          <a:p>
            <a:pPr eaLnBrk="1" hangingPunct="1">
              <a:lnSpc>
                <a:spcPct val="90000"/>
              </a:lnSpc>
            </a:pPr>
            <a:r>
              <a:rPr lang="en-US" dirty="0" smtClean="0"/>
              <a:t>But in the returned method, the context is the </a:t>
            </a:r>
            <a:r>
              <a:rPr lang="en-US" i="1" dirty="0" smtClean="0"/>
              <a:t>bind</a:t>
            </a:r>
            <a:r>
              <a:rPr lang="en-US" dirty="0" smtClean="0"/>
              <a:t> function and not the prototype</a:t>
            </a:r>
          </a:p>
        </p:txBody>
      </p:sp>
      <p:sp>
        <p:nvSpPr>
          <p:cNvPr id="4" name="Espace réservé du contenu 3"/>
          <p:cNvSpPr>
            <a:spLocks noGrp="1"/>
          </p:cNvSpPr>
          <p:nvPr>
            <p:ph sz="quarter" idx="13"/>
          </p:nvPr>
        </p:nvSpPr>
        <p:spPr/>
        <p:txBody>
          <a:bodyPr/>
          <a:lstStyle/>
          <a:p>
            <a:r>
              <a:rPr lang="en-US" dirty="0"/>
              <a:t>Context binding</a:t>
            </a:r>
            <a:endParaRPr lang="fr-FR" dirty="0"/>
          </a:p>
        </p:txBody>
      </p:sp>
      <p:pic>
        <p:nvPicPr>
          <p:cNvPr id="8" name="Image 5"/>
          <p:cNvPicPr>
            <a:picLocks noChangeAspect="1"/>
          </p:cNvPicPr>
          <p:nvPr/>
        </p:nvPicPr>
        <p:blipFill>
          <a:blip r:embed="rId2" cstate="print"/>
          <a:srcRect/>
          <a:stretch>
            <a:fillRect/>
          </a:stretch>
        </p:blipFill>
        <p:spPr bwMode="auto">
          <a:xfrm>
            <a:off x="34925" y="49213"/>
            <a:ext cx="677863" cy="787400"/>
          </a:xfrm>
          <a:prstGeom prst="rect">
            <a:avLst/>
          </a:prstGeom>
          <a:noFill/>
          <a:ln w="9525">
            <a:noFill/>
            <a:miter lim="800000"/>
            <a:headEnd/>
            <a:tailEnd/>
          </a:ln>
        </p:spPr>
      </p:pic>
      <p:sp>
        <p:nvSpPr>
          <p:cNvPr id="9" name="Rectangle à coins arrondis 4"/>
          <p:cNvSpPr/>
          <p:nvPr/>
        </p:nvSpPr>
        <p:spPr>
          <a:xfrm>
            <a:off x="251520" y="3145532"/>
            <a:ext cx="8712968" cy="2160240"/>
          </a:xfrm>
          <a:prstGeom prst="roundRect">
            <a:avLst/>
          </a:prstGeom>
        </p:spPr>
        <p:style>
          <a:lnRef idx="2">
            <a:schemeClr val="dk1"/>
          </a:lnRef>
          <a:fillRef idx="1">
            <a:schemeClr val="lt1"/>
          </a:fillRef>
          <a:effectRef idx="0">
            <a:schemeClr val="dk1"/>
          </a:effectRef>
          <a:fontRef idx="minor">
            <a:schemeClr val="dk1"/>
          </a:fontRef>
        </p:style>
        <p:txBody>
          <a:bodyPr anchor="ctr"/>
          <a:lstStyle/>
          <a:p>
            <a:pPr eaLnBrk="1" hangingPunct="1"/>
            <a:r>
              <a:rPr lang="en-GB" b="1" dirty="0" err="1">
                <a:solidFill>
                  <a:srgbClr val="000000"/>
                </a:solidFill>
                <a:latin typeface="Courier New" pitchFamily="-106" charset="0"/>
                <a:ea typeface="ＭＳ Ｐゴシック" pitchFamily="-106" charset="-128"/>
                <a:cs typeface="Courier New" pitchFamily="-106" charset="0"/>
              </a:rPr>
              <a:t>Function.prototype.bind</a:t>
            </a:r>
            <a:r>
              <a:rPr lang="en-GB" b="1" dirty="0">
                <a:solidFill>
                  <a:srgbClr val="000000"/>
                </a:solidFill>
                <a:latin typeface="Courier New" pitchFamily="-106" charset="0"/>
                <a:ea typeface="ＭＳ Ｐゴシック" pitchFamily="-106" charset="-128"/>
                <a:cs typeface="Courier New" pitchFamily="-106" charset="0"/>
              </a:rPr>
              <a:t> = </a:t>
            </a:r>
            <a:r>
              <a:rPr lang="en-GB" b="1" dirty="0" smtClean="0">
                <a:solidFill>
                  <a:srgbClr val="0070C0"/>
                </a:solidFill>
                <a:latin typeface="Courier New" pitchFamily="-106" charset="0"/>
                <a:ea typeface="ＭＳ Ｐゴシック" pitchFamily="-106" charset="-128"/>
                <a:cs typeface="Courier New" pitchFamily="-106" charset="0"/>
              </a:rPr>
              <a:t>function </a:t>
            </a:r>
            <a:r>
              <a:rPr lang="en-GB" b="1" dirty="0" smtClean="0">
                <a:solidFill>
                  <a:srgbClr val="000000"/>
                </a:solidFill>
                <a:latin typeface="Courier New" pitchFamily="-106" charset="0"/>
                <a:ea typeface="ＭＳ Ｐゴシック" pitchFamily="-106" charset="-128"/>
                <a:cs typeface="Courier New" pitchFamily="-106" charset="0"/>
              </a:rPr>
              <a:t>bind(</a:t>
            </a:r>
            <a:r>
              <a:rPr lang="en-GB" b="1" dirty="0">
                <a:solidFill>
                  <a:srgbClr val="000000"/>
                </a:solidFill>
                <a:latin typeface="Courier New" pitchFamily="-106" charset="0"/>
                <a:ea typeface="ＭＳ Ｐゴシック" pitchFamily="-106" charset="-128"/>
                <a:cs typeface="Courier New" pitchFamily="-106" charset="0"/>
              </a:rPr>
              <a:t>scope) </a:t>
            </a:r>
            <a:r>
              <a:rPr lang="en-GB" b="1" dirty="0" smtClean="0">
                <a:solidFill>
                  <a:srgbClr val="000000"/>
                </a:solidFill>
                <a:latin typeface="Courier New" pitchFamily="-106" charset="0"/>
                <a:ea typeface="ＭＳ Ｐゴシック" pitchFamily="-106" charset="-128"/>
                <a:cs typeface="Courier New" pitchFamily="-106" charset="0"/>
              </a:rPr>
              <a:t>{</a:t>
            </a:r>
          </a:p>
          <a:p>
            <a:pPr eaLnBrk="1" hangingPunct="1"/>
            <a:r>
              <a:rPr lang="en-GB" b="1" dirty="0">
                <a:solidFill>
                  <a:srgbClr val="000000"/>
                </a:solidFill>
                <a:latin typeface="Courier New" pitchFamily="-106" charset="0"/>
                <a:ea typeface="ＭＳ Ｐゴシック" pitchFamily="-106" charset="-128"/>
                <a:cs typeface="Courier New" pitchFamily="-106" charset="0"/>
              </a:rPr>
              <a:t>	</a:t>
            </a:r>
            <a:r>
              <a:rPr lang="en-GB" b="1" dirty="0" err="1">
                <a:solidFill>
                  <a:srgbClr val="0070C0"/>
                </a:solidFill>
                <a:latin typeface="Courier New" pitchFamily="-106" charset="0"/>
                <a:ea typeface="ＭＳ Ｐゴシック" pitchFamily="-106" charset="-128"/>
                <a:cs typeface="Courier New" pitchFamily="-106" charset="0"/>
              </a:rPr>
              <a:t>var</a:t>
            </a:r>
            <a:r>
              <a:rPr lang="en-GB" b="1" dirty="0" smtClean="0">
                <a:solidFill>
                  <a:srgbClr val="000000"/>
                </a:solidFill>
                <a:latin typeface="Courier New" pitchFamily="-106" charset="0"/>
                <a:ea typeface="ＭＳ Ｐゴシック" pitchFamily="-106" charset="-128"/>
                <a:cs typeface="Courier New" pitchFamily="-106" charset="0"/>
              </a:rPr>
              <a:t> self </a:t>
            </a:r>
            <a:r>
              <a:rPr lang="en-GB" b="1" dirty="0">
                <a:solidFill>
                  <a:srgbClr val="000000"/>
                </a:solidFill>
                <a:latin typeface="Courier New" pitchFamily="-106" charset="0"/>
                <a:ea typeface="ＭＳ Ｐゴシック" pitchFamily="-106" charset="-128"/>
                <a:cs typeface="Courier New" pitchFamily="-106" charset="0"/>
              </a:rPr>
              <a:t>= </a:t>
            </a:r>
            <a:r>
              <a:rPr lang="en-GB" b="1" dirty="0">
                <a:solidFill>
                  <a:srgbClr val="0070C0"/>
                </a:solidFill>
                <a:latin typeface="Courier New" pitchFamily="-106" charset="0"/>
                <a:ea typeface="ＭＳ Ｐゴシック" pitchFamily="-106" charset="-128"/>
                <a:cs typeface="Courier New" pitchFamily="-106" charset="0"/>
              </a:rPr>
              <a:t>this</a:t>
            </a:r>
            <a:r>
              <a:rPr lang="en-GB" b="1" dirty="0" smtClean="0">
                <a:solidFill>
                  <a:srgbClr val="000000"/>
                </a:solidFill>
                <a:latin typeface="Courier New" pitchFamily="-106" charset="0"/>
                <a:ea typeface="ＭＳ Ｐゴシック" pitchFamily="-106" charset="-128"/>
                <a:cs typeface="Courier New" pitchFamily="-106" charset="0"/>
              </a:rPr>
              <a:t>; </a:t>
            </a:r>
            <a:r>
              <a:rPr lang="en-GB" b="1" dirty="0">
                <a:solidFill>
                  <a:srgbClr val="479B8F"/>
                </a:solidFill>
                <a:latin typeface="Courier New" pitchFamily="-106" charset="0"/>
                <a:ea typeface="ＭＳ Ｐゴシック" pitchFamily="-106" charset="-128"/>
                <a:cs typeface="Courier New" pitchFamily="-106" charset="0"/>
              </a:rPr>
              <a:t>// </a:t>
            </a:r>
            <a:r>
              <a:rPr lang="en-GB" b="1" i="1" dirty="0">
                <a:solidFill>
                  <a:srgbClr val="479B8F"/>
                </a:solidFill>
                <a:latin typeface="Courier New" pitchFamily="-106" charset="0"/>
                <a:ea typeface="ＭＳ Ｐゴシック" pitchFamily="-106" charset="-128"/>
                <a:cs typeface="Courier New" pitchFamily="-106" charset="0"/>
              </a:rPr>
              <a:t>this</a:t>
            </a:r>
            <a:r>
              <a:rPr lang="en-GB" b="1" dirty="0">
                <a:solidFill>
                  <a:srgbClr val="479B8F"/>
                </a:solidFill>
                <a:latin typeface="Courier New" pitchFamily="-106" charset="0"/>
                <a:ea typeface="ＭＳ Ｐゴシック" pitchFamily="-106" charset="-128"/>
                <a:cs typeface="Courier New" pitchFamily="-106" charset="0"/>
              </a:rPr>
              <a:t> is the prototype context</a:t>
            </a:r>
          </a:p>
          <a:p>
            <a:pPr eaLnBrk="1" hangingPunct="1"/>
            <a:r>
              <a:rPr lang="en-GB" b="1" dirty="0">
                <a:solidFill>
                  <a:srgbClr val="000000"/>
                </a:solidFill>
                <a:latin typeface="Courier New" pitchFamily="-106" charset="0"/>
                <a:ea typeface="ＭＳ Ｐゴシック" pitchFamily="-106" charset="-128"/>
                <a:cs typeface="Courier New" pitchFamily="-106" charset="0"/>
              </a:rPr>
              <a:t>	</a:t>
            </a:r>
            <a:r>
              <a:rPr lang="en-GB" b="1" dirty="0">
                <a:solidFill>
                  <a:srgbClr val="0070C0"/>
                </a:solidFill>
                <a:latin typeface="Courier New" pitchFamily="-106" charset="0"/>
                <a:ea typeface="ＭＳ Ｐゴシック" pitchFamily="-106" charset="-128"/>
                <a:cs typeface="Courier New" pitchFamily="-106" charset="0"/>
              </a:rPr>
              <a:t>return</a:t>
            </a:r>
            <a:r>
              <a:rPr lang="en-GB" b="1" dirty="0" smtClean="0">
                <a:solidFill>
                  <a:srgbClr val="000000"/>
                </a:solidFill>
                <a:latin typeface="Courier New" pitchFamily="-106" charset="0"/>
                <a:ea typeface="ＭＳ Ｐゴシック" pitchFamily="-106" charset="-128"/>
                <a:cs typeface="Courier New" pitchFamily="-106" charset="0"/>
              </a:rPr>
              <a:t> </a:t>
            </a:r>
            <a:r>
              <a:rPr lang="en-GB" b="1" dirty="0">
                <a:solidFill>
                  <a:srgbClr val="0070C0"/>
                </a:solidFill>
                <a:latin typeface="Courier New" pitchFamily="-106" charset="0"/>
                <a:ea typeface="ＭＳ Ｐゴシック" pitchFamily="-106" charset="-128"/>
                <a:cs typeface="Courier New" pitchFamily="-106" charset="0"/>
              </a:rPr>
              <a:t>function</a:t>
            </a:r>
            <a:r>
              <a:rPr lang="en-GB" b="1" dirty="0">
                <a:solidFill>
                  <a:srgbClr val="000000"/>
                </a:solidFill>
                <a:latin typeface="Courier New" pitchFamily="-106" charset="0"/>
                <a:ea typeface="ＭＳ Ｐゴシック" pitchFamily="-106" charset="-128"/>
                <a:cs typeface="Courier New" pitchFamily="-106" charset="0"/>
              </a:rPr>
              <a:t>() </a:t>
            </a:r>
            <a:r>
              <a:rPr lang="en-GB" b="1" dirty="0" smtClean="0">
                <a:solidFill>
                  <a:srgbClr val="000000"/>
                </a:solidFill>
                <a:latin typeface="Courier New" pitchFamily="-106" charset="0"/>
                <a:ea typeface="ＭＳ Ｐゴシック" pitchFamily="-106" charset="-128"/>
                <a:cs typeface="Courier New" pitchFamily="-106" charset="0"/>
              </a:rPr>
              <a:t>{</a:t>
            </a:r>
          </a:p>
          <a:p>
            <a:pPr eaLnBrk="1" hangingPunct="1"/>
            <a:r>
              <a:rPr lang="en-GB" b="1" dirty="0">
                <a:solidFill>
                  <a:srgbClr val="000000"/>
                </a:solidFill>
                <a:latin typeface="Courier New" pitchFamily="-106" charset="0"/>
                <a:ea typeface="ＭＳ Ｐゴシック" pitchFamily="-106" charset="-128"/>
                <a:cs typeface="Courier New" pitchFamily="-106" charset="0"/>
              </a:rPr>
              <a:t>	</a:t>
            </a:r>
            <a:r>
              <a:rPr lang="en-GB" b="1" dirty="0" smtClean="0">
                <a:solidFill>
                  <a:srgbClr val="000000"/>
                </a:solidFill>
                <a:latin typeface="Courier New" pitchFamily="-106" charset="0"/>
                <a:ea typeface="ＭＳ Ｐゴシック" pitchFamily="-106" charset="-128"/>
                <a:cs typeface="Courier New" pitchFamily="-106" charset="0"/>
              </a:rPr>
              <a:t>	</a:t>
            </a:r>
            <a:r>
              <a:rPr lang="en-GB" b="1" dirty="0">
                <a:solidFill>
                  <a:srgbClr val="479B8F"/>
                </a:solidFill>
                <a:latin typeface="Courier New" pitchFamily="-106" charset="0"/>
                <a:ea typeface="ＭＳ Ｐゴシック" pitchFamily="-106" charset="-128"/>
                <a:cs typeface="Courier New" pitchFamily="-106" charset="0"/>
              </a:rPr>
              <a:t>// </a:t>
            </a:r>
            <a:r>
              <a:rPr lang="en-GB" b="1" dirty="0" smtClean="0">
                <a:solidFill>
                  <a:srgbClr val="479B8F"/>
                </a:solidFill>
                <a:latin typeface="Courier New" pitchFamily="-106" charset="0"/>
                <a:ea typeface="ＭＳ Ｐゴシック" pitchFamily="-106" charset="-128"/>
                <a:cs typeface="Courier New" pitchFamily="-106" charset="0"/>
              </a:rPr>
              <a:t>Here, </a:t>
            </a:r>
            <a:r>
              <a:rPr lang="en-GB" b="1" i="1" dirty="0">
                <a:solidFill>
                  <a:srgbClr val="479B8F"/>
                </a:solidFill>
                <a:latin typeface="Courier New" pitchFamily="-106" charset="0"/>
                <a:ea typeface="ＭＳ Ｐゴシック" pitchFamily="-106" charset="-128"/>
                <a:cs typeface="Courier New" pitchFamily="-106" charset="0"/>
              </a:rPr>
              <a:t>this != </a:t>
            </a:r>
            <a:r>
              <a:rPr lang="en-GB" b="1" i="1" dirty="0" smtClean="0">
                <a:solidFill>
                  <a:srgbClr val="479B8F"/>
                </a:solidFill>
                <a:latin typeface="Courier New" pitchFamily="-106" charset="0"/>
                <a:ea typeface="ＭＳ Ｐゴシック" pitchFamily="-106" charset="-128"/>
                <a:cs typeface="Courier New" pitchFamily="-106" charset="0"/>
              </a:rPr>
              <a:t>self </a:t>
            </a:r>
            <a:r>
              <a:rPr lang="en-GB" b="1" dirty="0" smtClean="0">
                <a:solidFill>
                  <a:srgbClr val="479B8F"/>
                </a:solidFill>
                <a:latin typeface="Courier New" pitchFamily="-106" charset="0"/>
                <a:ea typeface="ＭＳ Ｐゴシック" pitchFamily="-106" charset="-128"/>
                <a:cs typeface="Courier New" pitchFamily="-106" charset="0"/>
              </a:rPr>
              <a:t>because </a:t>
            </a:r>
            <a:r>
              <a:rPr lang="en-GB" b="1" i="1" dirty="0" smtClean="0">
                <a:solidFill>
                  <a:srgbClr val="479B8F"/>
                </a:solidFill>
                <a:latin typeface="Courier New" pitchFamily="-106" charset="0"/>
                <a:ea typeface="ＭＳ Ｐゴシック" pitchFamily="-106" charset="-128"/>
                <a:cs typeface="Courier New" pitchFamily="-106" charset="0"/>
              </a:rPr>
              <a:t>this </a:t>
            </a:r>
            <a:r>
              <a:rPr lang="en-GB" b="1" dirty="0" smtClean="0">
                <a:solidFill>
                  <a:srgbClr val="479B8F"/>
                </a:solidFill>
                <a:latin typeface="Courier New" pitchFamily="-106" charset="0"/>
                <a:ea typeface="ＭＳ Ｐゴシック" pitchFamily="-106" charset="-128"/>
                <a:cs typeface="Courier New" pitchFamily="-106" charset="0"/>
              </a:rPr>
              <a:t>is the bind </a:t>
            </a:r>
          </a:p>
          <a:p>
            <a:pPr eaLnBrk="1" hangingPunct="1"/>
            <a:r>
              <a:rPr lang="en-GB" b="1" dirty="0">
                <a:solidFill>
                  <a:srgbClr val="479B8F"/>
                </a:solidFill>
                <a:latin typeface="Courier New" pitchFamily="-106" charset="0"/>
                <a:ea typeface="ＭＳ Ｐゴシック" pitchFamily="-106" charset="-128"/>
                <a:cs typeface="Courier New" pitchFamily="-106" charset="0"/>
              </a:rPr>
              <a:t>	</a:t>
            </a:r>
            <a:r>
              <a:rPr lang="en-GB" b="1" dirty="0" smtClean="0">
                <a:solidFill>
                  <a:srgbClr val="479B8F"/>
                </a:solidFill>
                <a:latin typeface="Courier New" pitchFamily="-106" charset="0"/>
                <a:ea typeface="ＭＳ Ｐゴシック" pitchFamily="-106" charset="-128"/>
                <a:cs typeface="Courier New" pitchFamily="-106" charset="0"/>
              </a:rPr>
              <a:t>	// function context and not the prototype one.</a:t>
            </a:r>
            <a:endParaRPr lang="en-GB" b="1" dirty="0">
              <a:solidFill>
                <a:srgbClr val="479B8F"/>
              </a:solidFill>
              <a:latin typeface="Courier New" pitchFamily="-106" charset="0"/>
              <a:ea typeface="ＭＳ Ｐゴシック" pitchFamily="-106" charset="-128"/>
              <a:cs typeface="Courier New" pitchFamily="-106" charset="0"/>
            </a:endParaRPr>
          </a:p>
          <a:p>
            <a:pPr eaLnBrk="1" hangingPunct="1"/>
            <a:r>
              <a:rPr lang="en-GB" b="1" dirty="0">
                <a:solidFill>
                  <a:srgbClr val="000000"/>
                </a:solidFill>
                <a:latin typeface="Courier New" pitchFamily="-106" charset="0"/>
                <a:ea typeface="ＭＳ Ｐゴシック" pitchFamily="-106" charset="-128"/>
                <a:cs typeface="Courier New" pitchFamily="-106" charset="0"/>
              </a:rPr>
              <a:t>	</a:t>
            </a:r>
            <a:r>
              <a:rPr lang="en-GB" b="1" dirty="0" smtClean="0">
                <a:solidFill>
                  <a:srgbClr val="000000"/>
                </a:solidFill>
                <a:latin typeface="Courier New" pitchFamily="-106" charset="0"/>
                <a:ea typeface="ＭＳ Ｐゴシック" pitchFamily="-106" charset="-128"/>
                <a:cs typeface="Courier New" pitchFamily="-106" charset="0"/>
              </a:rPr>
              <a:t>	</a:t>
            </a:r>
            <a:r>
              <a:rPr lang="en-GB" b="1" dirty="0">
                <a:solidFill>
                  <a:srgbClr val="0070C0"/>
                </a:solidFill>
                <a:latin typeface="Courier New" pitchFamily="-106" charset="0"/>
                <a:ea typeface="ＭＳ Ｐゴシック" pitchFamily="-106" charset="-128"/>
                <a:cs typeface="Courier New" pitchFamily="-106" charset="0"/>
              </a:rPr>
              <a:t>return</a:t>
            </a:r>
            <a:r>
              <a:rPr lang="en-GB" b="1" dirty="0" smtClean="0">
                <a:solidFill>
                  <a:srgbClr val="000000"/>
                </a:solidFill>
                <a:latin typeface="Courier New" pitchFamily="-106" charset="0"/>
                <a:ea typeface="ＭＳ Ｐゴシック" pitchFamily="-106" charset="-128"/>
                <a:cs typeface="Courier New" pitchFamily="-106" charset="0"/>
              </a:rPr>
              <a:t> </a:t>
            </a:r>
            <a:r>
              <a:rPr lang="en-GB" b="1" dirty="0" err="1" smtClean="0">
                <a:solidFill>
                  <a:srgbClr val="000000"/>
                </a:solidFill>
                <a:latin typeface="Courier New" pitchFamily="-106" charset="0"/>
                <a:ea typeface="ＭＳ Ｐゴシック" pitchFamily="-106" charset="-128"/>
                <a:cs typeface="Courier New" pitchFamily="-106" charset="0"/>
              </a:rPr>
              <a:t>self.apply</a:t>
            </a:r>
            <a:r>
              <a:rPr lang="en-GB" b="1" dirty="0">
                <a:solidFill>
                  <a:srgbClr val="000000"/>
                </a:solidFill>
                <a:latin typeface="Courier New" pitchFamily="-106" charset="0"/>
                <a:ea typeface="ＭＳ Ｐゴシック" pitchFamily="-106" charset="-128"/>
                <a:cs typeface="Courier New" pitchFamily="-106" charset="0"/>
              </a:rPr>
              <a:t>(scope, arguments)</a:t>
            </a:r>
            <a:r>
              <a:rPr lang="en-GB" b="1" dirty="0" smtClean="0">
                <a:solidFill>
                  <a:srgbClr val="000000"/>
                </a:solidFill>
                <a:latin typeface="Courier New" pitchFamily="-106" charset="0"/>
                <a:ea typeface="ＭＳ Ｐゴシック" pitchFamily="-106" charset="-128"/>
                <a:cs typeface="Courier New" pitchFamily="-106" charset="0"/>
              </a:rPr>
              <a:t>;</a:t>
            </a:r>
          </a:p>
          <a:p>
            <a:pPr eaLnBrk="1" hangingPunct="1"/>
            <a:r>
              <a:rPr lang="en-GB" b="1" dirty="0">
                <a:solidFill>
                  <a:srgbClr val="000000"/>
                </a:solidFill>
                <a:latin typeface="Courier New" pitchFamily="-106" charset="0"/>
                <a:ea typeface="ＭＳ Ｐゴシック" pitchFamily="-106" charset="-128"/>
                <a:cs typeface="Courier New" pitchFamily="-106" charset="0"/>
              </a:rPr>
              <a:t>	</a:t>
            </a:r>
            <a:r>
              <a:rPr lang="en-GB" b="1" dirty="0" smtClean="0">
                <a:solidFill>
                  <a:srgbClr val="000000"/>
                </a:solidFill>
                <a:latin typeface="Courier New" pitchFamily="-106" charset="0"/>
                <a:ea typeface="ＭＳ Ｐゴシック" pitchFamily="-106" charset="-128"/>
                <a:cs typeface="Courier New" pitchFamily="-106" charset="0"/>
              </a:rPr>
              <a:t>}</a:t>
            </a:r>
          </a:p>
          <a:p>
            <a:pPr eaLnBrk="1" hangingPunct="1"/>
            <a:r>
              <a:rPr lang="en-GB" b="1" dirty="0" smtClean="0">
                <a:solidFill>
                  <a:srgbClr val="000000"/>
                </a:solidFill>
                <a:latin typeface="Courier New" pitchFamily="-106" charset="0"/>
                <a:ea typeface="ＭＳ Ｐゴシック" pitchFamily="-106" charset="-128"/>
                <a:cs typeface="Courier New" pitchFamily="-106" charset="0"/>
              </a:rPr>
              <a:t>}</a:t>
            </a:r>
            <a:endParaRPr lang="en-GB" b="1" dirty="0">
              <a:solidFill>
                <a:srgbClr val="000000"/>
              </a:solidFill>
              <a:latin typeface="Courier New" pitchFamily="-106" charset="0"/>
              <a:ea typeface="ＭＳ Ｐゴシック" pitchFamily="-106" charset="-128"/>
              <a:cs typeface="Courier New" pitchFamily="-106" charset="0"/>
            </a:endParaRPr>
          </a:p>
        </p:txBody>
      </p:sp>
    </p:spTree>
    <p:extLst>
      <p:ext uri="{BB962C8B-B14F-4D97-AF65-F5344CB8AC3E}">
        <p14:creationId xmlns:p14="http://schemas.microsoft.com/office/powerpoint/2010/main" val="1347790862"/>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Questions ?</a:t>
            </a:r>
            <a:endParaRPr lang="fr-FR" dirty="0"/>
          </a:p>
        </p:txBody>
      </p:sp>
      <p:pic>
        <p:nvPicPr>
          <p:cNvPr id="4" name="Picture 6"/>
          <p:cNvPicPr>
            <a:picLocks noChangeAspect="1" noChangeArrowheads="1"/>
          </p:cNvPicPr>
          <p:nvPr/>
        </p:nvPicPr>
        <p:blipFill>
          <a:blip r:embed="rId2" cstate="print"/>
          <a:srcRect/>
          <a:stretch>
            <a:fillRect/>
          </a:stretch>
        </p:blipFill>
        <p:spPr bwMode="auto">
          <a:xfrm>
            <a:off x="2483768" y="1129308"/>
            <a:ext cx="4241200" cy="3832027"/>
          </a:xfrm>
          <a:prstGeom prst="rect">
            <a:avLst/>
          </a:prstGeom>
          <a:noFill/>
          <a:ln w="12700">
            <a:noFill/>
            <a:miter lim="800000"/>
            <a:headEnd type="none" w="sm" len="sm"/>
            <a:tailEnd type="none" w="sm" len="sm"/>
          </a:ln>
          <a:effectLst/>
        </p:spPr>
      </p:pic>
      <p:pic>
        <p:nvPicPr>
          <p:cNvPr id="6" name="Image 3" descr="icon_chrono.png"/>
          <p:cNvPicPr>
            <a:picLocks noChangeAspect="1"/>
          </p:cNvPicPr>
          <p:nvPr/>
        </p:nvPicPr>
        <p:blipFill>
          <a:blip r:embed="rId3" cstate="print"/>
          <a:srcRect/>
          <a:stretch>
            <a:fillRect/>
          </a:stretch>
        </p:blipFill>
        <p:spPr bwMode="auto">
          <a:xfrm>
            <a:off x="107504" y="121196"/>
            <a:ext cx="978956" cy="864096"/>
          </a:xfrm>
          <a:prstGeom prst="rect">
            <a:avLst/>
          </a:prstGeom>
          <a:noFill/>
          <a:ln w="9525">
            <a:noFill/>
            <a:miter lim="800000"/>
            <a:headEnd/>
            <a:tailEnd/>
          </a:ln>
        </p:spPr>
      </p:pic>
    </p:spTree>
    <p:extLst>
      <p:ext uri="{BB962C8B-B14F-4D97-AF65-F5344CB8AC3E}">
        <p14:creationId xmlns:p14="http://schemas.microsoft.com/office/powerpoint/2010/main" val="2379961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style.rotation</p:attrName>
                                        </p:attrNameLst>
                                      </p:cBhvr>
                                      <p:tavLst>
                                        <p:tav tm="0">
                                          <p:val>
                                            <p:fltVal val="720"/>
                                          </p:val>
                                        </p:tav>
                                        <p:tav tm="100000">
                                          <p:val>
                                            <p:fltVal val="0"/>
                                          </p:val>
                                        </p:tav>
                                      </p:tavLst>
                                    </p:anim>
                                    <p:anim calcmode="lin" valueType="num">
                                      <p:cBhvr>
                                        <p:cTn id="9" dur="1000" fill="hold"/>
                                        <p:tgtEl>
                                          <p:spTgt spid="4"/>
                                        </p:tgtEl>
                                        <p:attrNameLst>
                                          <p:attrName>ppt_h</p:attrName>
                                        </p:attrNameLst>
                                      </p:cBhvr>
                                      <p:tavLst>
                                        <p:tav tm="0">
                                          <p:val>
                                            <p:fltVal val="0"/>
                                          </p:val>
                                        </p:tav>
                                        <p:tav tm="100000">
                                          <p:val>
                                            <p:strVal val="#ppt_h"/>
                                          </p:val>
                                        </p:tav>
                                      </p:tavLst>
                                    </p:anim>
                                    <p:anim calcmode="lin" valueType="num">
                                      <p:cBhvr>
                                        <p:cTn id="10" dur="1000" fill="hold"/>
                                        <p:tgtEl>
                                          <p:spTgt spid="4"/>
                                        </p:tgtEl>
                                        <p:attrNameLst>
                                          <p:attrName>ppt_w</p:attrName>
                                        </p:attrNameLst>
                                      </p:cBhvr>
                                      <p:tavLst>
                                        <p:tav tm="0">
                                          <p:val>
                                            <p:fltVal val="0"/>
                                          </p:val>
                                        </p:tav>
                                        <p:tav tm="100000">
                                          <p:val>
                                            <p:strVal val="#ppt_w"/>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Inheritance</a:t>
            </a:r>
            <a:endParaRPr lang="en-US" dirty="0"/>
          </a:p>
        </p:txBody>
      </p:sp>
      <p:sp>
        <p:nvSpPr>
          <p:cNvPr id="3" name="Espace réservé du texte 2"/>
          <p:cNvSpPr>
            <a:spLocks noGrp="1"/>
          </p:cNvSpPr>
          <p:nvPr>
            <p:ph type="body" idx="1"/>
          </p:nvPr>
        </p:nvSpPr>
        <p:spPr/>
        <p:txBody>
          <a:bodyPr/>
          <a:lstStyle/>
          <a:p>
            <a:pPr>
              <a:defRPr/>
            </a:pPr>
            <a:r>
              <a:rPr lang="en-US" dirty="0"/>
              <a:t>Go further with JavaScript…</a:t>
            </a:r>
          </a:p>
        </p:txBody>
      </p:sp>
      <p:pic>
        <p:nvPicPr>
          <p:cNvPr id="4" name="Picture 3"/>
          <p:cNvPicPr>
            <a:picLocks noChangeAspect="1"/>
          </p:cNvPicPr>
          <p:nvPr/>
        </p:nvPicPr>
        <p:blipFill>
          <a:blip r:embed="rId2"/>
          <a:stretch>
            <a:fillRect/>
          </a:stretch>
        </p:blipFill>
        <p:spPr>
          <a:xfrm flipH="1">
            <a:off x="4716016" y="2427582"/>
            <a:ext cx="4427984" cy="2878190"/>
          </a:xfrm>
          <a:prstGeom prst="rect">
            <a:avLst/>
          </a:prstGeom>
        </p:spPr>
      </p:pic>
    </p:spTree>
    <p:extLst>
      <p:ext uri="{BB962C8B-B14F-4D97-AF65-F5344CB8AC3E}">
        <p14:creationId xmlns:p14="http://schemas.microsoft.com/office/powerpoint/2010/main" val="714842770"/>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Presentation</a:t>
            </a:r>
            <a:endParaRPr lang="en-US" dirty="0"/>
          </a:p>
        </p:txBody>
      </p:sp>
      <p:sp>
        <p:nvSpPr>
          <p:cNvPr id="3" name="Espace réservé du contenu 2"/>
          <p:cNvSpPr>
            <a:spLocks noGrp="1"/>
          </p:cNvSpPr>
          <p:nvPr>
            <p:ph idx="1"/>
          </p:nvPr>
        </p:nvSpPr>
        <p:spPr>
          <a:xfrm>
            <a:off x="395536" y="1128713"/>
            <a:ext cx="8497639" cy="4230687"/>
          </a:xfrm>
        </p:spPr>
        <p:txBody>
          <a:bodyPr/>
          <a:lstStyle/>
          <a:p>
            <a:pPr eaLnBrk="1" hangingPunct="1">
              <a:lnSpc>
                <a:spcPct val="90000"/>
              </a:lnSpc>
            </a:pPr>
            <a:r>
              <a:rPr lang="en-US" dirty="0" smtClean="0"/>
              <a:t>In Java or C#, inheritance is useful to:</a:t>
            </a:r>
          </a:p>
          <a:p>
            <a:pPr lvl="1" eaLnBrk="1" hangingPunct="1">
              <a:lnSpc>
                <a:spcPct val="90000"/>
              </a:lnSpc>
            </a:pPr>
            <a:r>
              <a:rPr lang="en-US" dirty="0" smtClean="0"/>
              <a:t>Code reuse</a:t>
            </a:r>
          </a:p>
          <a:p>
            <a:pPr lvl="1" eaLnBrk="1" hangingPunct="1">
              <a:lnSpc>
                <a:spcPct val="90000"/>
              </a:lnSpc>
            </a:pPr>
            <a:r>
              <a:rPr lang="en-US" dirty="0"/>
              <a:t>Avoid the need for the programmer to write explicit casting </a:t>
            </a:r>
            <a:r>
              <a:rPr lang="en-US" dirty="0" smtClean="0"/>
              <a:t>operations (class hierarchy)</a:t>
            </a:r>
          </a:p>
          <a:p>
            <a:pPr eaLnBrk="1" hangingPunct="1">
              <a:lnSpc>
                <a:spcPct val="90000"/>
              </a:lnSpc>
            </a:pPr>
            <a:endParaRPr lang="en-US" dirty="0"/>
          </a:p>
          <a:p>
            <a:pPr eaLnBrk="1" hangingPunct="1">
              <a:lnSpc>
                <a:spcPct val="90000"/>
              </a:lnSpc>
            </a:pPr>
            <a:r>
              <a:rPr lang="en-US" dirty="0" smtClean="0"/>
              <a:t>JavaScript is a loosely typed language</a:t>
            </a:r>
          </a:p>
          <a:p>
            <a:pPr lvl="1" eaLnBrk="1" hangingPunct="1">
              <a:lnSpc>
                <a:spcPct val="90000"/>
              </a:lnSpc>
            </a:pPr>
            <a:r>
              <a:rPr lang="en-US" dirty="0" smtClean="0"/>
              <a:t>No cast problem</a:t>
            </a:r>
          </a:p>
          <a:p>
            <a:pPr eaLnBrk="1" hangingPunct="1">
              <a:lnSpc>
                <a:spcPct val="90000"/>
              </a:lnSpc>
            </a:pPr>
            <a:r>
              <a:rPr lang="en-US" dirty="0" smtClean="0"/>
              <a:t>What matters about an object is what it can do!</a:t>
            </a:r>
            <a:endParaRPr lang="en-US" dirty="0"/>
          </a:p>
        </p:txBody>
      </p:sp>
      <p:sp>
        <p:nvSpPr>
          <p:cNvPr id="4" name="Espace réservé du contenu 3"/>
          <p:cNvSpPr>
            <a:spLocks noGrp="1"/>
          </p:cNvSpPr>
          <p:nvPr>
            <p:ph sz="quarter" idx="13"/>
          </p:nvPr>
        </p:nvSpPr>
        <p:spPr/>
        <p:txBody>
          <a:bodyPr/>
          <a:lstStyle/>
          <a:p>
            <a:r>
              <a:rPr lang="en-US" dirty="0"/>
              <a:t>Inheritance</a:t>
            </a:r>
            <a:endParaRPr lang="fr-FR" dirty="0"/>
          </a:p>
        </p:txBody>
      </p:sp>
      <p:pic>
        <p:nvPicPr>
          <p:cNvPr id="8" name="Image 5"/>
          <p:cNvPicPr>
            <a:picLocks noChangeAspect="1"/>
          </p:cNvPicPr>
          <p:nvPr/>
        </p:nvPicPr>
        <p:blipFill>
          <a:blip r:embed="rId2" cstate="print"/>
          <a:srcRect/>
          <a:stretch>
            <a:fillRect/>
          </a:stretch>
        </p:blipFill>
        <p:spPr bwMode="auto">
          <a:xfrm>
            <a:off x="34925" y="49213"/>
            <a:ext cx="677863" cy="787400"/>
          </a:xfrm>
          <a:prstGeom prst="rect">
            <a:avLst/>
          </a:prstGeom>
          <a:noFill/>
          <a:ln w="9525">
            <a:noFill/>
            <a:miter lim="800000"/>
            <a:headEnd/>
            <a:tailEnd/>
          </a:ln>
        </p:spPr>
      </p:pic>
    </p:spTree>
    <p:extLst>
      <p:ext uri="{BB962C8B-B14F-4D97-AF65-F5344CB8AC3E}">
        <p14:creationId xmlns:p14="http://schemas.microsoft.com/office/powerpoint/2010/main" val="2242971220"/>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Inheritance &amp; Prototypes</a:t>
            </a:r>
            <a:endParaRPr lang="en-US" dirty="0"/>
          </a:p>
        </p:txBody>
      </p:sp>
      <p:sp>
        <p:nvSpPr>
          <p:cNvPr id="3" name="Espace réservé du contenu 2"/>
          <p:cNvSpPr>
            <a:spLocks noGrp="1"/>
          </p:cNvSpPr>
          <p:nvPr>
            <p:ph idx="1"/>
          </p:nvPr>
        </p:nvSpPr>
        <p:spPr/>
        <p:txBody>
          <a:bodyPr/>
          <a:lstStyle/>
          <a:p>
            <a:pPr eaLnBrk="1" hangingPunct="1">
              <a:lnSpc>
                <a:spcPct val="90000"/>
              </a:lnSpc>
            </a:pPr>
            <a:r>
              <a:rPr lang="en-US" dirty="0" smtClean="0"/>
              <a:t>JavaScript is a prototypal language</a:t>
            </a:r>
          </a:p>
          <a:p>
            <a:pPr lvl="1" eaLnBrk="1" hangingPunct="1">
              <a:lnSpc>
                <a:spcPct val="90000"/>
              </a:lnSpc>
            </a:pPr>
            <a:endParaRPr lang="en-US" dirty="0" smtClean="0"/>
          </a:p>
          <a:p>
            <a:pPr lvl="1" eaLnBrk="1" hangingPunct="1">
              <a:lnSpc>
                <a:spcPct val="90000"/>
              </a:lnSpc>
            </a:pPr>
            <a:r>
              <a:rPr lang="en-US" dirty="0" smtClean="0"/>
              <a:t>Objects inherit directly from other objects called prototypes</a:t>
            </a:r>
          </a:p>
          <a:p>
            <a:pPr lvl="1" eaLnBrk="1" hangingPunct="1">
              <a:lnSpc>
                <a:spcPct val="90000"/>
              </a:lnSpc>
            </a:pPr>
            <a:endParaRPr lang="en-US" dirty="0" smtClean="0"/>
          </a:p>
          <a:p>
            <a:pPr lvl="1" eaLnBrk="1" hangingPunct="1">
              <a:lnSpc>
                <a:spcPct val="90000"/>
              </a:lnSpc>
            </a:pPr>
            <a:r>
              <a:rPr lang="en-US" dirty="0" smtClean="0"/>
              <a:t>An object can have and be a prototype at the same time</a:t>
            </a:r>
          </a:p>
          <a:p>
            <a:pPr lvl="2" eaLnBrk="1" hangingPunct="1">
              <a:lnSpc>
                <a:spcPct val="90000"/>
              </a:lnSpc>
            </a:pPr>
            <a:r>
              <a:rPr lang="en-US" dirty="0" smtClean="0"/>
              <a:t>Like a class can be a sub-class and a parent-class</a:t>
            </a:r>
          </a:p>
          <a:p>
            <a:pPr lvl="1" eaLnBrk="1" hangingPunct="1">
              <a:lnSpc>
                <a:spcPct val="90000"/>
              </a:lnSpc>
            </a:pPr>
            <a:endParaRPr lang="en-US" dirty="0"/>
          </a:p>
          <a:p>
            <a:pPr lvl="1" eaLnBrk="1" hangingPunct="1">
              <a:lnSpc>
                <a:spcPct val="90000"/>
              </a:lnSpc>
            </a:pPr>
            <a:endParaRPr lang="en-US" dirty="0" smtClean="0"/>
          </a:p>
          <a:p>
            <a:pPr eaLnBrk="1" hangingPunct="1">
              <a:lnSpc>
                <a:spcPct val="90000"/>
              </a:lnSpc>
            </a:pPr>
            <a:endParaRPr lang="en-US" dirty="0" smtClean="0"/>
          </a:p>
        </p:txBody>
      </p:sp>
      <p:sp>
        <p:nvSpPr>
          <p:cNvPr id="4" name="Espace réservé du contenu 3"/>
          <p:cNvSpPr>
            <a:spLocks noGrp="1"/>
          </p:cNvSpPr>
          <p:nvPr>
            <p:ph sz="quarter" idx="13"/>
          </p:nvPr>
        </p:nvSpPr>
        <p:spPr/>
        <p:txBody>
          <a:bodyPr/>
          <a:lstStyle/>
          <a:p>
            <a:r>
              <a:rPr lang="en-US" dirty="0"/>
              <a:t>Inheritance</a:t>
            </a:r>
            <a:endParaRPr lang="fr-FR" dirty="0"/>
          </a:p>
        </p:txBody>
      </p:sp>
      <p:pic>
        <p:nvPicPr>
          <p:cNvPr id="8" name="Image 5"/>
          <p:cNvPicPr>
            <a:picLocks noChangeAspect="1"/>
          </p:cNvPicPr>
          <p:nvPr/>
        </p:nvPicPr>
        <p:blipFill>
          <a:blip r:embed="rId2" cstate="print"/>
          <a:srcRect/>
          <a:stretch>
            <a:fillRect/>
          </a:stretch>
        </p:blipFill>
        <p:spPr bwMode="auto">
          <a:xfrm>
            <a:off x="34925" y="49213"/>
            <a:ext cx="677863" cy="787400"/>
          </a:xfrm>
          <a:prstGeom prst="rect">
            <a:avLst/>
          </a:prstGeom>
          <a:noFill/>
          <a:ln w="9525">
            <a:noFill/>
            <a:miter lim="800000"/>
            <a:headEnd/>
            <a:tailEnd/>
          </a:ln>
        </p:spPr>
      </p:pic>
    </p:spTree>
    <p:extLst>
      <p:ext uri="{BB962C8B-B14F-4D97-AF65-F5344CB8AC3E}">
        <p14:creationId xmlns:p14="http://schemas.microsoft.com/office/powerpoint/2010/main" val="3876840613"/>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Prototype Chain</a:t>
            </a:r>
            <a:endParaRPr lang="en-US" dirty="0"/>
          </a:p>
        </p:txBody>
      </p:sp>
      <p:sp>
        <p:nvSpPr>
          <p:cNvPr id="4" name="Espace réservé du contenu 3"/>
          <p:cNvSpPr>
            <a:spLocks noGrp="1"/>
          </p:cNvSpPr>
          <p:nvPr>
            <p:ph sz="quarter" idx="13"/>
          </p:nvPr>
        </p:nvSpPr>
        <p:spPr/>
        <p:txBody>
          <a:bodyPr/>
          <a:lstStyle/>
          <a:p>
            <a:r>
              <a:rPr lang="en-US" dirty="0"/>
              <a:t>Inheritance</a:t>
            </a:r>
            <a:endParaRPr lang="fr-FR" dirty="0"/>
          </a:p>
        </p:txBody>
      </p:sp>
      <p:pic>
        <p:nvPicPr>
          <p:cNvPr id="8" name="Image 5"/>
          <p:cNvPicPr>
            <a:picLocks noChangeAspect="1"/>
          </p:cNvPicPr>
          <p:nvPr/>
        </p:nvPicPr>
        <p:blipFill>
          <a:blip r:embed="rId2" cstate="print"/>
          <a:srcRect/>
          <a:stretch>
            <a:fillRect/>
          </a:stretch>
        </p:blipFill>
        <p:spPr bwMode="auto">
          <a:xfrm>
            <a:off x="34925" y="49213"/>
            <a:ext cx="677863" cy="787400"/>
          </a:xfrm>
          <a:prstGeom prst="rect">
            <a:avLst/>
          </a:prstGeom>
          <a:noFill/>
          <a:ln w="9525">
            <a:noFill/>
            <a:miter lim="800000"/>
            <a:headEnd/>
            <a:tailEnd/>
          </a:ln>
        </p:spPr>
      </p:pic>
      <p:sp>
        <p:nvSpPr>
          <p:cNvPr id="5" name="Rectangle 4"/>
          <p:cNvSpPr/>
          <p:nvPr/>
        </p:nvSpPr>
        <p:spPr>
          <a:xfrm>
            <a:off x="395536" y="1561356"/>
            <a:ext cx="2304256" cy="57606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objectA</a:t>
            </a:r>
            <a:endParaRPr lang="en-US" dirty="0"/>
          </a:p>
        </p:txBody>
      </p:sp>
      <p:sp>
        <p:nvSpPr>
          <p:cNvPr id="9" name="Rectangle 8"/>
          <p:cNvSpPr/>
          <p:nvPr/>
        </p:nvSpPr>
        <p:spPr>
          <a:xfrm>
            <a:off x="395536" y="2929508"/>
            <a:ext cx="2304256" cy="57606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objectB</a:t>
            </a:r>
            <a:endParaRPr lang="en-US" dirty="0"/>
          </a:p>
        </p:txBody>
      </p:sp>
      <p:sp>
        <p:nvSpPr>
          <p:cNvPr id="10" name="Rectangle 9"/>
          <p:cNvSpPr/>
          <p:nvPr/>
        </p:nvSpPr>
        <p:spPr>
          <a:xfrm>
            <a:off x="395536" y="4225652"/>
            <a:ext cx="2304256" cy="57606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objectC</a:t>
            </a:r>
            <a:endParaRPr lang="en-US" dirty="0"/>
          </a:p>
        </p:txBody>
      </p:sp>
      <p:cxnSp>
        <p:nvCxnSpPr>
          <p:cNvPr id="13" name="Straight Arrow Connector 12"/>
          <p:cNvCxnSpPr>
            <a:stCxn id="9" idx="0"/>
            <a:endCxn id="5" idx="2"/>
          </p:cNvCxnSpPr>
          <p:nvPr/>
        </p:nvCxnSpPr>
        <p:spPr>
          <a:xfrm flipV="1">
            <a:off x="1547664" y="2137420"/>
            <a:ext cx="0" cy="792088"/>
          </a:xfrm>
          <a:prstGeom prst="straightConnector1">
            <a:avLst/>
          </a:prstGeom>
          <a:ln w="38100" cmpd="sng">
            <a:headEnd type="none"/>
            <a:tailEnd type="triangle" w="lg" len="lg"/>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a:stCxn id="10" idx="0"/>
            <a:endCxn id="9" idx="2"/>
          </p:cNvCxnSpPr>
          <p:nvPr/>
        </p:nvCxnSpPr>
        <p:spPr>
          <a:xfrm flipV="1">
            <a:off x="1547664" y="3505572"/>
            <a:ext cx="0" cy="720080"/>
          </a:xfrm>
          <a:prstGeom prst="straightConnector1">
            <a:avLst/>
          </a:prstGeom>
          <a:ln w="38100" cap="flat" cmpd="sng">
            <a:round/>
            <a:headEnd type="none"/>
            <a:tailEnd type="triangle" w="lg" len="lg"/>
          </a:ln>
        </p:spPr>
        <p:style>
          <a:lnRef idx="2">
            <a:schemeClr val="accent1"/>
          </a:lnRef>
          <a:fillRef idx="0">
            <a:schemeClr val="accent1"/>
          </a:fillRef>
          <a:effectRef idx="1">
            <a:schemeClr val="accent1"/>
          </a:effectRef>
          <a:fontRef idx="minor">
            <a:schemeClr val="tx1"/>
          </a:fontRef>
        </p:style>
      </p:cxnSp>
      <p:sp>
        <p:nvSpPr>
          <p:cNvPr id="18" name="Rectangle à coins arrondis 4"/>
          <p:cNvSpPr/>
          <p:nvPr/>
        </p:nvSpPr>
        <p:spPr>
          <a:xfrm>
            <a:off x="4283968" y="1129308"/>
            <a:ext cx="4680520" cy="2952328"/>
          </a:xfrm>
          <a:prstGeom prst="roundRect">
            <a:avLst/>
          </a:prstGeom>
        </p:spPr>
        <p:style>
          <a:lnRef idx="2">
            <a:schemeClr val="dk1"/>
          </a:lnRef>
          <a:fillRef idx="1">
            <a:schemeClr val="lt1"/>
          </a:fillRef>
          <a:effectRef idx="0">
            <a:schemeClr val="dk1"/>
          </a:effectRef>
          <a:fontRef idx="minor">
            <a:schemeClr val="dk1"/>
          </a:fontRef>
        </p:style>
        <p:txBody>
          <a:bodyPr anchor="ctr"/>
          <a:lstStyle/>
          <a:p>
            <a:pPr eaLnBrk="1" hangingPunct="1">
              <a:buFont typeface="Wingdings" pitchFamily="1" charset="2"/>
              <a:buNone/>
            </a:pPr>
            <a:r>
              <a:rPr lang="en-GB" b="1" dirty="0" err="1">
                <a:solidFill>
                  <a:srgbClr val="0070C0"/>
                </a:solidFill>
                <a:latin typeface="Courier New" pitchFamily="-106" charset="0"/>
                <a:ea typeface="ＭＳ Ｐゴシック" pitchFamily="-106" charset="-128"/>
                <a:cs typeface="Courier New" pitchFamily="-106" charset="0"/>
              </a:rPr>
              <a:t>var</a:t>
            </a:r>
            <a:r>
              <a:rPr lang="en-GB" b="1" dirty="0" smtClean="0">
                <a:solidFill>
                  <a:schemeClr val="tx1"/>
                </a:solidFill>
                <a:latin typeface="Courier New" pitchFamily="-106" charset="0"/>
                <a:ea typeface="ＭＳ Ｐゴシック" pitchFamily="-106" charset="-128"/>
                <a:cs typeface="Courier New" pitchFamily="-106" charset="0"/>
              </a:rPr>
              <a:t> </a:t>
            </a:r>
            <a:r>
              <a:rPr lang="en-GB" b="1" dirty="0" err="1" smtClean="0">
                <a:solidFill>
                  <a:schemeClr val="tx1"/>
                </a:solidFill>
                <a:latin typeface="Courier New" pitchFamily="-106" charset="0"/>
                <a:ea typeface="ＭＳ Ｐゴシック" pitchFamily="-106" charset="-128"/>
                <a:cs typeface="Courier New" pitchFamily="-106" charset="0"/>
              </a:rPr>
              <a:t>objectA</a:t>
            </a:r>
            <a:r>
              <a:rPr lang="en-GB" b="1" dirty="0" smtClean="0">
                <a:solidFill>
                  <a:schemeClr val="tx1"/>
                </a:solidFill>
                <a:latin typeface="Courier New" pitchFamily="-106" charset="0"/>
                <a:ea typeface="ＭＳ Ｐゴシック" pitchFamily="-106" charset="-128"/>
                <a:cs typeface="Courier New" pitchFamily="-106" charset="0"/>
              </a:rPr>
              <a:t> = { prop: </a:t>
            </a:r>
            <a:r>
              <a:rPr lang="en-GB" b="1" dirty="0" smtClean="0">
                <a:solidFill>
                  <a:srgbClr val="FF6600"/>
                </a:solidFill>
                <a:latin typeface="Courier New" pitchFamily="-106" charset="0"/>
                <a:ea typeface="ＭＳ Ｐゴシック" pitchFamily="-106" charset="-128"/>
                <a:cs typeface="Courier New" pitchFamily="-106" charset="0"/>
              </a:rPr>
              <a:t>42</a:t>
            </a:r>
            <a:r>
              <a:rPr lang="en-GB" b="1" dirty="0" smtClean="0">
                <a:solidFill>
                  <a:schemeClr val="tx1"/>
                </a:solidFill>
                <a:latin typeface="Courier New" pitchFamily="-106" charset="0"/>
                <a:ea typeface="ＭＳ Ｐゴシック" pitchFamily="-106" charset="-128"/>
                <a:cs typeface="Courier New" pitchFamily="-106" charset="0"/>
              </a:rPr>
              <a:t> };</a:t>
            </a:r>
          </a:p>
          <a:p>
            <a:pPr eaLnBrk="1" hangingPunct="1">
              <a:buFont typeface="Wingdings" pitchFamily="1" charset="2"/>
              <a:buNone/>
            </a:pPr>
            <a:endParaRPr lang="en-GB" b="1" dirty="0" smtClean="0">
              <a:solidFill>
                <a:schemeClr val="tx1"/>
              </a:solidFill>
              <a:latin typeface="Courier New" pitchFamily="-106" charset="0"/>
              <a:ea typeface="ＭＳ Ｐゴシック" pitchFamily="-106" charset="-128"/>
              <a:cs typeface="Courier New" pitchFamily="-106" charset="0"/>
            </a:endParaRPr>
          </a:p>
          <a:p>
            <a:pPr eaLnBrk="1" hangingPunct="1">
              <a:buFont typeface="Wingdings" pitchFamily="1" charset="2"/>
              <a:buNone/>
            </a:pPr>
            <a:r>
              <a:rPr lang="en-GB" b="1" dirty="0" err="1">
                <a:solidFill>
                  <a:srgbClr val="0070C0"/>
                </a:solidFill>
                <a:latin typeface="Courier New" pitchFamily="-106" charset="0"/>
                <a:ea typeface="ＭＳ Ｐゴシック" pitchFamily="-106" charset="-128"/>
                <a:cs typeface="Courier New" pitchFamily="-106" charset="0"/>
              </a:rPr>
              <a:t>var</a:t>
            </a:r>
            <a:r>
              <a:rPr lang="en-GB" b="1" dirty="0" smtClean="0">
                <a:solidFill>
                  <a:schemeClr val="tx1"/>
                </a:solidFill>
                <a:latin typeface="Courier New" pitchFamily="-106" charset="0"/>
                <a:ea typeface="ＭＳ Ｐゴシック" pitchFamily="-106" charset="-128"/>
                <a:cs typeface="Courier New" pitchFamily="-106" charset="0"/>
              </a:rPr>
              <a:t> </a:t>
            </a:r>
            <a:r>
              <a:rPr lang="en-GB" b="1" dirty="0" err="1" smtClean="0">
                <a:solidFill>
                  <a:schemeClr val="tx1"/>
                </a:solidFill>
                <a:latin typeface="Courier New" pitchFamily="-106" charset="0"/>
                <a:ea typeface="ＭＳ Ｐゴシック" pitchFamily="-106" charset="-128"/>
                <a:cs typeface="Courier New" pitchFamily="-106" charset="0"/>
              </a:rPr>
              <a:t>objectB</a:t>
            </a:r>
            <a:r>
              <a:rPr lang="en-GB" b="1" dirty="0" smtClean="0">
                <a:solidFill>
                  <a:schemeClr val="tx1"/>
                </a:solidFill>
                <a:latin typeface="Courier New" pitchFamily="-106" charset="0"/>
                <a:ea typeface="ＭＳ Ｐゴシック" pitchFamily="-106" charset="-128"/>
                <a:cs typeface="Courier New" pitchFamily="-106" charset="0"/>
              </a:rPr>
              <a:t> = </a:t>
            </a:r>
          </a:p>
          <a:p>
            <a:pPr eaLnBrk="1" hangingPunct="1">
              <a:buFont typeface="Wingdings" pitchFamily="1" charset="2"/>
              <a:buNone/>
            </a:pPr>
            <a:r>
              <a:rPr lang="en-GB" b="1" dirty="0">
                <a:solidFill>
                  <a:schemeClr val="tx1"/>
                </a:solidFill>
                <a:latin typeface="Courier New" pitchFamily="-106" charset="0"/>
                <a:ea typeface="ＭＳ Ｐゴシック" pitchFamily="-106" charset="-128"/>
                <a:cs typeface="Courier New" pitchFamily="-106" charset="0"/>
              </a:rPr>
              <a:t>	</a:t>
            </a:r>
            <a:r>
              <a:rPr lang="en-GB" b="1" dirty="0" err="1" smtClean="0">
                <a:solidFill>
                  <a:schemeClr val="tx1"/>
                </a:solidFill>
                <a:latin typeface="Courier New" pitchFamily="-106" charset="0"/>
                <a:ea typeface="ＭＳ Ｐゴシック" pitchFamily="-106" charset="-128"/>
                <a:cs typeface="Courier New" pitchFamily="-106" charset="0"/>
              </a:rPr>
              <a:t>Object.create</a:t>
            </a:r>
            <a:r>
              <a:rPr lang="en-GB" b="1" dirty="0" smtClean="0">
                <a:solidFill>
                  <a:schemeClr val="tx1"/>
                </a:solidFill>
                <a:latin typeface="Courier New" pitchFamily="-106" charset="0"/>
                <a:ea typeface="ＭＳ Ｐゴシック" pitchFamily="-106" charset="-128"/>
                <a:cs typeface="Courier New" pitchFamily="-106" charset="0"/>
              </a:rPr>
              <a:t>(</a:t>
            </a:r>
            <a:r>
              <a:rPr lang="en-GB" b="1" dirty="0" err="1" smtClean="0">
                <a:solidFill>
                  <a:schemeClr val="tx1"/>
                </a:solidFill>
                <a:latin typeface="Courier New" pitchFamily="-106" charset="0"/>
                <a:ea typeface="ＭＳ Ｐゴシック" pitchFamily="-106" charset="-128"/>
                <a:cs typeface="Courier New" pitchFamily="-106" charset="0"/>
              </a:rPr>
              <a:t>objectA</a:t>
            </a:r>
            <a:r>
              <a:rPr lang="en-GB" b="1" dirty="0" smtClean="0">
                <a:solidFill>
                  <a:schemeClr val="tx1"/>
                </a:solidFill>
                <a:latin typeface="Courier New" pitchFamily="-106" charset="0"/>
                <a:ea typeface="ＭＳ Ｐゴシック" pitchFamily="-106" charset="-128"/>
                <a:cs typeface="Courier New" pitchFamily="-106" charset="0"/>
              </a:rPr>
              <a:t>);</a:t>
            </a:r>
          </a:p>
          <a:p>
            <a:pPr eaLnBrk="1" hangingPunct="1">
              <a:buFont typeface="Wingdings" pitchFamily="1" charset="2"/>
              <a:buNone/>
            </a:pPr>
            <a:r>
              <a:rPr lang="en-GB" b="1" dirty="0" err="1" smtClean="0">
                <a:solidFill>
                  <a:schemeClr val="tx1"/>
                </a:solidFill>
                <a:latin typeface="Courier New" pitchFamily="-106" charset="0"/>
                <a:ea typeface="ＭＳ Ｐゴシック" pitchFamily="-106" charset="-128"/>
                <a:cs typeface="Courier New" pitchFamily="-106" charset="0"/>
              </a:rPr>
              <a:t>objectB.anotherProp</a:t>
            </a:r>
            <a:r>
              <a:rPr lang="en-GB" b="1" dirty="0" smtClean="0">
                <a:solidFill>
                  <a:schemeClr val="tx1"/>
                </a:solidFill>
                <a:latin typeface="Courier New" pitchFamily="-106" charset="0"/>
                <a:ea typeface="ＭＳ Ｐゴシック" pitchFamily="-106" charset="-128"/>
                <a:cs typeface="Courier New" pitchFamily="-106" charset="0"/>
              </a:rPr>
              <a:t> = </a:t>
            </a:r>
            <a:r>
              <a:rPr lang="en-GB" b="1" dirty="0" smtClean="0">
                <a:solidFill>
                  <a:srgbClr val="FF6600"/>
                </a:solidFill>
                <a:latin typeface="Courier New" pitchFamily="-106" charset="0"/>
                <a:ea typeface="ＭＳ Ｐゴシック" pitchFamily="-106" charset="-128"/>
                <a:cs typeface="Courier New" pitchFamily="-106" charset="0"/>
              </a:rPr>
              <a:t>24</a:t>
            </a:r>
            <a:r>
              <a:rPr lang="en-GB" b="1" dirty="0" smtClean="0">
                <a:solidFill>
                  <a:schemeClr val="tx1"/>
                </a:solidFill>
                <a:latin typeface="Courier New" pitchFamily="-106" charset="0"/>
                <a:ea typeface="ＭＳ Ｐゴシック" pitchFamily="-106" charset="-128"/>
                <a:cs typeface="Courier New" pitchFamily="-106" charset="0"/>
              </a:rPr>
              <a:t>;</a:t>
            </a:r>
          </a:p>
          <a:p>
            <a:pPr eaLnBrk="1" hangingPunct="1">
              <a:buFont typeface="Wingdings" pitchFamily="1" charset="2"/>
              <a:buNone/>
            </a:pPr>
            <a:endParaRPr lang="en-GB" b="1" dirty="0" smtClean="0">
              <a:solidFill>
                <a:schemeClr val="tx1"/>
              </a:solidFill>
              <a:latin typeface="Courier New" pitchFamily="-106" charset="0"/>
              <a:ea typeface="ＭＳ Ｐゴシック" pitchFamily="-106" charset="-128"/>
              <a:cs typeface="Courier New" pitchFamily="-106" charset="0"/>
            </a:endParaRPr>
          </a:p>
          <a:p>
            <a:pPr eaLnBrk="1" hangingPunct="1">
              <a:buFont typeface="Wingdings" pitchFamily="1" charset="2"/>
              <a:buNone/>
            </a:pPr>
            <a:r>
              <a:rPr lang="en-GB" b="1" dirty="0" err="1">
                <a:solidFill>
                  <a:srgbClr val="0070C0"/>
                </a:solidFill>
                <a:latin typeface="Courier New" pitchFamily="-106" charset="0"/>
                <a:ea typeface="ＭＳ Ｐゴシック" pitchFamily="-106" charset="-128"/>
                <a:cs typeface="Courier New" pitchFamily="-106" charset="0"/>
              </a:rPr>
              <a:t>var</a:t>
            </a:r>
            <a:r>
              <a:rPr lang="en-GB" b="1" dirty="0" smtClean="0">
                <a:solidFill>
                  <a:schemeClr val="tx1"/>
                </a:solidFill>
                <a:latin typeface="Courier New" pitchFamily="-106" charset="0"/>
                <a:ea typeface="ＭＳ Ｐゴシック" pitchFamily="-106" charset="-128"/>
                <a:cs typeface="Courier New" pitchFamily="-106" charset="0"/>
              </a:rPr>
              <a:t> </a:t>
            </a:r>
            <a:r>
              <a:rPr lang="en-GB" b="1" dirty="0" err="1" smtClean="0">
                <a:solidFill>
                  <a:schemeClr val="tx1"/>
                </a:solidFill>
                <a:latin typeface="Courier New" pitchFamily="-106" charset="0"/>
                <a:ea typeface="ＭＳ Ｐゴシック" pitchFamily="-106" charset="-128"/>
                <a:cs typeface="Courier New" pitchFamily="-106" charset="0"/>
              </a:rPr>
              <a:t>objectC</a:t>
            </a:r>
            <a:r>
              <a:rPr lang="en-GB" b="1" dirty="0" smtClean="0">
                <a:solidFill>
                  <a:schemeClr val="tx1"/>
                </a:solidFill>
                <a:latin typeface="Courier New" pitchFamily="-106" charset="0"/>
                <a:ea typeface="ＭＳ Ｐゴシック" pitchFamily="-106" charset="-128"/>
                <a:cs typeface="Courier New" pitchFamily="-106" charset="0"/>
              </a:rPr>
              <a:t> = </a:t>
            </a:r>
          </a:p>
          <a:p>
            <a:pPr eaLnBrk="1" hangingPunct="1">
              <a:buFont typeface="Wingdings" pitchFamily="1" charset="2"/>
              <a:buNone/>
            </a:pPr>
            <a:r>
              <a:rPr lang="en-GB" b="1" dirty="0">
                <a:solidFill>
                  <a:schemeClr val="tx1"/>
                </a:solidFill>
                <a:latin typeface="Courier New" pitchFamily="-106" charset="0"/>
                <a:ea typeface="ＭＳ Ｐゴシック" pitchFamily="-106" charset="-128"/>
                <a:cs typeface="Courier New" pitchFamily="-106" charset="0"/>
              </a:rPr>
              <a:t>	</a:t>
            </a:r>
            <a:r>
              <a:rPr lang="en-GB" b="1" dirty="0" err="1" smtClean="0">
                <a:solidFill>
                  <a:schemeClr val="tx1"/>
                </a:solidFill>
                <a:latin typeface="Courier New" pitchFamily="-106" charset="0"/>
                <a:ea typeface="ＭＳ Ｐゴシック" pitchFamily="-106" charset="-128"/>
                <a:cs typeface="Courier New" pitchFamily="-106" charset="0"/>
              </a:rPr>
              <a:t>Object.create</a:t>
            </a:r>
            <a:r>
              <a:rPr lang="en-GB" b="1" dirty="0" smtClean="0">
                <a:solidFill>
                  <a:schemeClr val="tx1"/>
                </a:solidFill>
                <a:latin typeface="Courier New" pitchFamily="-106" charset="0"/>
                <a:ea typeface="ＭＳ Ｐゴシック" pitchFamily="-106" charset="-128"/>
                <a:cs typeface="Courier New" pitchFamily="-106" charset="0"/>
              </a:rPr>
              <a:t>(</a:t>
            </a:r>
            <a:r>
              <a:rPr lang="en-GB" b="1" dirty="0" err="1" smtClean="0">
                <a:solidFill>
                  <a:schemeClr val="tx1"/>
                </a:solidFill>
                <a:latin typeface="Courier New" pitchFamily="-106" charset="0"/>
                <a:ea typeface="ＭＳ Ｐゴシック" pitchFamily="-106" charset="-128"/>
                <a:cs typeface="Courier New" pitchFamily="-106" charset="0"/>
              </a:rPr>
              <a:t>objectB</a:t>
            </a:r>
            <a:r>
              <a:rPr lang="en-GB" b="1" dirty="0" smtClean="0">
                <a:solidFill>
                  <a:schemeClr val="tx1"/>
                </a:solidFill>
                <a:latin typeface="Courier New" pitchFamily="-106" charset="0"/>
                <a:ea typeface="ＭＳ Ｐゴシック" pitchFamily="-106" charset="-128"/>
                <a:cs typeface="Courier New" pitchFamily="-106" charset="0"/>
              </a:rPr>
              <a:t>);</a:t>
            </a:r>
          </a:p>
          <a:p>
            <a:pPr eaLnBrk="1" hangingPunct="1">
              <a:buFont typeface="Wingdings" pitchFamily="1" charset="2"/>
              <a:buNone/>
            </a:pPr>
            <a:endParaRPr lang="en-GB" b="1" dirty="0" smtClean="0">
              <a:solidFill>
                <a:schemeClr val="tx1"/>
              </a:solidFill>
              <a:latin typeface="Courier New" pitchFamily="-106" charset="0"/>
              <a:ea typeface="ＭＳ Ｐゴシック" pitchFamily="-106" charset="-128"/>
              <a:cs typeface="Courier New" pitchFamily="-106" charset="0"/>
            </a:endParaRPr>
          </a:p>
          <a:p>
            <a:pPr eaLnBrk="1" hangingPunct="1">
              <a:buFont typeface="Wingdings" pitchFamily="1" charset="2"/>
              <a:buNone/>
            </a:pPr>
            <a:r>
              <a:rPr lang="en-GB" b="1" dirty="0" err="1" smtClean="0">
                <a:solidFill>
                  <a:schemeClr val="tx1"/>
                </a:solidFill>
                <a:latin typeface="Courier New" pitchFamily="-106" charset="0"/>
                <a:ea typeface="ＭＳ Ｐゴシック" pitchFamily="-106" charset="-128"/>
                <a:cs typeface="Courier New" pitchFamily="-106" charset="0"/>
              </a:rPr>
              <a:t>console.log</a:t>
            </a:r>
            <a:r>
              <a:rPr lang="en-GB" b="1" dirty="0" smtClean="0">
                <a:solidFill>
                  <a:schemeClr val="tx1"/>
                </a:solidFill>
                <a:latin typeface="Courier New" pitchFamily="-106" charset="0"/>
                <a:ea typeface="ＭＳ Ｐゴシック" pitchFamily="-106" charset="-128"/>
                <a:cs typeface="Courier New" pitchFamily="-106" charset="0"/>
              </a:rPr>
              <a:t>(</a:t>
            </a:r>
            <a:r>
              <a:rPr lang="en-GB" b="1" dirty="0" err="1" smtClean="0">
                <a:solidFill>
                  <a:schemeClr val="tx1"/>
                </a:solidFill>
                <a:latin typeface="Courier New" pitchFamily="-106" charset="0"/>
                <a:ea typeface="ＭＳ Ｐゴシック" pitchFamily="-106" charset="-128"/>
                <a:cs typeface="Courier New" pitchFamily="-106" charset="0"/>
              </a:rPr>
              <a:t>objectC.prop</a:t>
            </a:r>
            <a:r>
              <a:rPr lang="en-GB" b="1" dirty="0" smtClean="0">
                <a:solidFill>
                  <a:schemeClr val="tx1"/>
                </a:solidFill>
                <a:latin typeface="Courier New" pitchFamily="-106" charset="0"/>
                <a:ea typeface="ＭＳ Ｐゴシック" pitchFamily="-106" charset="-128"/>
                <a:cs typeface="Courier New" pitchFamily="-106" charset="0"/>
              </a:rPr>
              <a:t>);</a:t>
            </a:r>
            <a:endParaRPr lang="en-GB" b="1" dirty="0">
              <a:solidFill>
                <a:schemeClr val="tx1"/>
              </a:solidFill>
              <a:latin typeface="Courier New" pitchFamily="-106" charset="0"/>
              <a:ea typeface="ＭＳ Ｐゴシック" pitchFamily="-106" charset="-128"/>
              <a:cs typeface="Courier New" pitchFamily="-106" charset="0"/>
            </a:endParaRPr>
          </a:p>
        </p:txBody>
      </p:sp>
      <p:sp>
        <p:nvSpPr>
          <p:cNvPr id="19" name="TextBox 18"/>
          <p:cNvSpPr txBox="1"/>
          <p:nvPr/>
        </p:nvSpPr>
        <p:spPr>
          <a:xfrm>
            <a:off x="5436096" y="4441676"/>
            <a:ext cx="2417282" cy="461665"/>
          </a:xfrm>
          <a:prstGeom prst="rect">
            <a:avLst/>
          </a:prstGeom>
          <a:noFill/>
        </p:spPr>
        <p:txBody>
          <a:bodyPr wrap="none" rtlCol="0">
            <a:spAutoFit/>
          </a:bodyPr>
          <a:lstStyle/>
          <a:p>
            <a:r>
              <a:rPr lang="en-US" sz="2400" dirty="0" smtClean="0"/>
              <a:t>Who has </a:t>
            </a:r>
            <a:r>
              <a:rPr lang="en-US" sz="2400" i="1" dirty="0" smtClean="0"/>
              <a:t>prop </a:t>
            </a:r>
            <a:r>
              <a:rPr lang="en-US" sz="2400" dirty="0" smtClean="0"/>
              <a:t>?</a:t>
            </a:r>
            <a:endParaRPr lang="en-US" sz="2400" i="1" dirty="0"/>
          </a:p>
        </p:txBody>
      </p:sp>
    </p:spTree>
    <p:extLst>
      <p:ext uri="{BB962C8B-B14F-4D97-AF65-F5344CB8AC3E}">
        <p14:creationId xmlns:p14="http://schemas.microsoft.com/office/powerpoint/2010/main" val="4244408329"/>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Prototype Chain</a:t>
            </a:r>
            <a:endParaRPr lang="en-US" dirty="0"/>
          </a:p>
        </p:txBody>
      </p:sp>
      <p:sp>
        <p:nvSpPr>
          <p:cNvPr id="4" name="Espace réservé du contenu 3"/>
          <p:cNvSpPr>
            <a:spLocks noGrp="1"/>
          </p:cNvSpPr>
          <p:nvPr>
            <p:ph sz="quarter" idx="13"/>
          </p:nvPr>
        </p:nvSpPr>
        <p:spPr/>
        <p:txBody>
          <a:bodyPr/>
          <a:lstStyle/>
          <a:p>
            <a:r>
              <a:rPr lang="en-US" dirty="0"/>
              <a:t>Inheritance</a:t>
            </a:r>
            <a:endParaRPr lang="fr-FR" dirty="0"/>
          </a:p>
        </p:txBody>
      </p:sp>
      <p:pic>
        <p:nvPicPr>
          <p:cNvPr id="8" name="Image 5"/>
          <p:cNvPicPr>
            <a:picLocks noChangeAspect="1"/>
          </p:cNvPicPr>
          <p:nvPr/>
        </p:nvPicPr>
        <p:blipFill>
          <a:blip r:embed="rId2" cstate="print"/>
          <a:srcRect/>
          <a:stretch>
            <a:fillRect/>
          </a:stretch>
        </p:blipFill>
        <p:spPr bwMode="auto">
          <a:xfrm>
            <a:off x="34925" y="49213"/>
            <a:ext cx="677863" cy="787400"/>
          </a:xfrm>
          <a:prstGeom prst="rect">
            <a:avLst/>
          </a:prstGeom>
          <a:noFill/>
          <a:ln w="9525">
            <a:noFill/>
            <a:miter lim="800000"/>
            <a:headEnd/>
            <a:tailEnd/>
          </a:ln>
        </p:spPr>
      </p:pic>
      <p:sp>
        <p:nvSpPr>
          <p:cNvPr id="5" name="Rectangle 4"/>
          <p:cNvSpPr/>
          <p:nvPr/>
        </p:nvSpPr>
        <p:spPr>
          <a:xfrm>
            <a:off x="395536" y="1561356"/>
            <a:ext cx="2304256" cy="57606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objectA</a:t>
            </a:r>
            <a:endParaRPr lang="en-US" dirty="0"/>
          </a:p>
        </p:txBody>
      </p:sp>
      <p:sp>
        <p:nvSpPr>
          <p:cNvPr id="9" name="Rectangle 8"/>
          <p:cNvSpPr/>
          <p:nvPr/>
        </p:nvSpPr>
        <p:spPr>
          <a:xfrm>
            <a:off x="395536" y="2929508"/>
            <a:ext cx="2304256" cy="57606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objectB</a:t>
            </a:r>
            <a:endParaRPr lang="en-US" dirty="0"/>
          </a:p>
        </p:txBody>
      </p:sp>
      <p:sp>
        <p:nvSpPr>
          <p:cNvPr id="10" name="Rectangle 9"/>
          <p:cNvSpPr/>
          <p:nvPr/>
        </p:nvSpPr>
        <p:spPr>
          <a:xfrm>
            <a:off x="395536" y="4225652"/>
            <a:ext cx="2304256" cy="57606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objectC</a:t>
            </a:r>
            <a:endParaRPr lang="en-US" dirty="0"/>
          </a:p>
        </p:txBody>
      </p:sp>
      <p:cxnSp>
        <p:nvCxnSpPr>
          <p:cNvPr id="13" name="Straight Arrow Connector 12"/>
          <p:cNvCxnSpPr>
            <a:stCxn id="9" idx="0"/>
            <a:endCxn id="5" idx="2"/>
          </p:cNvCxnSpPr>
          <p:nvPr/>
        </p:nvCxnSpPr>
        <p:spPr>
          <a:xfrm flipV="1">
            <a:off x="1547664" y="2137420"/>
            <a:ext cx="0" cy="792088"/>
          </a:xfrm>
          <a:prstGeom prst="straightConnector1">
            <a:avLst/>
          </a:prstGeom>
          <a:ln w="38100" cmpd="sng">
            <a:headEnd type="none"/>
            <a:tailEnd type="triangle" w="lg" len="lg"/>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a:stCxn id="10" idx="0"/>
            <a:endCxn id="9" idx="2"/>
          </p:cNvCxnSpPr>
          <p:nvPr/>
        </p:nvCxnSpPr>
        <p:spPr>
          <a:xfrm flipV="1">
            <a:off x="1547664" y="3505572"/>
            <a:ext cx="0" cy="720080"/>
          </a:xfrm>
          <a:prstGeom prst="straightConnector1">
            <a:avLst/>
          </a:prstGeom>
          <a:ln w="38100" cap="flat" cmpd="sng">
            <a:round/>
            <a:headEnd type="none"/>
            <a:tailEnd type="triangle" w="lg" len="lg"/>
          </a:ln>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a:off x="4139952" y="4297660"/>
            <a:ext cx="2109054" cy="461665"/>
          </a:xfrm>
          <a:prstGeom prst="rect">
            <a:avLst/>
          </a:prstGeom>
          <a:noFill/>
        </p:spPr>
        <p:txBody>
          <a:bodyPr wrap="none" rtlCol="0">
            <a:spAutoFit/>
          </a:bodyPr>
          <a:lstStyle/>
          <a:p>
            <a:r>
              <a:rPr lang="en-US" sz="2400" dirty="0" smtClean="0"/>
              <a:t>Is it </a:t>
            </a:r>
            <a:r>
              <a:rPr lang="en-US" sz="2400" i="1" dirty="0" err="1" smtClean="0"/>
              <a:t>objectC</a:t>
            </a:r>
            <a:r>
              <a:rPr lang="en-US" sz="2400" i="1" dirty="0" smtClean="0"/>
              <a:t> </a:t>
            </a:r>
            <a:r>
              <a:rPr lang="en-US" sz="2400" dirty="0"/>
              <a:t>?</a:t>
            </a:r>
            <a:endParaRPr lang="en-US" sz="2400" i="1" dirty="0"/>
          </a:p>
        </p:txBody>
      </p:sp>
      <p:cxnSp>
        <p:nvCxnSpPr>
          <p:cNvPr id="6" name="Straight Arrow Connector 5"/>
          <p:cNvCxnSpPr>
            <a:stCxn id="19" idx="1"/>
            <a:endCxn id="10" idx="3"/>
          </p:cNvCxnSpPr>
          <p:nvPr/>
        </p:nvCxnSpPr>
        <p:spPr>
          <a:xfrm flipH="1" flipV="1">
            <a:off x="2699792" y="4513684"/>
            <a:ext cx="1440160" cy="1480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76231978"/>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Prototype Chain</a:t>
            </a:r>
            <a:endParaRPr lang="en-US" dirty="0"/>
          </a:p>
        </p:txBody>
      </p:sp>
      <p:sp>
        <p:nvSpPr>
          <p:cNvPr id="4" name="Espace réservé du contenu 3"/>
          <p:cNvSpPr>
            <a:spLocks noGrp="1"/>
          </p:cNvSpPr>
          <p:nvPr>
            <p:ph sz="quarter" idx="13"/>
          </p:nvPr>
        </p:nvSpPr>
        <p:spPr/>
        <p:txBody>
          <a:bodyPr/>
          <a:lstStyle/>
          <a:p>
            <a:r>
              <a:rPr lang="en-US" dirty="0"/>
              <a:t>Inheritance</a:t>
            </a:r>
            <a:endParaRPr lang="fr-FR" dirty="0"/>
          </a:p>
        </p:txBody>
      </p:sp>
      <p:pic>
        <p:nvPicPr>
          <p:cNvPr id="8" name="Image 5"/>
          <p:cNvPicPr>
            <a:picLocks noChangeAspect="1"/>
          </p:cNvPicPr>
          <p:nvPr/>
        </p:nvPicPr>
        <p:blipFill>
          <a:blip r:embed="rId2" cstate="print"/>
          <a:srcRect/>
          <a:stretch>
            <a:fillRect/>
          </a:stretch>
        </p:blipFill>
        <p:spPr bwMode="auto">
          <a:xfrm>
            <a:off x="34925" y="49213"/>
            <a:ext cx="677863" cy="787400"/>
          </a:xfrm>
          <a:prstGeom prst="rect">
            <a:avLst/>
          </a:prstGeom>
          <a:noFill/>
          <a:ln w="9525">
            <a:noFill/>
            <a:miter lim="800000"/>
            <a:headEnd/>
            <a:tailEnd/>
          </a:ln>
        </p:spPr>
      </p:pic>
      <p:sp>
        <p:nvSpPr>
          <p:cNvPr id="5" name="Rectangle 4"/>
          <p:cNvSpPr/>
          <p:nvPr/>
        </p:nvSpPr>
        <p:spPr>
          <a:xfrm>
            <a:off x="395536" y="1561356"/>
            <a:ext cx="2304256" cy="57606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objectA</a:t>
            </a:r>
            <a:endParaRPr lang="en-US" dirty="0"/>
          </a:p>
        </p:txBody>
      </p:sp>
      <p:sp>
        <p:nvSpPr>
          <p:cNvPr id="9" name="Rectangle 8"/>
          <p:cNvSpPr/>
          <p:nvPr/>
        </p:nvSpPr>
        <p:spPr>
          <a:xfrm>
            <a:off x="395536" y="2929508"/>
            <a:ext cx="2304256" cy="57606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objectB</a:t>
            </a:r>
            <a:endParaRPr lang="en-US" dirty="0"/>
          </a:p>
        </p:txBody>
      </p:sp>
      <p:sp>
        <p:nvSpPr>
          <p:cNvPr id="10" name="Rectangle 9"/>
          <p:cNvSpPr/>
          <p:nvPr/>
        </p:nvSpPr>
        <p:spPr>
          <a:xfrm>
            <a:off x="395536" y="4225652"/>
            <a:ext cx="2304256" cy="57606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objectC</a:t>
            </a:r>
            <a:endParaRPr lang="en-US" dirty="0"/>
          </a:p>
        </p:txBody>
      </p:sp>
      <p:cxnSp>
        <p:nvCxnSpPr>
          <p:cNvPr id="13" name="Straight Arrow Connector 12"/>
          <p:cNvCxnSpPr>
            <a:stCxn id="9" idx="0"/>
            <a:endCxn id="5" idx="2"/>
          </p:cNvCxnSpPr>
          <p:nvPr/>
        </p:nvCxnSpPr>
        <p:spPr>
          <a:xfrm flipV="1">
            <a:off x="1547664" y="2137420"/>
            <a:ext cx="0" cy="792088"/>
          </a:xfrm>
          <a:prstGeom prst="straightConnector1">
            <a:avLst/>
          </a:prstGeom>
          <a:ln w="38100" cmpd="sng">
            <a:headEnd type="none"/>
            <a:tailEnd type="triangle" w="lg" len="lg"/>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a:stCxn id="10" idx="0"/>
            <a:endCxn id="9" idx="2"/>
          </p:cNvCxnSpPr>
          <p:nvPr/>
        </p:nvCxnSpPr>
        <p:spPr>
          <a:xfrm flipV="1">
            <a:off x="1547664" y="3505572"/>
            <a:ext cx="0" cy="720080"/>
          </a:xfrm>
          <a:prstGeom prst="straightConnector1">
            <a:avLst/>
          </a:prstGeom>
          <a:ln w="38100" cap="flat" cmpd="sng">
            <a:round/>
            <a:headEnd type="none"/>
            <a:tailEnd type="triangle" w="lg" len="lg"/>
          </a:ln>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a:off x="4139952" y="4297660"/>
            <a:ext cx="2109054" cy="461665"/>
          </a:xfrm>
          <a:prstGeom prst="rect">
            <a:avLst/>
          </a:prstGeom>
          <a:noFill/>
        </p:spPr>
        <p:txBody>
          <a:bodyPr wrap="none" rtlCol="0">
            <a:spAutoFit/>
          </a:bodyPr>
          <a:lstStyle/>
          <a:p>
            <a:r>
              <a:rPr lang="en-US" sz="2400" dirty="0" smtClean="0"/>
              <a:t>Is it </a:t>
            </a:r>
            <a:r>
              <a:rPr lang="en-US" sz="2400" i="1" dirty="0" err="1" smtClean="0"/>
              <a:t>objectC</a:t>
            </a:r>
            <a:r>
              <a:rPr lang="en-US" sz="2400" i="1" dirty="0" smtClean="0"/>
              <a:t> </a:t>
            </a:r>
            <a:r>
              <a:rPr lang="en-US" sz="2400" dirty="0"/>
              <a:t>?</a:t>
            </a:r>
            <a:endParaRPr lang="en-US" sz="2400" i="1" dirty="0"/>
          </a:p>
        </p:txBody>
      </p:sp>
      <p:cxnSp>
        <p:nvCxnSpPr>
          <p:cNvPr id="6" name="Straight Arrow Connector 5"/>
          <p:cNvCxnSpPr>
            <a:stCxn id="19" idx="1"/>
            <a:endCxn id="10" idx="3"/>
          </p:cNvCxnSpPr>
          <p:nvPr/>
        </p:nvCxnSpPr>
        <p:spPr>
          <a:xfrm flipH="1" flipV="1">
            <a:off x="2699792" y="4513684"/>
            <a:ext cx="1440160" cy="1480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 name="TextBox 2"/>
          <p:cNvSpPr txBox="1"/>
          <p:nvPr/>
        </p:nvSpPr>
        <p:spPr>
          <a:xfrm>
            <a:off x="2771800" y="4081636"/>
            <a:ext cx="608009" cy="369332"/>
          </a:xfrm>
          <a:prstGeom prst="rect">
            <a:avLst/>
          </a:prstGeom>
          <a:noFill/>
        </p:spPr>
        <p:txBody>
          <a:bodyPr wrap="none" rtlCol="0">
            <a:spAutoFit/>
          </a:bodyPr>
          <a:lstStyle/>
          <a:p>
            <a:r>
              <a:rPr lang="en-US" dirty="0" smtClean="0"/>
              <a:t>No !</a:t>
            </a:r>
            <a:endParaRPr lang="en-US" dirty="0"/>
          </a:p>
        </p:txBody>
      </p:sp>
    </p:spTree>
    <p:extLst>
      <p:ext uri="{BB962C8B-B14F-4D97-AF65-F5344CB8AC3E}">
        <p14:creationId xmlns:p14="http://schemas.microsoft.com/office/powerpoint/2010/main" val="82371278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smtClean="0"/>
              <a:t>Community</a:t>
            </a:r>
            <a:endParaRPr lang="fr-FR" dirty="0"/>
          </a:p>
        </p:txBody>
      </p:sp>
      <p:sp>
        <p:nvSpPr>
          <p:cNvPr id="4" name="Espace réservé du contenu 3"/>
          <p:cNvSpPr>
            <a:spLocks noGrp="1"/>
          </p:cNvSpPr>
          <p:nvPr>
            <p:ph sz="quarter" idx="13"/>
          </p:nvPr>
        </p:nvSpPr>
        <p:spPr/>
        <p:txBody>
          <a:bodyPr/>
          <a:lstStyle/>
          <a:p>
            <a:pPr lvl="0"/>
            <a:r>
              <a:rPr lang="en-US" dirty="0" smtClean="0"/>
              <a:t>Reminders</a:t>
            </a:r>
            <a:endParaRPr lang="en-US" dirty="0">
              <a:ea typeface="ＭＳ Ｐゴシック" pitchFamily="34" charset="-128"/>
            </a:endParaRPr>
          </a:p>
        </p:txBody>
      </p:sp>
      <p:pic>
        <p:nvPicPr>
          <p:cNvPr id="9" name="Image 6" descr="test_icon.png"/>
          <p:cNvPicPr>
            <a:picLocks noChangeAspect="1"/>
          </p:cNvPicPr>
          <p:nvPr/>
        </p:nvPicPr>
        <p:blipFill>
          <a:blip r:embed="rId2" cstate="print"/>
          <a:srcRect/>
          <a:stretch>
            <a:fillRect/>
          </a:stretch>
        </p:blipFill>
        <p:spPr bwMode="auto">
          <a:xfrm>
            <a:off x="107950" y="120650"/>
            <a:ext cx="977900" cy="865188"/>
          </a:xfrm>
          <a:prstGeom prst="rect">
            <a:avLst/>
          </a:prstGeom>
          <a:noFill/>
          <a:ln w="9525">
            <a:noFill/>
            <a:miter lim="800000"/>
            <a:headEnd/>
            <a:tailEnd/>
          </a:ln>
        </p:spPr>
      </p:pic>
      <p:pic>
        <p:nvPicPr>
          <p:cNvPr id="10" name="Picture 9"/>
          <p:cNvPicPr>
            <a:picLocks noChangeAspect="1"/>
          </p:cNvPicPr>
          <p:nvPr/>
        </p:nvPicPr>
        <p:blipFill>
          <a:blip r:embed="rId3"/>
          <a:stretch>
            <a:fillRect/>
          </a:stretch>
        </p:blipFill>
        <p:spPr>
          <a:xfrm>
            <a:off x="179512" y="2713484"/>
            <a:ext cx="4815887" cy="2459856"/>
          </a:xfrm>
          <a:prstGeom prst="rect">
            <a:avLst/>
          </a:prstGeom>
          <a:ln>
            <a:noFill/>
          </a:ln>
        </p:spPr>
      </p:pic>
      <p:pic>
        <p:nvPicPr>
          <p:cNvPr id="11" name="Picture 10"/>
          <p:cNvPicPr>
            <a:picLocks noChangeAspect="1"/>
          </p:cNvPicPr>
          <p:nvPr/>
        </p:nvPicPr>
        <p:blipFill>
          <a:blip r:embed="rId4"/>
          <a:stretch>
            <a:fillRect/>
          </a:stretch>
        </p:blipFill>
        <p:spPr>
          <a:xfrm>
            <a:off x="5292080" y="193204"/>
            <a:ext cx="3536968" cy="5126180"/>
          </a:xfrm>
          <a:prstGeom prst="rect">
            <a:avLst/>
          </a:prstGeom>
        </p:spPr>
      </p:pic>
      <p:pic>
        <p:nvPicPr>
          <p:cNvPr id="12" name="Picture 11"/>
          <p:cNvPicPr>
            <a:picLocks noChangeAspect="1"/>
          </p:cNvPicPr>
          <p:nvPr/>
        </p:nvPicPr>
        <p:blipFill>
          <a:blip r:embed="rId5"/>
          <a:stretch>
            <a:fillRect/>
          </a:stretch>
        </p:blipFill>
        <p:spPr>
          <a:xfrm>
            <a:off x="323528" y="676613"/>
            <a:ext cx="5472608" cy="1892855"/>
          </a:xfrm>
          <a:prstGeom prst="rect">
            <a:avLst/>
          </a:prstGeom>
        </p:spPr>
      </p:pic>
    </p:spTree>
    <p:extLst>
      <p:ext uri="{BB962C8B-B14F-4D97-AF65-F5344CB8AC3E}">
        <p14:creationId xmlns:p14="http://schemas.microsoft.com/office/powerpoint/2010/main" val="865193431"/>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Prototype Chain</a:t>
            </a:r>
            <a:endParaRPr lang="en-US" dirty="0"/>
          </a:p>
        </p:txBody>
      </p:sp>
      <p:sp>
        <p:nvSpPr>
          <p:cNvPr id="4" name="Espace réservé du contenu 3"/>
          <p:cNvSpPr>
            <a:spLocks noGrp="1"/>
          </p:cNvSpPr>
          <p:nvPr>
            <p:ph sz="quarter" idx="13"/>
          </p:nvPr>
        </p:nvSpPr>
        <p:spPr/>
        <p:txBody>
          <a:bodyPr/>
          <a:lstStyle/>
          <a:p>
            <a:r>
              <a:rPr lang="en-US" dirty="0"/>
              <a:t>Inheritance</a:t>
            </a:r>
            <a:endParaRPr lang="fr-FR" dirty="0"/>
          </a:p>
        </p:txBody>
      </p:sp>
      <p:pic>
        <p:nvPicPr>
          <p:cNvPr id="8" name="Image 5"/>
          <p:cNvPicPr>
            <a:picLocks noChangeAspect="1"/>
          </p:cNvPicPr>
          <p:nvPr/>
        </p:nvPicPr>
        <p:blipFill>
          <a:blip r:embed="rId2" cstate="print"/>
          <a:srcRect/>
          <a:stretch>
            <a:fillRect/>
          </a:stretch>
        </p:blipFill>
        <p:spPr bwMode="auto">
          <a:xfrm>
            <a:off x="34925" y="49213"/>
            <a:ext cx="677863" cy="787400"/>
          </a:xfrm>
          <a:prstGeom prst="rect">
            <a:avLst/>
          </a:prstGeom>
          <a:noFill/>
          <a:ln w="9525">
            <a:noFill/>
            <a:miter lim="800000"/>
            <a:headEnd/>
            <a:tailEnd/>
          </a:ln>
        </p:spPr>
      </p:pic>
      <p:sp>
        <p:nvSpPr>
          <p:cNvPr id="5" name="Rectangle 4"/>
          <p:cNvSpPr/>
          <p:nvPr/>
        </p:nvSpPr>
        <p:spPr>
          <a:xfrm>
            <a:off x="395536" y="1561356"/>
            <a:ext cx="2304256" cy="57606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objectA</a:t>
            </a:r>
            <a:endParaRPr lang="en-US" dirty="0"/>
          </a:p>
        </p:txBody>
      </p:sp>
      <p:sp>
        <p:nvSpPr>
          <p:cNvPr id="9" name="Rectangle 8"/>
          <p:cNvSpPr/>
          <p:nvPr/>
        </p:nvSpPr>
        <p:spPr>
          <a:xfrm>
            <a:off x="395536" y="2929508"/>
            <a:ext cx="2304256" cy="57606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objectB</a:t>
            </a:r>
            <a:endParaRPr lang="en-US" dirty="0"/>
          </a:p>
        </p:txBody>
      </p:sp>
      <p:sp>
        <p:nvSpPr>
          <p:cNvPr id="10" name="Rectangle 9"/>
          <p:cNvSpPr/>
          <p:nvPr/>
        </p:nvSpPr>
        <p:spPr>
          <a:xfrm>
            <a:off x="395536" y="4225652"/>
            <a:ext cx="2304256" cy="57606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objectC</a:t>
            </a:r>
            <a:endParaRPr lang="en-US" dirty="0"/>
          </a:p>
        </p:txBody>
      </p:sp>
      <p:cxnSp>
        <p:nvCxnSpPr>
          <p:cNvPr id="13" name="Straight Arrow Connector 12"/>
          <p:cNvCxnSpPr>
            <a:stCxn id="9" idx="0"/>
            <a:endCxn id="5" idx="2"/>
          </p:cNvCxnSpPr>
          <p:nvPr/>
        </p:nvCxnSpPr>
        <p:spPr>
          <a:xfrm flipV="1">
            <a:off x="1547664" y="2137420"/>
            <a:ext cx="0" cy="792088"/>
          </a:xfrm>
          <a:prstGeom prst="straightConnector1">
            <a:avLst/>
          </a:prstGeom>
          <a:ln w="38100" cmpd="sng">
            <a:headEnd type="none"/>
            <a:tailEnd type="triangle" w="lg" len="lg"/>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a:stCxn id="10" idx="0"/>
            <a:endCxn id="9" idx="2"/>
          </p:cNvCxnSpPr>
          <p:nvPr/>
        </p:nvCxnSpPr>
        <p:spPr>
          <a:xfrm flipV="1">
            <a:off x="1547664" y="3505572"/>
            <a:ext cx="0" cy="720080"/>
          </a:xfrm>
          <a:prstGeom prst="straightConnector1">
            <a:avLst/>
          </a:prstGeom>
          <a:ln w="38100" cap="flat" cmpd="sng">
            <a:round/>
            <a:headEnd type="none"/>
            <a:tailEnd type="triangle" w="lg" len="lg"/>
          </a:ln>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a:off x="4139952" y="4297660"/>
            <a:ext cx="4333371" cy="461665"/>
          </a:xfrm>
          <a:prstGeom prst="rect">
            <a:avLst/>
          </a:prstGeom>
          <a:noFill/>
        </p:spPr>
        <p:txBody>
          <a:bodyPr wrap="none" rtlCol="0">
            <a:spAutoFit/>
          </a:bodyPr>
          <a:lstStyle/>
          <a:p>
            <a:r>
              <a:rPr lang="en-US" sz="2400" dirty="0" smtClean="0"/>
              <a:t>Is it the prototype of </a:t>
            </a:r>
            <a:r>
              <a:rPr lang="en-US" sz="2400" i="1" dirty="0" err="1" smtClean="0"/>
              <a:t>objectC</a:t>
            </a:r>
            <a:r>
              <a:rPr lang="en-US" sz="2400" i="1" dirty="0" smtClean="0"/>
              <a:t> </a:t>
            </a:r>
            <a:r>
              <a:rPr lang="en-US" sz="2400" dirty="0"/>
              <a:t>?</a:t>
            </a:r>
            <a:endParaRPr lang="en-US" sz="2400" i="1" dirty="0"/>
          </a:p>
        </p:txBody>
      </p:sp>
      <p:cxnSp>
        <p:nvCxnSpPr>
          <p:cNvPr id="6" name="Straight Arrow Connector 5"/>
          <p:cNvCxnSpPr>
            <a:stCxn id="19" idx="1"/>
            <a:endCxn id="9" idx="3"/>
          </p:cNvCxnSpPr>
          <p:nvPr/>
        </p:nvCxnSpPr>
        <p:spPr>
          <a:xfrm flipH="1" flipV="1">
            <a:off x="2699792" y="3217540"/>
            <a:ext cx="1440160" cy="131095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 name="TextBox 2"/>
          <p:cNvSpPr txBox="1"/>
          <p:nvPr/>
        </p:nvSpPr>
        <p:spPr>
          <a:xfrm>
            <a:off x="2771800" y="4081636"/>
            <a:ext cx="608009" cy="369332"/>
          </a:xfrm>
          <a:prstGeom prst="rect">
            <a:avLst/>
          </a:prstGeom>
          <a:noFill/>
        </p:spPr>
        <p:txBody>
          <a:bodyPr wrap="none" rtlCol="0">
            <a:spAutoFit/>
          </a:bodyPr>
          <a:lstStyle/>
          <a:p>
            <a:r>
              <a:rPr lang="en-US" dirty="0" smtClean="0"/>
              <a:t>No !</a:t>
            </a:r>
            <a:endParaRPr lang="en-US" dirty="0"/>
          </a:p>
        </p:txBody>
      </p:sp>
    </p:spTree>
    <p:extLst>
      <p:ext uri="{BB962C8B-B14F-4D97-AF65-F5344CB8AC3E}">
        <p14:creationId xmlns:p14="http://schemas.microsoft.com/office/powerpoint/2010/main" val="753549672"/>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Prototype Chain</a:t>
            </a:r>
            <a:endParaRPr lang="en-US" dirty="0"/>
          </a:p>
        </p:txBody>
      </p:sp>
      <p:sp>
        <p:nvSpPr>
          <p:cNvPr id="4" name="Espace réservé du contenu 3"/>
          <p:cNvSpPr>
            <a:spLocks noGrp="1"/>
          </p:cNvSpPr>
          <p:nvPr>
            <p:ph sz="quarter" idx="13"/>
          </p:nvPr>
        </p:nvSpPr>
        <p:spPr/>
        <p:txBody>
          <a:bodyPr/>
          <a:lstStyle/>
          <a:p>
            <a:r>
              <a:rPr lang="en-US" dirty="0"/>
              <a:t>Inheritance</a:t>
            </a:r>
            <a:endParaRPr lang="fr-FR" dirty="0"/>
          </a:p>
        </p:txBody>
      </p:sp>
      <p:pic>
        <p:nvPicPr>
          <p:cNvPr id="8" name="Image 5"/>
          <p:cNvPicPr>
            <a:picLocks noChangeAspect="1"/>
          </p:cNvPicPr>
          <p:nvPr/>
        </p:nvPicPr>
        <p:blipFill>
          <a:blip r:embed="rId2" cstate="print"/>
          <a:srcRect/>
          <a:stretch>
            <a:fillRect/>
          </a:stretch>
        </p:blipFill>
        <p:spPr bwMode="auto">
          <a:xfrm>
            <a:off x="34925" y="49213"/>
            <a:ext cx="677863" cy="787400"/>
          </a:xfrm>
          <a:prstGeom prst="rect">
            <a:avLst/>
          </a:prstGeom>
          <a:noFill/>
          <a:ln w="9525">
            <a:noFill/>
            <a:miter lim="800000"/>
            <a:headEnd/>
            <a:tailEnd/>
          </a:ln>
        </p:spPr>
      </p:pic>
      <p:sp>
        <p:nvSpPr>
          <p:cNvPr id="5" name="Rectangle 4"/>
          <p:cNvSpPr/>
          <p:nvPr/>
        </p:nvSpPr>
        <p:spPr>
          <a:xfrm>
            <a:off x="395536" y="1561356"/>
            <a:ext cx="2304256" cy="57606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objectA</a:t>
            </a:r>
            <a:endParaRPr lang="en-US" dirty="0"/>
          </a:p>
        </p:txBody>
      </p:sp>
      <p:sp>
        <p:nvSpPr>
          <p:cNvPr id="9" name="Rectangle 8"/>
          <p:cNvSpPr/>
          <p:nvPr/>
        </p:nvSpPr>
        <p:spPr>
          <a:xfrm>
            <a:off x="395536" y="2929508"/>
            <a:ext cx="2304256" cy="57606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objectB</a:t>
            </a:r>
            <a:endParaRPr lang="en-US" dirty="0"/>
          </a:p>
        </p:txBody>
      </p:sp>
      <p:sp>
        <p:nvSpPr>
          <p:cNvPr id="10" name="Rectangle 9"/>
          <p:cNvSpPr/>
          <p:nvPr/>
        </p:nvSpPr>
        <p:spPr>
          <a:xfrm>
            <a:off x="395536" y="4225652"/>
            <a:ext cx="2304256" cy="57606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objectC</a:t>
            </a:r>
            <a:endParaRPr lang="en-US" dirty="0"/>
          </a:p>
        </p:txBody>
      </p:sp>
      <p:cxnSp>
        <p:nvCxnSpPr>
          <p:cNvPr id="13" name="Straight Arrow Connector 12"/>
          <p:cNvCxnSpPr>
            <a:stCxn id="9" idx="0"/>
            <a:endCxn id="5" idx="2"/>
          </p:cNvCxnSpPr>
          <p:nvPr/>
        </p:nvCxnSpPr>
        <p:spPr>
          <a:xfrm flipV="1">
            <a:off x="1547664" y="2137420"/>
            <a:ext cx="0" cy="792088"/>
          </a:xfrm>
          <a:prstGeom prst="straightConnector1">
            <a:avLst/>
          </a:prstGeom>
          <a:ln w="38100" cmpd="sng">
            <a:headEnd type="none"/>
            <a:tailEnd type="triangle" w="lg" len="lg"/>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a:stCxn id="10" idx="0"/>
            <a:endCxn id="9" idx="2"/>
          </p:cNvCxnSpPr>
          <p:nvPr/>
        </p:nvCxnSpPr>
        <p:spPr>
          <a:xfrm flipV="1">
            <a:off x="1547664" y="3505572"/>
            <a:ext cx="0" cy="720080"/>
          </a:xfrm>
          <a:prstGeom prst="straightConnector1">
            <a:avLst/>
          </a:prstGeom>
          <a:ln w="38100" cap="flat" cmpd="sng">
            <a:round/>
            <a:headEnd type="none"/>
            <a:tailEnd type="triangle" w="lg" len="lg"/>
          </a:ln>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a:off x="4139952" y="4297660"/>
            <a:ext cx="4333371" cy="461665"/>
          </a:xfrm>
          <a:prstGeom prst="rect">
            <a:avLst/>
          </a:prstGeom>
          <a:noFill/>
        </p:spPr>
        <p:txBody>
          <a:bodyPr wrap="none" rtlCol="0">
            <a:spAutoFit/>
          </a:bodyPr>
          <a:lstStyle/>
          <a:p>
            <a:r>
              <a:rPr lang="en-US" sz="2400" dirty="0" smtClean="0"/>
              <a:t>Is it the prototype of </a:t>
            </a:r>
            <a:r>
              <a:rPr lang="en-US" sz="2400" i="1" dirty="0" err="1" smtClean="0"/>
              <a:t>objectC</a:t>
            </a:r>
            <a:r>
              <a:rPr lang="en-US" sz="2400" i="1" dirty="0" smtClean="0"/>
              <a:t> </a:t>
            </a:r>
            <a:r>
              <a:rPr lang="en-US" sz="2400" dirty="0"/>
              <a:t>?</a:t>
            </a:r>
            <a:endParaRPr lang="en-US" sz="2400" i="1" dirty="0"/>
          </a:p>
        </p:txBody>
      </p:sp>
      <p:cxnSp>
        <p:nvCxnSpPr>
          <p:cNvPr id="6" name="Straight Arrow Connector 5"/>
          <p:cNvCxnSpPr>
            <a:stCxn id="19" idx="1"/>
            <a:endCxn id="9" idx="3"/>
          </p:cNvCxnSpPr>
          <p:nvPr/>
        </p:nvCxnSpPr>
        <p:spPr>
          <a:xfrm flipH="1" flipV="1">
            <a:off x="2699792" y="3217540"/>
            <a:ext cx="1440160" cy="131095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 name="TextBox 2"/>
          <p:cNvSpPr txBox="1"/>
          <p:nvPr/>
        </p:nvSpPr>
        <p:spPr>
          <a:xfrm>
            <a:off x="2771800" y="4081636"/>
            <a:ext cx="608009" cy="369332"/>
          </a:xfrm>
          <a:prstGeom prst="rect">
            <a:avLst/>
          </a:prstGeom>
          <a:noFill/>
        </p:spPr>
        <p:txBody>
          <a:bodyPr wrap="none" rtlCol="0">
            <a:spAutoFit/>
          </a:bodyPr>
          <a:lstStyle/>
          <a:p>
            <a:r>
              <a:rPr lang="en-US" dirty="0" smtClean="0"/>
              <a:t>No !</a:t>
            </a:r>
            <a:endParaRPr lang="en-US" dirty="0"/>
          </a:p>
        </p:txBody>
      </p:sp>
      <p:sp>
        <p:nvSpPr>
          <p:cNvPr id="15" name="TextBox 14"/>
          <p:cNvSpPr txBox="1"/>
          <p:nvPr/>
        </p:nvSpPr>
        <p:spPr>
          <a:xfrm>
            <a:off x="2771800" y="2713484"/>
            <a:ext cx="608009" cy="369332"/>
          </a:xfrm>
          <a:prstGeom prst="rect">
            <a:avLst/>
          </a:prstGeom>
          <a:noFill/>
        </p:spPr>
        <p:txBody>
          <a:bodyPr wrap="none" rtlCol="0">
            <a:spAutoFit/>
          </a:bodyPr>
          <a:lstStyle/>
          <a:p>
            <a:r>
              <a:rPr lang="en-US" dirty="0" smtClean="0"/>
              <a:t>No !</a:t>
            </a:r>
            <a:endParaRPr lang="en-US" dirty="0"/>
          </a:p>
        </p:txBody>
      </p:sp>
    </p:spTree>
    <p:extLst>
      <p:ext uri="{BB962C8B-B14F-4D97-AF65-F5344CB8AC3E}">
        <p14:creationId xmlns:p14="http://schemas.microsoft.com/office/powerpoint/2010/main" val="440313601"/>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Prototype Chain</a:t>
            </a:r>
            <a:endParaRPr lang="en-US" dirty="0"/>
          </a:p>
        </p:txBody>
      </p:sp>
      <p:sp>
        <p:nvSpPr>
          <p:cNvPr id="4" name="Espace réservé du contenu 3"/>
          <p:cNvSpPr>
            <a:spLocks noGrp="1"/>
          </p:cNvSpPr>
          <p:nvPr>
            <p:ph sz="quarter" idx="13"/>
          </p:nvPr>
        </p:nvSpPr>
        <p:spPr/>
        <p:txBody>
          <a:bodyPr/>
          <a:lstStyle/>
          <a:p>
            <a:r>
              <a:rPr lang="en-US" dirty="0"/>
              <a:t>Inheritance</a:t>
            </a:r>
            <a:endParaRPr lang="fr-FR" dirty="0"/>
          </a:p>
        </p:txBody>
      </p:sp>
      <p:pic>
        <p:nvPicPr>
          <p:cNvPr id="8" name="Image 5"/>
          <p:cNvPicPr>
            <a:picLocks noChangeAspect="1"/>
          </p:cNvPicPr>
          <p:nvPr/>
        </p:nvPicPr>
        <p:blipFill>
          <a:blip r:embed="rId2" cstate="print"/>
          <a:srcRect/>
          <a:stretch>
            <a:fillRect/>
          </a:stretch>
        </p:blipFill>
        <p:spPr bwMode="auto">
          <a:xfrm>
            <a:off x="34925" y="49213"/>
            <a:ext cx="677863" cy="787400"/>
          </a:xfrm>
          <a:prstGeom prst="rect">
            <a:avLst/>
          </a:prstGeom>
          <a:noFill/>
          <a:ln w="9525">
            <a:noFill/>
            <a:miter lim="800000"/>
            <a:headEnd/>
            <a:tailEnd/>
          </a:ln>
        </p:spPr>
      </p:pic>
      <p:sp>
        <p:nvSpPr>
          <p:cNvPr id="5" name="Rectangle 4"/>
          <p:cNvSpPr/>
          <p:nvPr/>
        </p:nvSpPr>
        <p:spPr>
          <a:xfrm>
            <a:off x="395536" y="1561356"/>
            <a:ext cx="2304256" cy="57606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objectA</a:t>
            </a:r>
            <a:endParaRPr lang="en-US" dirty="0"/>
          </a:p>
        </p:txBody>
      </p:sp>
      <p:sp>
        <p:nvSpPr>
          <p:cNvPr id="9" name="Rectangle 8"/>
          <p:cNvSpPr/>
          <p:nvPr/>
        </p:nvSpPr>
        <p:spPr>
          <a:xfrm>
            <a:off x="395536" y="2929508"/>
            <a:ext cx="2304256" cy="57606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objectB</a:t>
            </a:r>
            <a:endParaRPr lang="en-US" dirty="0"/>
          </a:p>
        </p:txBody>
      </p:sp>
      <p:sp>
        <p:nvSpPr>
          <p:cNvPr id="10" name="Rectangle 9"/>
          <p:cNvSpPr/>
          <p:nvPr/>
        </p:nvSpPr>
        <p:spPr>
          <a:xfrm>
            <a:off x="395536" y="4225652"/>
            <a:ext cx="2304256" cy="57606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objectC</a:t>
            </a:r>
            <a:endParaRPr lang="en-US" dirty="0"/>
          </a:p>
        </p:txBody>
      </p:sp>
      <p:cxnSp>
        <p:nvCxnSpPr>
          <p:cNvPr id="13" name="Straight Arrow Connector 12"/>
          <p:cNvCxnSpPr>
            <a:stCxn id="9" idx="0"/>
            <a:endCxn id="5" idx="2"/>
          </p:cNvCxnSpPr>
          <p:nvPr/>
        </p:nvCxnSpPr>
        <p:spPr>
          <a:xfrm flipV="1">
            <a:off x="1547664" y="2137420"/>
            <a:ext cx="0" cy="792088"/>
          </a:xfrm>
          <a:prstGeom prst="straightConnector1">
            <a:avLst/>
          </a:prstGeom>
          <a:ln w="38100" cmpd="sng">
            <a:headEnd type="none"/>
            <a:tailEnd type="triangle" w="lg" len="lg"/>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a:stCxn id="10" idx="0"/>
            <a:endCxn id="9" idx="2"/>
          </p:cNvCxnSpPr>
          <p:nvPr/>
        </p:nvCxnSpPr>
        <p:spPr>
          <a:xfrm flipV="1">
            <a:off x="1547664" y="3505572"/>
            <a:ext cx="0" cy="720080"/>
          </a:xfrm>
          <a:prstGeom prst="straightConnector1">
            <a:avLst/>
          </a:prstGeom>
          <a:ln w="38100" cap="flat" cmpd="sng">
            <a:round/>
            <a:headEnd type="none"/>
            <a:tailEnd type="triangle" w="lg" len="lg"/>
          </a:ln>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a:off x="3275856" y="4628083"/>
            <a:ext cx="5993381" cy="461665"/>
          </a:xfrm>
          <a:prstGeom prst="rect">
            <a:avLst/>
          </a:prstGeom>
          <a:noFill/>
        </p:spPr>
        <p:txBody>
          <a:bodyPr wrap="none" rtlCol="0">
            <a:spAutoFit/>
          </a:bodyPr>
          <a:lstStyle/>
          <a:p>
            <a:r>
              <a:rPr lang="en-US" sz="2400" dirty="0" smtClean="0"/>
              <a:t>So maybe the prototype of the prototype ?</a:t>
            </a:r>
            <a:endParaRPr lang="en-US" sz="2400" i="1" dirty="0"/>
          </a:p>
        </p:txBody>
      </p:sp>
      <p:cxnSp>
        <p:nvCxnSpPr>
          <p:cNvPr id="6" name="Straight Arrow Connector 5"/>
          <p:cNvCxnSpPr>
            <a:stCxn id="19" idx="0"/>
            <a:endCxn id="5" idx="3"/>
          </p:cNvCxnSpPr>
          <p:nvPr/>
        </p:nvCxnSpPr>
        <p:spPr>
          <a:xfrm flipH="1" flipV="1">
            <a:off x="2699792" y="1849388"/>
            <a:ext cx="3572755" cy="277869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 name="TextBox 2"/>
          <p:cNvSpPr txBox="1"/>
          <p:nvPr/>
        </p:nvSpPr>
        <p:spPr>
          <a:xfrm>
            <a:off x="2771800" y="4081636"/>
            <a:ext cx="608009" cy="369332"/>
          </a:xfrm>
          <a:prstGeom prst="rect">
            <a:avLst/>
          </a:prstGeom>
          <a:noFill/>
        </p:spPr>
        <p:txBody>
          <a:bodyPr wrap="none" rtlCol="0">
            <a:spAutoFit/>
          </a:bodyPr>
          <a:lstStyle/>
          <a:p>
            <a:r>
              <a:rPr lang="en-US" dirty="0" smtClean="0"/>
              <a:t>No !</a:t>
            </a:r>
            <a:endParaRPr lang="en-US" dirty="0"/>
          </a:p>
        </p:txBody>
      </p:sp>
      <p:sp>
        <p:nvSpPr>
          <p:cNvPr id="15" name="TextBox 14"/>
          <p:cNvSpPr txBox="1"/>
          <p:nvPr/>
        </p:nvSpPr>
        <p:spPr>
          <a:xfrm>
            <a:off x="2771800" y="2713484"/>
            <a:ext cx="608009" cy="369332"/>
          </a:xfrm>
          <a:prstGeom prst="rect">
            <a:avLst/>
          </a:prstGeom>
          <a:noFill/>
        </p:spPr>
        <p:txBody>
          <a:bodyPr wrap="none" rtlCol="0">
            <a:spAutoFit/>
          </a:bodyPr>
          <a:lstStyle/>
          <a:p>
            <a:r>
              <a:rPr lang="en-US" dirty="0" smtClean="0"/>
              <a:t>No !</a:t>
            </a:r>
            <a:endParaRPr lang="en-US" dirty="0"/>
          </a:p>
        </p:txBody>
      </p:sp>
    </p:spTree>
    <p:extLst>
      <p:ext uri="{BB962C8B-B14F-4D97-AF65-F5344CB8AC3E}">
        <p14:creationId xmlns:p14="http://schemas.microsoft.com/office/powerpoint/2010/main" val="1414519834"/>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Prototype Chain</a:t>
            </a:r>
            <a:endParaRPr lang="en-US" dirty="0"/>
          </a:p>
        </p:txBody>
      </p:sp>
      <p:sp>
        <p:nvSpPr>
          <p:cNvPr id="4" name="Espace réservé du contenu 3"/>
          <p:cNvSpPr>
            <a:spLocks noGrp="1"/>
          </p:cNvSpPr>
          <p:nvPr>
            <p:ph sz="quarter" idx="13"/>
          </p:nvPr>
        </p:nvSpPr>
        <p:spPr/>
        <p:txBody>
          <a:bodyPr/>
          <a:lstStyle/>
          <a:p>
            <a:r>
              <a:rPr lang="en-US" dirty="0"/>
              <a:t>Inheritance</a:t>
            </a:r>
            <a:endParaRPr lang="fr-FR" dirty="0"/>
          </a:p>
        </p:txBody>
      </p:sp>
      <p:pic>
        <p:nvPicPr>
          <p:cNvPr id="8" name="Image 5"/>
          <p:cNvPicPr>
            <a:picLocks noChangeAspect="1"/>
          </p:cNvPicPr>
          <p:nvPr/>
        </p:nvPicPr>
        <p:blipFill>
          <a:blip r:embed="rId2" cstate="print"/>
          <a:srcRect/>
          <a:stretch>
            <a:fillRect/>
          </a:stretch>
        </p:blipFill>
        <p:spPr bwMode="auto">
          <a:xfrm>
            <a:off x="34925" y="49213"/>
            <a:ext cx="677863" cy="787400"/>
          </a:xfrm>
          <a:prstGeom prst="rect">
            <a:avLst/>
          </a:prstGeom>
          <a:noFill/>
          <a:ln w="9525">
            <a:noFill/>
            <a:miter lim="800000"/>
            <a:headEnd/>
            <a:tailEnd/>
          </a:ln>
        </p:spPr>
      </p:pic>
      <p:sp>
        <p:nvSpPr>
          <p:cNvPr id="5" name="Rectangle 4"/>
          <p:cNvSpPr/>
          <p:nvPr/>
        </p:nvSpPr>
        <p:spPr>
          <a:xfrm>
            <a:off x="395536" y="1561356"/>
            <a:ext cx="2304256" cy="57606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objectA</a:t>
            </a:r>
            <a:endParaRPr lang="en-US" dirty="0"/>
          </a:p>
        </p:txBody>
      </p:sp>
      <p:sp>
        <p:nvSpPr>
          <p:cNvPr id="9" name="Rectangle 8"/>
          <p:cNvSpPr/>
          <p:nvPr/>
        </p:nvSpPr>
        <p:spPr>
          <a:xfrm>
            <a:off x="395536" y="2929508"/>
            <a:ext cx="2304256" cy="57606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objectB</a:t>
            </a:r>
            <a:endParaRPr lang="en-US" dirty="0"/>
          </a:p>
        </p:txBody>
      </p:sp>
      <p:sp>
        <p:nvSpPr>
          <p:cNvPr id="10" name="Rectangle 9"/>
          <p:cNvSpPr/>
          <p:nvPr/>
        </p:nvSpPr>
        <p:spPr>
          <a:xfrm>
            <a:off x="395536" y="4225652"/>
            <a:ext cx="2304256" cy="57606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objectC</a:t>
            </a:r>
            <a:endParaRPr lang="en-US" dirty="0"/>
          </a:p>
        </p:txBody>
      </p:sp>
      <p:cxnSp>
        <p:nvCxnSpPr>
          <p:cNvPr id="13" name="Straight Arrow Connector 12"/>
          <p:cNvCxnSpPr>
            <a:stCxn id="9" idx="0"/>
            <a:endCxn id="5" idx="2"/>
          </p:cNvCxnSpPr>
          <p:nvPr/>
        </p:nvCxnSpPr>
        <p:spPr>
          <a:xfrm flipV="1">
            <a:off x="1547664" y="2137420"/>
            <a:ext cx="0" cy="792088"/>
          </a:xfrm>
          <a:prstGeom prst="straightConnector1">
            <a:avLst/>
          </a:prstGeom>
          <a:ln w="38100" cmpd="sng">
            <a:headEnd type="none"/>
            <a:tailEnd type="triangle" w="lg" len="lg"/>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a:stCxn id="10" idx="0"/>
            <a:endCxn id="9" idx="2"/>
          </p:cNvCxnSpPr>
          <p:nvPr/>
        </p:nvCxnSpPr>
        <p:spPr>
          <a:xfrm flipV="1">
            <a:off x="1547664" y="3505572"/>
            <a:ext cx="0" cy="720080"/>
          </a:xfrm>
          <a:prstGeom prst="straightConnector1">
            <a:avLst/>
          </a:prstGeom>
          <a:ln w="38100" cap="flat" cmpd="sng">
            <a:round/>
            <a:headEnd type="none"/>
            <a:tailEnd type="triangle" w="lg" len="lg"/>
          </a:ln>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a:off x="3275856" y="4628083"/>
            <a:ext cx="5993381" cy="461665"/>
          </a:xfrm>
          <a:prstGeom prst="rect">
            <a:avLst/>
          </a:prstGeom>
          <a:noFill/>
        </p:spPr>
        <p:txBody>
          <a:bodyPr wrap="none" rtlCol="0">
            <a:spAutoFit/>
          </a:bodyPr>
          <a:lstStyle/>
          <a:p>
            <a:r>
              <a:rPr lang="en-US" sz="2400" dirty="0" smtClean="0"/>
              <a:t>So maybe the prototype of the prototype ?</a:t>
            </a:r>
            <a:endParaRPr lang="en-US" sz="2400" i="1" dirty="0"/>
          </a:p>
        </p:txBody>
      </p:sp>
      <p:cxnSp>
        <p:nvCxnSpPr>
          <p:cNvPr id="6" name="Straight Arrow Connector 5"/>
          <p:cNvCxnSpPr>
            <a:stCxn id="19" idx="0"/>
            <a:endCxn id="5" idx="3"/>
          </p:cNvCxnSpPr>
          <p:nvPr/>
        </p:nvCxnSpPr>
        <p:spPr>
          <a:xfrm flipH="1" flipV="1">
            <a:off x="2699792" y="1849388"/>
            <a:ext cx="3572755" cy="277869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 name="TextBox 2"/>
          <p:cNvSpPr txBox="1"/>
          <p:nvPr/>
        </p:nvSpPr>
        <p:spPr>
          <a:xfrm>
            <a:off x="2771800" y="4081636"/>
            <a:ext cx="608009" cy="369332"/>
          </a:xfrm>
          <a:prstGeom prst="rect">
            <a:avLst/>
          </a:prstGeom>
          <a:noFill/>
        </p:spPr>
        <p:txBody>
          <a:bodyPr wrap="none" rtlCol="0">
            <a:spAutoFit/>
          </a:bodyPr>
          <a:lstStyle/>
          <a:p>
            <a:r>
              <a:rPr lang="en-US" dirty="0" smtClean="0"/>
              <a:t>No !</a:t>
            </a:r>
            <a:endParaRPr lang="en-US" dirty="0"/>
          </a:p>
        </p:txBody>
      </p:sp>
      <p:sp>
        <p:nvSpPr>
          <p:cNvPr id="15" name="TextBox 14"/>
          <p:cNvSpPr txBox="1"/>
          <p:nvPr/>
        </p:nvSpPr>
        <p:spPr>
          <a:xfrm>
            <a:off x="2771800" y="2713484"/>
            <a:ext cx="608009" cy="369332"/>
          </a:xfrm>
          <a:prstGeom prst="rect">
            <a:avLst/>
          </a:prstGeom>
          <a:noFill/>
        </p:spPr>
        <p:txBody>
          <a:bodyPr wrap="none" rtlCol="0">
            <a:spAutoFit/>
          </a:bodyPr>
          <a:lstStyle/>
          <a:p>
            <a:r>
              <a:rPr lang="en-US" dirty="0" smtClean="0"/>
              <a:t>No !</a:t>
            </a:r>
            <a:endParaRPr lang="en-US" dirty="0"/>
          </a:p>
        </p:txBody>
      </p:sp>
      <p:sp>
        <p:nvSpPr>
          <p:cNvPr id="16" name="TextBox 15"/>
          <p:cNvSpPr txBox="1"/>
          <p:nvPr/>
        </p:nvSpPr>
        <p:spPr>
          <a:xfrm>
            <a:off x="2771800" y="1417340"/>
            <a:ext cx="796362" cy="400110"/>
          </a:xfrm>
          <a:prstGeom prst="rect">
            <a:avLst/>
          </a:prstGeom>
          <a:noFill/>
        </p:spPr>
        <p:txBody>
          <a:bodyPr wrap="none" rtlCol="0">
            <a:spAutoFit/>
          </a:bodyPr>
          <a:lstStyle/>
          <a:p>
            <a:r>
              <a:rPr lang="en-US" sz="2000" b="1" dirty="0" smtClean="0"/>
              <a:t>Yes !</a:t>
            </a:r>
            <a:endParaRPr lang="en-US" sz="2000" b="1" dirty="0"/>
          </a:p>
        </p:txBody>
      </p:sp>
    </p:spTree>
    <p:extLst>
      <p:ext uri="{BB962C8B-B14F-4D97-AF65-F5344CB8AC3E}">
        <p14:creationId xmlns:p14="http://schemas.microsoft.com/office/powerpoint/2010/main" val="4121434991"/>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Inheritance with Object literals</a:t>
            </a:r>
            <a:endParaRPr lang="en-US" dirty="0"/>
          </a:p>
        </p:txBody>
      </p:sp>
      <p:sp>
        <p:nvSpPr>
          <p:cNvPr id="3" name="Espace réservé du contenu 2"/>
          <p:cNvSpPr>
            <a:spLocks noGrp="1"/>
          </p:cNvSpPr>
          <p:nvPr>
            <p:ph idx="1"/>
          </p:nvPr>
        </p:nvSpPr>
        <p:spPr/>
        <p:txBody>
          <a:bodyPr/>
          <a:lstStyle/>
          <a:p>
            <a:pPr eaLnBrk="1" hangingPunct="1">
              <a:lnSpc>
                <a:spcPct val="90000"/>
              </a:lnSpc>
            </a:pPr>
            <a:r>
              <a:rPr lang="en-US" dirty="0"/>
              <a:t>Example:</a:t>
            </a:r>
          </a:p>
        </p:txBody>
      </p:sp>
      <p:sp>
        <p:nvSpPr>
          <p:cNvPr id="4" name="Espace réservé du contenu 3"/>
          <p:cNvSpPr>
            <a:spLocks noGrp="1"/>
          </p:cNvSpPr>
          <p:nvPr>
            <p:ph sz="quarter" idx="13"/>
          </p:nvPr>
        </p:nvSpPr>
        <p:spPr/>
        <p:txBody>
          <a:bodyPr/>
          <a:lstStyle/>
          <a:p>
            <a:r>
              <a:rPr lang="en-US" dirty="0"/>
              <a:t>Inheritance</a:t>
            </a:r>
            <a:endParaRPr lang="fr-FR" dirty="0"/>
          </a:p>
        </p:txBody>
      </p:sp>
      <p:pic>
        <p:nvPicPr>
          <p:cNvPr id="8" name="Image 5"/>
          <p:cNvPicPr>
            <a:picLocks noChangeAspect="1"/>
          </p:cNvPicPr>
          <p:nvPr/>
        </p:nvPicPr>
        <p:blipFill>
          <a:blip r:embed="rId2" cstate="print"/>
          <a:srcRect/>
          <a:stretch>
            <a:fillRect/>
          </a:stretch>
        </p:blipFill>
        <p:spPr bwMode="auto">
          <a:xfrm>
            <a:off x="34925" y="49213"/>
            <a:ext cx="677863" cy="787400"/>
          </a:xfrm>
          <a:prstGeom prst="rect">
            <a:avLst/>
          </a:prstGeom>
          <a:noFill/>
          <a:ln w="9525">
            <a:noFill/>
            <a:miter lim="800000"/>
            <a:headEnd/>
            <a:tailEnd/>
          </a:ln>
        </p:spPr>
      </p:pic>
      <p:sp>
        <p:nvSpPr>
          <p:cNvPr id="6" name="Rectangle à coins arrondis 4"/>
          <p:cNvSpPr/>
          <p:nvPr/>
        </p:nvSpPr>
        <p:spPr>
          <a:xfrm>
            <a:off x="179512" y="1993404"/>
            <a:ext cx="8785225" cy="3024336"/>
          </a:xfrm>
          <a:prstGeom prst="roundRect">
            <a:avLst/>
          </a:prstGeom>
        </p:spPr>
        <p:style>
          <a:lnRef idx="2">
            <a:schemeClr val="dk1"/>
          </a:lnRef>
          <a:fillRef idx="1">
            <a:schemeClr val="lt1"/>
          </a:fillRef>
          <a:effectRef idx="0">
            <a:schemeClr val="dk1"/>
          </a:effectRef>
          <a:fontRef idx="minor">
            <a:schemeClr val="dk1"/>
          </a:fontRef>
        </p:style>
        <p:txBody>
          <a:bodyPr anchor="ctr"/>
          <a:lstStyle/>
          <a:p>
            <a:pPr eaLnBrk="1" hangingPunct="1">
              <a:buFont typeface="Wingdings" pitchFamily="1" charset="2"/>
              <a:buNone/>
            </a:pPr>
            <a:r>
              <a:rPr lang="en-GB" b="1" dirty="0" err="1" smtClean="0">
                <a:solidFill>
                  <a:srgbClr val="0070C0"/>
                </a:solidFill>
                <a:latin typeface="Courier New" pitchFamily="-106" charset="0"/>
                <a:ea typeface="ＭＳ Ｐゴシック" pitchFamily="-106" charset="-128"/>
                <a:cs typeface="Courier New" pitchFamily="-106" charset="0"/>
              </a:rPr>
              <a:t>var</a:t>
            </a:r>
            <a:r>
              <a:rPr lang="en-GB" b="1" dirty="0" smtClean="0">
                <a:solidFill>
                  <a:srgbClr val="0070C0"/>
                </a:solidFill>
                <a:latin typeface="Courier New" pitchFamily="-106" charset="0"/>
                <a:ea typeface="ＭＳ Ｐゴシック" pitchFamily="-106" charset="-128"/>
                <a:cs typeface="Courier New" pitchFamily="-106" charset="0"/>
              </a:rPr>
              <a:t> </a:t>
            </a:r>
            <a:r>
              <a:rPr lang="en-GB" b="1" dirty="0" smtClean="0">
                <a:solidFill>
                  <a:srgbClr val="000000"/>
                </a:solidFill>
                <a:latin typeface="Courier New" pitchFamily="-106" charset="0"/>
                <a:ea typeface="ＭＳ Ｐゴシック" pitchFamily="-106" charset="-128"/>
                <a:cs typeface="Courier New" pitchFamily="-106" charset="0"/>
              </a:rPr>
              <a:t>phone = {</a:t>
            </a:r>
          </a:p>
          <a:p>
            <a:pPr eaLnBrk="1" hangingPunct="1">
              <a:buFont typeface="Wingdings" pitchFamily="1" charset="2"/>
              <a:buNone/>
            </a:pPr>
            <a:r>
              <a:rPr lang="en-GB" b="1" dirty="0" smtClean="0">
                <a:solidFill>
                  <a:srgbClr val="000000"/>
                </a:solidFill>
                <a:latin typeface="Courier New" pitchFamily="-106" charset="0"/>
                <a:ea typeface="ＭＳ Ｐゴシック" pitchFamily="-106" charset="-128"/>
                <a:cs typeface="Courier New" pitchFamily="-106" charset="0"/>
              </a:rPr>
              <a:t>	dial: </a:t>
            </a:r>
            <a:r>
              <a:rPr lang="en-GB" b="1" dirty="0">
                <a:solidFill>
                  <a:srgbClr val="0070C0"/>
                </a:solidFill>
                <a:latin typeface="Courier New" pitchFamily="-106" charset="0"/>
                <a:ea typeface="ＭＳ Ｐゴシック" pitchFamily="-106" charset="-128"/>
                <a:cs typeface="Courier New" pitchFamily="-106" charset="0"/>
              </a:rPr>
              <a:t>function</a:t>
            </a:r>
            <a:r>
              <a:rPr lang="en-GB" b="1" dirty="0" smtClean="0">
                <a:solidFill>
                  <a:srgbClr val="000000"/>
                </a:solidFill>
                <a:latin typeface="Courier New" pitchFamily="-106" charset="0"/>
                <a:ea typeface="ＭＳ Ｐゴシック" pitchFamily="-106" charset="-128"/>
                <a:cs typeface="Courier New" pitchFamily="-106" charset="0"/>
              </a:rPr>
              <a:t>(number) { ... }</a:t>
            </a:r>
          </a:p>
          <a:p>
            <a:pPr eaLnBrk="1" hangingPunct="1">
              <a:buFont typeface="Wingdings" pitchFamily="1" charset="2"/>
              <a:buNone/>
            </a:pPr>
            <a:r>
              <a:rPr lang="en-GB" b="1" dirty="0" smtClean="0">
                <a:solidFill>
                  <a:srgbClr val="000000"/>
                </a:solidFill>
                <a:latin typeface="Courier New" pitchFamily="-106" charset="0"/>
                <a:ea typeface="ＭＳ Ｐゴシック" pitchFamily="-106" charset="-128"/>
                <a:cs typeface="Courier New" pitchFamily="-106" charset="0"/>
              </a:rPr>
              <a:t>}</a:t>
            </a:r>
          </a:p>
          <a:p>
            <a:pPr eaLnBrk="1" hangingPunct="1">
              <a:buFont typeface="Wingdings" pitchFamily="1" charset="2"/>
              <a:buNone/>
            </a:pPr>
            <a:endParaRPr lang="en-GB" b="1" dirty="0" smtClean="0">
              <a:solidFill>
                <a:srgbClr val="0070C0"/>
              </a:solidFill>
              <a:latin typeface="Courier New" pitchFamily="-106" charset="0"/>
              <a:ea typeface="ＭＳ Ｐゴシック" pitchFamily="-106" charset="-128"/>
              <a:cs typeface="Courier New" pitchFamily="-106" charset="0"/>
            </a:endParaRPr>
          </a:p>
          <a:p>
            <a:pPr eaLnBrk="1" hangingPunct="1">
              <a:buFont typeface="Wingdings" pitchFamily="1" charset="2"/>
              <a:buNone/>
            </a:pPr>
            <a:r>
              <a:rPr lang="en-GB" b="1" dirty="0" err="1">
                <a:solidFill>
                  <a:srgbClr val="0070C0"/>
                </a:solidFill>
                <a:latin typeface="Courier New" pitchFamily="-106" charset="0"/>
                <a:ea typeface="ＭＳ Ｐゴシック" pitchFamily="-106" charset="-128"/>
                <a:cs typeface="Courier New" pitchFamily="-106" charset="0"/>
              </a:rPr>
              <a:t>var</a:t>
            </a:r>
            <a:r>
              <a:rPr lang="en-GB" b="1" dirty="0" smtClean="0">
                <a:solidFill>
                  <a:schemeClr val="tx1"/>
                </a:solidFill>
                <a:latin typeface="Courier New" pitchFamily="-106" charset="0"/>
                <a:ea typeface="ＭＳ Ｐゴシック" pitchFamily="-106" charset="-128"/>
                <a:cs typeface="Courier New" pitchFamily="-106" charset="0"/>
              </a:rPr>
              <a:t> cellular = </a:t>
            </a:r>
            <a:r>
              <a:rPr lang="en-GB" b="1" dirty="0" err="1" smtClean="0">
                <a:solidFill>
                  <a:schemeClr val="tx1"/>
                </a:solidFill>
                <a:latin typeface="Courier New" pitchFamily="-106" charset="0"/>
                <a:ea typeface="ＭＳ Ｐゴシック" pitchFamily="-106" charset="-128"/>
                <a:cs typeface="Courier New" pitchFamily="-106" charset="0"/>
              </a:rPr>
              <a:t>Object.create</a:t>
            </a:r>
            <a:r>
              <a:rPr lang="en-GB" b="1" dirty="0" smtClean="0">
                <a:solidFill>
                  <a:schemeClr val="tx1"/>
                </a:solidFill>
                <a:latin typeface="Courier New" pitchFamily="-106" charset="0"/>
                <a:ea typeface="ＭＳ Ｐゴシック" pitchFamily="-106" charset="-128"/>
                <a:cs typeface="Courier New" pitchFamily="-106" charset="0"/>
              </a:rPr>
              <a:t>(phone);</a:t>
            </a:r>
            <a:endParaRPr lang="en-GB" b="1" dirty="0">
              <a:solidFill>
                <a:schemeClr val="tx1"/>
              </a:solidFill>
              <a:latin typeface="Courier New" pitchFamily="-106" charset="0"/>
              <a:ea typeface="ＭＳ Ｐゴシック" pitchFamily="-106" charset="-128"/>
              <a:cs typeface="Courier New" pitchFamily="-106" charset="0"/>
            </a:endParaRPr>
          </a:p>
          <a:p>
            <a:pPr eaLnBrk="1" hangingPunct="1">
              <a:buFont typeface="Wingdings" pitchFamily="1" charset="2"/>
              <a:buNone/>
            </a:pPr>
            <a:r>
              <a:rPr lang="en-GB" b="1" dirty="0" err="1" smtClean="0">
                <a:solidFill>
                  <a:schemeClr val="tx1"/>
                </a:solidFill>
                <a:latin typeface="Courier New" pitchFamily="-106" charset="0"/>
                <a:ea typeface="ＭＳ Ｐゴシック" pitchFamily="-106" charset="-128"/>
                <a:cs typeface="Courier New" pitchFamily="-106" charset="0"/>
              </a:rPr>
              <a:t>cellular.sendSms</a:t>
            </a:r>
            <a:r>
              <a:rPr lang="en-GB" b="1" dirty="0" smtClean="0">
                <a:solidFill>
                  <a:schemeClr val="tx1"/>
                </a:solidFill>
                <a:latin typeface="Courier New" pitchFamily="-106" charset="0"/>
                <a:ea typeface="ＭＳ Ｐゴシック" pitchFamily="-106" charset="-128"/>
                <a:cs typeface="Courier New" pitchFamily="-106" charset="0"/>
              </a:rPr>
              <a:t> = </a:t>
            </a:r>
            <a:r>
              <a:rPr lang="en-GB" b="1" dirty="0">
                <a:solidFill>
                  <a:srgbClr val="0070C0"/>
                </a:solidFill>
                <a:latin typeface="Courier New" pitchFamily="-106" charset="0"/>
                <a:ea typeface="ＭＳ Ｐゴシック" pitchFamily="-106" charset="-128"/>
                <a:cs typeface="Courier New" pitchFamily="-106" charset="0"/>
              </a:rPr>
              <a:t>function</a:t>
            </a:r>
            <a:r>
              <a:rPr lang="en-GB" b="1" dirty="0" smtClean="0">
                <a:solidFill>
                  <a:schemeClr val="tx1"/>
                </a:solidFill>
                <a:latin typeface="Courier New" pitchFamily="-106" charset="0"/>
                <a:ea typeface="ＭＳ Ｐゴシック" pitchFamily="-106" charset="-128"/>
                <a:cs typeface="Courier New" pitchFamily="-106" charset="0"/>
              </a:rPr>
              <a:t>(text) { ... };</a:t>
            </a:r>
          </a:p>
          <a:p>
            <a:pPr eaLnBrk="1" hangingPunct="1">
              <a:buFont typeface="Wingdings" pitchFamily="1" charset="2"/>
              <a:buNone/>
            </a:pPr>
            <a:endParaRPr lang="en-GB" b="1" dirty="0">
              <a:solidFill>
                <a:schemeClr val="tx1"/>
              </a:solidFill>
              <a:latin typeface="Courier New" pitchFamily="-106" charset="0"/>
              <a:ea typeface="ＭＳ Ｐゴシック" pitchFamily="-106" charset="-128"/>
              <a:cs typeface="Courier New" pitchFamily="-106" charset="0"/>
            </a:endParaRPr>
          </a:p>
          <a:p>
            <a:pPr eaLnBrk="1" hangingPunct="1">
              <a:buFont typeface="Wingdings" pitchFamily="1" charset="2"/>
              <a:buNone/>
            </a:pPr>
            <a:r>
              <a:rPr lang="en-GB" b="1" dirty="0" err="1">
                <a:solidFill>
                  <a:srgbClr val="0070C0"/>
                </a:solidFill>
                <a:latin typeface="Courier New" pitchFamily="-106" charset="0"/>
                <a:ea typeface="ＭＳ Ｐゴシック" pitchFamily="-106" charset="-128"/>
                <a:cs typeface="Courier New" pitchFamily="-106" charset="0"/>
              </a:rPr>
              <a:t>var</a:t>
            </a:r>
            <a:r>
              <a:rPr lang="en-GB" b="1" dirty="0">
                <a:solidFill>
                  <a:schemeClr val="tx1"/>
                </a:solidFill>
                <a:latin typeface="Courier New" pitchFamily="-106" charset="0"/>
                <a:ea typeface="ＭＳ Ｐゴシック" pitchFamily="-106" charset="-128"/>
                <a:cs typeface="Courier New" pitchFamily="-106" charset="0"/>
              </a:rPr>
              <a:t> </a:t>
            </a:r>
            <a:r>
              <a:rPr lang="en-GB" b="1" dirty="0" err="1" smtClean="0">
                <a:solidFill>
                  <a:schemeClr val="tx1"/>
                </a:solidFill>
                <a:latin typeface="Courier New" pitchFamily="-106" charset="0"/>
                <a:ea typeface="ＭＳ Ｐゴシック" pitchFamily="-106" charset="-128"/>
                <a:cs typeface="Courier New" pitchFamily="-106" charset="0"/>
              </a:rPr>
              <a:t>smartPhone</a:t>
            </a:r>
            <a:r>
              <a:rPr lang="en-GB" b="1" dirty="0" smtClean="0">
                <a:solidFill>
                  <a:schemeClr val="tx1"/>
                </a:solidFill>
                <a:latin typeface="Courier New" pitchFamily="-106" charset="0"/>
                <a:ea typeface="ＭＳ Ｐゴシック" pitchFamily="-106" charset="-128"/>
                <a:cs typeface="Courier New" pitchFamily="-106" charset="0"/>
              </a:rPr>
              <a:t> = </a:t>
            </a:r>
            <a:r>
              <a:rPr lang="en-GB" b="1" dirty="0" err="1" smtClean="0">
                <a:solidFill>
                  <a:schemeClr val="tx1"/>
                </a:solidFill>
                <a:latin typeface="Courier New" pitchFamily="-106" charset="0"/>
                <a:ea typeface="ＭＳ Ｐゴシック" pitchFamily="-106" charset="-128"/>
                <a:cs typeface="Courier New" pitchFamily="-106" charset="0"/>
              </a:rPr>
              <a:t>Object.create</a:t>
            </a:r>
            <a:r>
              <a:rPr lang="en-GB" b="1" dirty="0" smtClean="0">
                <a:solidFill>
                  <a:schemeClr val="tx1"/>
                </a:solidFill>
                <a:latin typeface="Courier New" pitchFamily="-106" charset="0"/>
                <a:ea typeface="ＭＳ Ｐゴシック" pitchFamily="-106" charset="-128"/>
                <a:cs typeface="Courier New" pitchFamily="-106" charset="0"/>
              </a:rPr>
              <a:t>(cellular);</a:t>
            </a:r>
          </a:p>
          <a:p>
            <a:pPr eaLnBrk="1" hangingPunct="1"/>
            <a:r>
              <a:rPr lang="en-GB" b="1" dirty="0" err="1" smtClean="0">
                <a:solidFill>
                  <a:schemeClr val="tx1"/>
                </a:solidFill>
                <a:latin typeface="Courier New" pitchFamily="-106" charset="0"/>
                <a:ea typeface="ＭＳ Ｐゴシック" pitchFamily="-106" charset="-128"/>
                <a:cs typeface="Courier New" pitchFamily="-106" charset="0"/>
              </a:rPr>
              <a:t>smartPhone.browseWebsite</a:t>
            </a:r>
            <a:r>
              <a:rPr lang="en-GB" b="1" dirty="0" smtClean="0">
                <a:solidFill>
                  <a:schemeClr val="tx1"/>
                </a:solidFill>
                <a:latin typeface="Courier New" pitchFamily="-106" charset="0"/>
                <a:ea typeface="ＭＳ Ｐゴシック" pitchFamily="-106" charset="-128"/>
                <a:cs typeface="Courier New" pitchFamily="-106" charset="0"/>
              </a:rPr>
              <a:t> = </a:t>
            </a:r>
            <a:r>
              <a:rPr lang="en-GB" b="1" dirty="0">
                <a:solidFill>
                  <a:srgbClr val="0070C0"/>
                </a:solidFill>
                <a:latin typeface="Courier New" pitchFamily="-106" charset="0"/>
                <a:ea typeface="ＭＳ Ｐゴシック" pitchFamily="-106" charset="-128"/>
                <a:cs typeface="Courier New" pitchFamily="-106" charset="0"/>
              </a:rPr>
              <a:t>function</a:t>
            </a:r>
            <a:r>
              <a:rPr lang="en-GB" b="1" dirty="0" smtClean="0">
                <a:solidFill>
                  <a:schemeClr val="tx1"/>
                </a:solidFill>
                <a:latin typeface="Courier New" pitchFamily="-106" charset="0"/>
                <a:ea typeface="ＭＳ Ｐゴシック" pitchFamily="-106" charset="-128"/>
                <a:cs typeface="Courier New" pitchFamily="-106" charset="0"/>
              </a:rPr>
              <a:t>(</a:t>
            </a:r>
            <a:r>
              <a:rPr lang="en-GB" b="1" dirty="0" err="1" smtClean="0">
                <a:solidFill>
                  <a:schemeClr val="tx1"/>
                </a:solidFill>
                <a:latin typeface="Courier New" pitchFamily="-106" charset="0"/>
                <a:ea typeface="ＭＳ Ｐゴシック" pitchFamily="-106" charset="-128"/>
                <a:cs typeface="Courier New" pitchFamily="-106" charset="0"/>
              </a:rPr>
              <a:t>url</a:t>
            </a:r>
            <a:r>
              <a:rPr lang="en-GB" b="1" dirty="0" smtClean="0">
                <a:solidFill>
                  <a:schemeClr val="tx1"/>
                </a:solidFill>
                <a:latin typeface="Courier New" pitchFamily="-106" charset="0"/>
                <a:ea typeface="ＭＳ Ｐゴシック" pitchFamily="-106" charset="-128"/>
                <a:cs typeface="Courier New" pitchFamily="-106" charset="0"/>
              </a:rPr>
              <a:t>) </a:t>
            </a:r>
            <a:r>
              <a:rPr lang="en-GB" b="1" dirty="0">
                <a:solidFill>
                  <a:schemeClr val="tx1"/>
                </a:solidFill>
                <a:latin typeface="Courier New" pitchFamily="-106" charset="0"/>
                <a:ea typeface="ＭＳ Ｐゴシック" pitchFamily="-106" charset="-128"/>
                <a:cs typeface="Courier New" pitchFamily="-106" charset="0"/>
              </a:rPr>
              <a:t>{ ... </a:t>
            </a:r>
            <a:r>
              <a:rPr lang="en-GB" b="1" dirty="0" smtClean="0">
                <a:solidFill>
                  <a:schemeClr val="tx1"/>
                </a:solidFill>
                <a:latin typeface="Courier New" pitchFamily="-106" charset="0"/>
                <a:ea typeface="ＭＳ Ｐゴシック" pitchFamily="-106" charset="-128"/>
                <a:cs typeface="Courier New" pitchFamily="-106" charset="0"/>
              </a:rPr>
              <a:t>};</a:t>
            </a:r>
            <a:endParaRPr lang="en-GB" b="1" dirty="0">
              <a:solidFill>
                <a:schemeClr val="tx1"/>
              </a:solidFill>
              <a:latin typeface="Courier New" pitchFamily="-106" charset="0"/>
              <a:ea typeface="ＭＳ Ｐゴシック" pitchFamily="-106" charset="-128"/>
              <a:cs typeface="Courier New" pitchFamily="-106" charset="0"/>
            </a:endParaRPr>
          </a:p>
        </p:txBody>
      </p:sp>
    </p:spTree>
    <p:extLst>
      <p:ext uri="{BB962C8B-B14F-4D97-AF65-F5344CB8AC3E}">
        <p14:creationId xmlns:p14="http://schemas.microsoft.com/office/powerpoint/2010/main" val="2592456836"/>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Inheritance with Function Objects</a:t>
            </a:r>
            <a:endParaRPr lang="en-US" dirty="0"/>
          </a:p>
        </p:txBody>
      </p:sp>
      <p:sp>
        <p:nvSpPr>
          <p:cNvPr id="3" name="Espace réservé du contenu 2"/>
          <p:cNvSpPr>
            <a:spLocks noGrp="1"/>
          </p:cNvSpPr>
          <p:nvPr>
            <p:ph idx="1"/>
          </p:nvPr>
        </p:nvSpPr>
        <p:spPr/>
        <p:txBody>
          <a:bodyPr/>
          <a:lstStyle/>
          <a:p>
            <a:pPr eaLnBrk="1" hangingPunct="1">
              <a:lnSpc>
                <a:spcPct val="90000"/>
              </a:lnSpc>
            </a:pPr>
            <a:r>
              <a:rPr lang="en-US" dirty="0"/>
              <a:t>Example:</a:t>
            </a:r>
          </a:p>
        </p:txBody>
      </p:sp>
      <p:sp>
        <p:nvSpPr>
          <p:cNvPr id="4" name="Espace réservé du contenu 3"/>
          <p:cNvSpPr>
            <a:spLocks noGrp="1"/>
          </p:cNvSpPr>
          <p:nvPr>
            <p:ph sz="quarter" idx="13"/>
          </p:nvPr>
        </p:nvSpPr>
        <p:spPr/>
        <p:txBody>
          <a:bodyPr/>
          <a:lstStyle/>
          <a:p>
            <a:r>
              <a:rPr lang="en-US" dirty="0"/>
              <a:t>Inheritance</a:t>
            </a:r>
            <a:endParaRPr lang="fr-FR" dirty="0"/>
          </a:p>
        </p:txBody>
      </p:sp>
      <p:pic>
        <p:nvPicPr>
          <p:cNvPr id="8" name="Image 5"/>
          <p:cNvPicPr>
            <a:picLocks noChangeAspect="1"/>
          </p:cNvPicPr>
          <p:nvPr/>
        </p:nvPicPr>
        <p:blipFill>
          <a:blip r:embed="rId2" cstate="print"/>
          <a:srcRect/>
          <a:stretch>
            <a:fillRect/>
          </a:stretch>
        </p:blipFill>
        <p:spPr bwMode="auto">
          <a:xfrm>
            <a:off x="34925" y="49213"/>
            <a:ext cx="677863" cy="787400"/>
          </a:xfrm>
          <a:prstGeom prst="rect">
            <a:avLst/>
          </a:prstGeom>
          <a:noFill/>
          <a:ln w="9525">
            <a:noFill/>
            <a:miter lim="800000"/>
            <a:headEnd/>
            <a:tailEnd/>
          </a:ln>
        </p:spPr>
      </p:pic>
      <p:sp>
        <p:nvSpPr>
          <p:cNvPr id="6" name="Rectangle à coins arrondis 4"/>
          <p:cNvSpPr/>
          <p:nvPr/>
        </p:nvSpPr>
        <p:spPr>
          <a:xfrm>
            <a:off x="179512" y="1705372"/>
            <a:ext cx="8785225" cy="3528392"/>
          </a:xfrm>
          <a:prstGeom prst="roundRect">
            <a:avLst/>
          </a:prstGeom>
        </p:spPr>
        <p:style>
          <a:lnRef idx="2">
            <a:schemeClr val="dk1"/>
          </a:lnRef>
          <a:fillRef idx="1">
            <a:schemeClr val="lt1"/>
          </a:fillRef>
          <a:effectRef idx="0">
            <a:schemeClr val="dk1"/>
          </a:effectRef>
          <a:fontRef idx="minor">
            <a:schemeClr val="dk1"/>
          </a:fontRef>
        </p:style>
        <p:txBody>
          <a:bodyPr anchor="ctr"/>
          <a:lstStyle/>
          <a:p>
            <a:pPr eaLnBrk="1" hangingPunct="1">
              <a:buFont typeface="Wingdings" pitchFamily="1" charset="2"/>
              <a:buNone/>
            </a:pPr>
            <a:r>
              <a:rPr lang="en-GB" b="1" dirty="0">
                <a:solidFill>
                  <a:srgbClr val="0070C0"/>
                </a:solidFill>
                <a:latin typeface="Courier New" pitchFamily="-106" charset="0"/>
                <a:ea typeface="ＭＳ Ｐゴシック" pitchFamily="-106" charset="-128"/>
                <a:cs typeface="Courier New" pitchFamily="-106" charset="0"/>
              </a:rPr>
              <a:t>function</a:t>
            </a:r>
            <a:r>
              <a:rPr lang="en-GB" b="1" dirty="0">
                <a:solidFill>
                  <a:srgbClr val="000000"/>
                </a:solidFill>
                <a:latin typeface="Courier New" pitchFamily="-106" charset="0"/>
                <a:ea typeface="ＭＳ Ｐゴシック" pitchFamily="-106" charset="-128"/>
                <a:cs typeface="Courier New" pitchFamily="-106" charset="0"/>
              </a:rPr>
              <a:t> Person(</a:t>
            </a:r>
            <a:r>
              <a:rPr lang="en-GB" b="1" dirty="0" err="1">
                <a:solidFill>
                  <a:srgbClr val="000000"/>
                </a:solidFill>
                <a:latin typeface="Courier New" pitchFamily="-106" charset="0"/>
                <a:ea typeface="ＭＳ Ｐゴシック" pitchFamily="-106" charset="-128"/>
                <a:cs typeface="Courier New" pitchFamily="-106" charset="0"/>
              </a:rPr>
              <a:t>firstName</a:t>
            </a:r>
            <a:r>
              <a:rPr lang="en-GB" b="1" dirty="0">
                <a:solidFill>
                  <a:srgbClr val="000000"/>
                </a:solidFill>
                <a:latin typeface="Courier New" pitchFamily="-106" charset="0"/>
                <a:ea typeface="ＭＳ Ｐゴシック" pitchFamily="-106" charset="-128"/>
                <a:cs typeface="Courier New" pitchFamily="-106" charset="0"/>
              </a:rPr>
              <a:t>, </a:t>
            </a:r>
            <a:r>
              <a:rPr lang="en-GB" b="1" dirty="0" err="1">
                <a:solidFill>
                  <a:srgbClr val="000000"/>
                </a:solidFill>
                <a:latin typeface="Courier New" pitchFamily="-106" charset="0"/>
                <a:ea typeface="ＭＳ Ｐゴシック" pitchFamily="-106" charset="-128"/>
                <a:cs typeface="Courier New" pitchFamily="-106" charset="0"/>
              </a:rPr>
              <a:t>lastName</a:t>
            </a:r>
            <a:r>
              <a:rPr lang="en-GB" b="1" dirty="0">
                <a:solidFill>
                  <a:srgbClr val="000000"/>
                </a:solidFill>
                <a:latin typeface="Courier New" pitchFamily="-106" charset="0"/>
                <a:ea typeface="ＭＳ Ｐゴシック" pitchFamily="-106" charset="-128"/>
                <a:cs typeface="Courier New" pitchFamily="-106" charset="0"/>
              </a:rPr>
              <a:t>) {</a:t>
            </a:r>
          </a:p>
          <a:p>
            <a:pPr eaLnBrk="1" hangingPunct="1">
              <a:buFont typeface="Wingdings" pitchFamily="1" charset="2"/>
              <a:buNone/>
            </a:pPr>
            <a:r>
              <a:rPr lang="en-GB" b="1" dirty="0">
                <a:solidFill>
                  <a:srgbClr val="000000"/>
                </a:solidFill>
                <a:latin typeface="Courier New" pitchFamily="-106" charset="0"/>
                <a:ea typeface="ＭＳ Ｐゴシック" pitchFamily="-106" charset="-128"/>
                <a:cs typeface="Courier New" pitchFamily="-106" charset="0"/>
              </a:rPr>
              <a:t>	</a:t>
            </a:r>
            <a:r>
              <a:rPr lang="en-GB" b="1" dirty="0" err="1">
                <a:solidFill>
                  <a:srgbClr val="0070C0"/>
                </a:solidFill>
                <a:latin typeface="Courier New" pitchFamily="-106" charset="0"/>
                <a:ea typeface="ＭＳ Ｐゴシック" pitchFamily="-106" charset="-128"/>
                <a:cs typeface="Courier New" pitchFamily="-106" charset="0"/>
              </a:rPr>
              <a:t>this</a:t>
            </a:r>
            <a:r>
              <a:rPr lang="en-GB" b="1" dirty="0" err="1">
                <a:solidFill>
                  <a:srgbClr val="000000"/>
                </a:solidFill>
                <a:latin typeface="Courier New" pitchFamily="-106" charset="0"/>
                <a:ea typeface="ＭＳ Ｐゴシック" pitchFamily="-106" charset="-128"/>
                <a:cs typeface="Courier New" pitchFamily="-106" charset="0"/>
              </a:rPr>
              <a:t>.firstName</a:t>
            </a:r>
            <a:r>
              <a:rPr lang="en-GB" b="1" dirty="0">
                <a:solidFill>
                  <a:srgbClr val="000000"/>
                </a:solidFill>
                <a:latin typeface="Courier New" pitchFamily="-106" charset="0"/>
                <a:ea typeface="ＭＳ Ｐゴシック" pitchFamily="-106" charset="-128"/>
                <a:cs typeface="Courier New" pitchFamily="-106" charset="0"/>
              </a:rPr>
              <a:t> = </a:t>
            </a:r>
            <a:r>
              <a:rPr lang="en-GB" b="1" dirty="0" err="1">
                <a:solidFill>
                  <a:srgbClr val="000000"/>
                </a:solidFill>
                <a:latin typeface="Courier New" pitchFamily="-106" charset="0"/>
                <a:ea typeface="ＭＳ Ｐゴシック" pitchFamily="-106" charset="-128"/>
                <a:cs typeface="Courier New" pitchFamily="-106" charset="0"/>
              </a:rPr>
              <a:t>firstName</a:t>
            </a:r>
            <a:r>
              <a:rPr lang="en-GB" b="1" dirty="0">
                <a:solidFill>
                  <a:srgbClr val="000000"/>
                </a:solidFill>
                <a:latin typeface="Courier New" pitchFamily="-106" charset="0"/>
                <a:ea typeface="ＭＳ Ｐゴシック" pitchFamily="-106" charset="-128"/>
                <a:cs typeface="Courier New" pitchFamily="-106" charset="0"/>
              </a:rPr>
              <a:t>;</a:t>
            </a:r>
          </a:p>
          <a:p>
            <a:pPr eaLnBrk="1" hangingPunct="1">
              <a:buFont typeface="Wingdings" pitchFamily="1" charset="2"/>
              <a:buNone/>
            </a:pPr>
            <a:r>
              <a:rPr lang="en-GB" b="1" dirty="0">
                <a:solidFill>
                  <a:srgbClr val="000000"/>
                </a:solidFill>
                <a:latin typeface="Courier New" pitchFamily="-106" charset="0"/>
                <a:ea typeface="ＭＳ Ｐゴシック" pitchFamily="-106" charset="-128"/>
                <a:cs typeface="Courier New" pitchFamily="-106" charset="0"/>
              </a:rPr>
              <a:t>	</a:t>
            </a:r>
            <a:r>
              <a:rPr lang="en-GB" b="1" dirty="0" err="1">
                <a:solidFill>
                  <a:srgbClr val="0070C0"/>
                </a:solidFill>
                <a:latin typeface="Courier New" pitchFamily="-106" charset="0"/>
                <a:ea typeface="ＭＳ Ｐゴシック" pitchFamily="-106" charset="-128"/>
                <a:cs typeface="Courier New" pitchFamily="-106" charset="0"/>
              </a:rPr>
              <a:t>this</a:t>
            </a:r>
            <a:r>
              <a:rPr lang="en-GB" b="1" dirty="0" err="1">
                <a:solidFill>
                  <a:srgbClr val="000000"/>
                </a:solidFill>
                <a:latin typeface="Courier New" pitchFamily="-106" charset="0"/>
                <a:ea typeface="ＭＳ Ｐゴシック" pitchFamily="-106" charset="-128"/>
                <a:cs typeface="Courier New" pitchFamily="-106" charset="0"/>
              </a:rPr>
              <a:t>.lastName</a:t>
            </a:r>
            <a:r>
              <a:rPr lang="en-GB" b="1" dirty="0">
                <a:solidFill>
                  <a:srgbClr val="000000"/>
                </a:solidFill>
                <a:latin typeface="Courier New" pitchFamily="-106" charset="0"/>
                <a:ea typeface="ＭＳ Ｐゴシック" pitchFamily="-106" charset="-128"/>
                <a:cs typeface="Courier New" pitchFamily="-106" charset="0"/>
              </a:rPr>
              <a:t> = </a:t>
            </a:r>
            <a:r>
              <a:rPr lang="en-GB" b="1" dirty="0" err="1">
                <a:solidFill>
                  <a:srgbClr val="000000"/>
                </a:solidFill>
                <a:latin typeface="Courier New" pitchFamily="-106" charset="0"/>
                <a:ea typeface="ＭＳ Ｐゴシック" pitchFamily="-106" charset="-128"/>
                <a:cs typeface="Courier New" pitchFamily="-106" charset="0"/>
              </a:rPr>
              <a:t>lastName</a:t>
            </a:r>
            <a:r>
              <a:rPr lang="en-GB" b="1" dirty="0">
                <a:solidFill>
                  <a:srgbClr val="000000"/>
                </a:solidFill>
                <a:latin typeface="Courier New" pitchFamily="-106" charset="0"/>
                <a:ea typeface="ＭＳ Ｐゴシック" pitchFamily="-106" charset="-128"/>
                <a:cs typeface="Courier New" pitchFamily="-106" charset="0"/>
              </a:rPr>
              <a:t>;</a:t>
            </a:r>
          </a:p>
          <a:p>
            <a:pPr eaLnBrk="1" hangingPunct="1">
              <a:buFont typeface="Wingdings" pitchFamily="1" charset="2"/>
              <a:buNone/>
            </a:pPr>
            <a:r>
              <a:rPr lang="en-GB" b="1" dirty="0" smtClean="0">
                <a:solidFill>
                  <a:srgbClr val="000000"/>
                </a:solidFill>
                <a:latin typeface="Courier New" pitchFamily="-106" charset="0"/>
                <a:ea typeface="ＭＳ Ｐゴシック" pitchFamily="-106" charset="-128"/>
                <a:cs typeface="Courier New" pitchFamily="-106" charset="0"/>
              </a:rPr>
              <a:t>};</a:t>
            </a:r>
          </a:p>
          <a:p>
            <a:pPr eaLnBrk="1" hangingPunct="1">
              <a:buFont typeface="Wingdings" pitchFamily="1" charset="2"/>
              <a:buNone/>
            </a:pPr>
            <a:endParaRPr lang="en-GB" b="1" dirty="0" smtClean="0">
              <a:solidFill>
                <a:srgbClr val="000000"/>
              </a:solidFill>
              <a:latin typeface="Courier New" pitchFamily="-106" charset="0"/>
              <a:ea typeface="ＭＳ Ｐゴシック" pitchFamily="-106" charset="-128"/>
              <a:cs typeface="Courier New" pitchFamily="-106" charset="0"/>
            </a:endParaRPr>
          </a:p>
          <a:p>
            <a:pPr eaLnBrk="1" hangingPunct="1">
              <a:buFont typeface="Wingdings" pitchFamily="1" charset="2"/>
              <a:buNone/>
            </a:pPr>
            <a:r>
              <a:rPr lang="en-GB" b="1" dirty="0" err="1" smtClean="0">
                <a:solidFill>
                  <a:srgbClr val="000000"/>
                </a:solidFill>
                <a:latin typeface="Courier New" pitchFamily="-106" charset="0"/>
                <a:ea typeface="ＭＳ Ｐゴシック" pitchFamily="-106" charset="-128"/>
                <a:cs typeface="Courier New" pitchFamily="-106" charset="0"/>
              </a:rPr>
              <a:t>Person.prototype.eat</a:t>
            </a:r>
            <a:r>
              <a:rPr lang="en-GB" b="1" dirty="0" smtClean="0">
                <a:solidFill>
                  <a:srgbClr val="000000"/>
                </a:solidFill>
                <a:latin typeface="Courier New" pitchFamily="-106" charset="0"/>
                <a:ea typeface="ＭＳ Ｐゴシック" pitchFamily="-106" charset="-128"/>
                <a:cs typeface="Courier New" pitchFamily="-106" charset="0"/>
              </a:rPr>
              <a:t> = </a:t>
            </a:r>
            <a:r>
              <a:rPr lang="en-GB" b="1" dirty="0">
                <a:solidFill>
                  <a:srgbClr val="0070C0"/>
                </a:solidFill>
                <a:latin typeface="Courier New" pitchFamily="-106" charset="0"/>
                <a:ea typeface="ＭＳ Ｐゴシック" pitchFamily="-106" charset="-128"/>
                <a:cs typeface="Courier New" pitchFamily="-106" charset="0"/>
              </a:rPr>
              <a:t>function</a:t>
            </a:r>
            <a:r>
              <a:rPr lang="en-GB" b="1" dirty="0">
                <a:solidFill>
                  <a:srgbClr val="000000"/>
                </a:solidFill>
                <a:latin typeface="Courier New" pitchFamily="-106" charset="0"/>
                <a:ea typeface="ＭＳ Ｐゴシック" pitchFamily="-106" charset="-128"/>
                <a:cs typeface="Courier New" pitchFamily="-106" charset="0"/>
              </a:rPr>
              <a:t>() {</a:t>
            </a:r>
          </a:p>
          <a:p>
            <a:pPr eaLnBrk="1" hangingPunct="1">
              <a:buFont typeface="Wingdings" pitchFamily="1" charset="2"/>
              <a:buNone/>
            </a:pPr>
            <a:r>
              <a:rPr lang="en-GB" b="1" dirty="0" smtClean="0">
                <a:solidFill>
                  <a:srgbClr val="000000"/>
                </a:solidFill>
                <a:latin typeface="Courier New" pitchFamily="-106" charset="0"/>
                <a:ea typeface="ＭＳ Ｐゴシック" pitchFamily="-106" charset="-128"/>
                <a:cs typeface="Courier New" pitchFamily="-106" charset="0"/>
              </a:rPr>
              <a:t>	</a:t>
            </a:r>
            <a:r>
              <a:rPr lang="en-GB" b="1" dirty="0" err="1" smtClean="0">
                <a:solidFill>
                  <a:srgbClr val="000000"/>
                </a:solidFill>
                <a:latin typeface="Courier New" pitchFamily="-106" charset="0"/>
                <a:ea typeface="ＭＳ Ｐゴシック" pitchFamily="-106" charset="-128"/>
                <a:cs typeface="Courier New" pitchFamily="-106" charset="0"/>
              </a:rPr>
              <a:t>console.log</a:t>
            </a:r>
            <a:r>
              <a:rPr lang="en-GB" b="1" dirty="0">
                <a:solidFill>
                  <a:srgbClr val="000000"/>
                </a:solidFill>
                <a:latin typeface="Courier New" pitchFamily="-106" charset="0"/>
                <a:ea typeface="ＭＳ Ｐゴシック" pitchFamily="-106" charset="-128"/>
                <a:cs typeface="Courier New" pitchFamily="-106" charset="0"/>
              </a:rPr>
              <a:t>("</a:t>
            </a:r>
            <a:r>
              <a:rPr lang="en-GB" b="1" dirty="0">
                <a:solidFill>
                  <a:srgbClr val="00B050"/>
                </a:solidFill>
                <a:latin typeface="Courier New" pitchFamily="1" charset="0"/>
              </a:rPr>
              <a:t>He/She is eating</a:t>
            </a:r>
            <a:r>
              <a:rPr lang="en-GB" b="1" dirty="0">
                <a:solidFill>
                  <a:srgbClr val="000000"/>
                </a:solidFill>
                <a:latin typeface="Courier New" pitchFamily="-106" charset="0"/>
                <a:ea typeface="ＭＳ Ｐゴシック" pitchFamily="-106" charset="-128"/>
                <a:cs typeface="Courier New" pitchFamily="-106" charset="0"/>
              </a:rPr>
              <a:t>");</a:t>
            </a:r>
          </a:p>
          <a:p>
            <a:pPr eaLnBrk="1" hangingPunct="1">
              <a:buFont typeface="Wingdings" pitchFamily="1" charset="2"/>
              <a:buNone/>
            </a:pPr>
            <a:r>
              <a:rPr lang="en-GB" b="1" dirty="0" smtClean="0">
                <a:solidFill>
                  <a:srgbClr val="000000"/>
                </a:solidFill>
                <a:latin typeface="Courier New" pitchFamily="-106" charset="0"/>
                <a:ea typeface="ＭＳ Ｐゴシック" pitchFamily="-106" charset="-128"/>
                <a:cs typeface="Courier New" pitchFamily="-106" charset="0"/>
              </a:rPr>
              <a:t>};</a:t>
            </a:r>
          </a:p>
          <a:p>
            <a:pPr eaLnBrk="1" hangingPunct="1">
              <a:buFont typeface="Wingdings" pitchFamily="1" charset="2"/>
              <a:buNone/>
            </a:pPr>
            <a:endParaRPr lang="en-GB" b="1" dirty="0" smtClean="0">
              <a:solidFill>
                <a:srgbClr val="000000"/>
              </a:solidFill>
              <a:latin typeface="Courier New" pitchFamily="-106" charset="0"/>
              <a:ea typeface="ＭＳ Ｐゴシック" pitchFamily="-106" charset="-128"/>
              <a:cs typeface="Courier New" pitchFamily="-106" charset="0"/>
            </a:endParaRPr>
          </a:p>
          <a:p>
            <a:pPr eaLnBrk="1" hangingPunct="1">
              <a:buFont typeface="Wingdings" pitchFamily="1" charset="2"/>
              <a:buNone/>
            </a:pPr>
            <a:r>
              <a:rPr lang="en-GB" b="1" dirty="0" err="1" smtClean="0">
                <a:solidFill>
                  <a:srgbClr val="000000"/>
                </a:solidFill>
                <a:latin typeface="Courier New" pitchFamily="-106" charset="0"/>
                <a:ea typeface="ＭＳ Ｐゴシック" pitchFamily="-106" charset="-128"/>
                <a:cs typeface="Courier New" pitchFamily="-106" charset="0"/>
              </a:rPr>
              <a:t>Person.prototype.sleep</a:t>
            </a:r>
            <a:r>
              <a:rPr lang="en-GB" b="1" dirty="0" smtClean="0">
                <a:solidFill>
                  <a:srgbClr val="000000"/>
                </a:solidFill>
                <a:latin typeface="Courier New" pitchFamily="-106" charset="0"/>
                <a:ea typeface="ＭＳ Ｐゴシック" pitchFamily="-106" charset="-128"/>
                <a:cs typeface="Courier New" pitchFamily="-106" charset="0"/>
              </a:rPr>
              <a:t> </a:t>
            </a:r>
            <a:r>
              <a:rPr lang="en-GB" b="1" dirty="0">
                <a:solidFill>
                  <a:srgbClr val="000000"/>
                </a:solidFill>
                <a:latin typeface="Courier New" pitchFamily="-106" charset="0"/>
                <a:ea typeface="ＭＳ Ｐゴシック" pitchFamily="-106" charset="-128"/>
                <a:cs typeface="Courier New" pitchFamily="-106" charset="0"/>
              </a:rPr>
              <a:t>= </a:t>
            </a:r>
            <a:r>
              <a:rPr lang="en-GB" b="1" dirty="0">
                <a:solidFill>
                  <a:srgbClr val="0070C0"/>
                </a:solidFill>
                <a:latin typeface="Courier New" pitchFamily="-106" charset="0"/>
                <a:ea typeface="ＭＳ Ｐゴシック" pitchFamily="-106" charset="-128"/>
                <a:cs typeface="Courier New" pitchFamily="-106" charset="0"/>
              </a:rPr>
              <a:t>function</a:t>
            </a:r>
            <a:r>
              <a:rPr lang="en-GB" b="1" dirty="0">
                <a:solidFill>
                  <a:srgbClr val="000000"/>
                </a:solidFill>
                <a:latin typeface="Courier New" pitchFamily="-106" charset="0"/>
                <a:ea typeface="ＭＳ Ｐゴシック" pitchFamily="-106" charset="-128"/>
                <a:cs typeface="Courier New" pitchFamily="-106" charset="0"/>
              </a:rPr>
              <a:t>() {</a:t>
            </a:r>
          </a:p>
          <a:p>
            <a:pPr eaLnBrk="1" hangingPunct="1">
              <a:buFont typeface="Wingdings" pitchFamily="1" charset="2"/>
              <a:buNone/>
            </a:pPr>
            <a:r>
              <a:rPr lang="en-GB" b="1" dirty="0">
                <a:solidFill>
                  <a:srgbClr val="000000"/>
                </a:solidFill>
                <a:latin typeface="Courier New" pitchFamily="-106" charset="0"/>
                <a:ea typeface="ＭＳ Ｐゴシック" pitchFamily="-106" charset="-128"/>
                <a:cs typeface="Courier New" pitchFamily="-106" charset="0"/>
              </a:rPr>
              <a:t>	</a:t>
            </a:r>
            <a:r>
              <a:rPr lang="en-GB" b="1" dirty="0" err="1">
                <a:solidFill>
                  <a:srgbClr val="000000"/>
                </a:solidFill>
                <a:latin typeface="Courier New" pitchFamily="-106" charset="0"/>
                <a:ea typeface="ＭＳ Ｐゴシック" pitchFamily="-106" charset="-128"/>
                <a:cs typeface="Courier New" pitchFamily="-106" charset="0"/>
              </a:rPr>
              <a:t>console.log</a:t>
            </a:r>
            <a:r>
              <a:rPr lang="en-GB" b="1" dirty="0">
                <a:solidFill>
                  <a:srgbClr val="000000"/>
                </a:solidFill>
                <a:latin typeface="Courier New" pitchFamily="-106" charset="0"/>
                <a:ea typeface="ＭＳ Ｐゴシック" pitchFamily="-106" charset="-128"/>
                <a:cs typeface="Courier New" pitchFamily="-106" charset="0"/>
              </a:rPr>
              <a:t>(</a:t>
            </a:r>
            <a:r>
              <a:rPr lang="en-GB" b="1" dirty="0" smtClean="0">
                <a:solidFill>
                  <a:srgbClr val="000000"/>
                </a:solidFill>
                <a:latin typeface="Courier New" pitchFamily="-106" charset="0"/>
                <a:ea typeface="ＭＳ Ｐゴシック" pitchFamily="-106" charset="-128"/>
                <a:cs typeface="Courier New" pitchFamily="-106" charset="0"/>
              </a:rPr>
              <a:t>"</a:t>
            </a:r>
            <a:r>
              <a:rPr lang="en-GB" b="1" dirty="0">
                <a:solidFill>
                  <a:srgbClr val="00B050"/>
                </a:solidFill>
                <a:latin typeface="Courier New" pitchFamily="1" charset="0"/>
              </a:rPr>
              <a:t>He/She is sleeping</a:t>
            </a:r>
            <a:r>
              <a:rPr lang="en-GB" b="1" dirty="0" smtClean="0">
                <a:solidFill>
                  <a:srgbClr val="000000"/>
                </a:solidFill>
                <a:latin typeface="Courier New" pitchFamily="-106" charset="0"/>
                <a:ea typeface="ＭＳ Ｐゴシック" pitchFamily="-106" charset="-128"/>
                <a:cs typeface="Courier New" pitchFamily="-106" charset="0"/>
              </a:rPr>
              <a:t>"</a:t>
            </a:r>
            <a:r>
              <a:rPr lang="en-GB" b="1" dirty="0">
                <a:solidFill>
                  <a:srgbClr val="000000"/>
                </a:solidFill>
                <a:latin typeface="Courier New" pitchFamily="-106" charset="0"/>
                <a:ea typeface="ＭＳ Ｐゴシック" pitchFamily="-106" charset="-128"/>
                <a:cs typeface="Courier New" pitchFamily="-106" charset="0"/>
              </a:rPr>
              <a:t>);</a:t>
            </a:r>
          </a:p>
          <a:p>
            <a:pPr eaLnBrk="1" hangingPunct="1">
              <a:buFont typeface="Wingdings" pitchFamily="1" charset="2"/>
              <a:buNone/>
            </a:pPr>
            <a:r>
              <a:rPr lang="en-GB" b="1" dirty="0">
                <a:solidFill>
                  <a:srgbClr val="000000"/>
                </a:solidFill>
                <a:latin typeface="Courier New" pitchFamily="-106" charset="0"/>
                <a:ea typeface="ＭＳ Ｐゴシック" pitchFamily="-106" charset="-128"/>
                <a:cs typeface="Courier New" pitchFamily="-106" charset="0"/>
              </a:rPr>
              <a:t>}</a:t>
            </a:r>
            <a:r>
              <a:rPr lang="en-GB" b="1" dirty="0" smtClean="0">
                <a:solidFill>
                  <a:srgbClr val="000000"/>
                </a:solidFill>
                <a:latin typeface="Courier New" pitchFamily="-106" charset="0"/>
                <a:ea typeface="ＭＳ Ｐゴシック" pitchFamily="-106" charset="-128"/>
                <a:cs typeface="Courier New" pitchFamily="-106" charset="0"/>
              </a:rPr>
              <a:t>;</a:t>
            </a:r>
            <a:endParaRPr lang="en-GB" b="1" dirty="0">
              <a:solidFill>
                <a:srgbClr val="000000"/>
              </a:solidFill>
              <a:latin typeface="Courier New" pitchFamily="-106" charset="0"/>
              <a:ea typeface="ＭＳ Ｐゴシック" pitchFamily="-106" charset="-128"/>
              <a:cs typeface="Courier New" pitchFamily="-106" charset="0"/>
            </a:endParaRPr>
          </a:p>
        </p:txBody>
      </p:sp>
    </p:spTree>
    <p:extLst>
      <p:ext uri="{BB962C8B-B14F-4D97-AF65-F5344CB8AC3E}">
        <p14:creationId xmlns:p14="http://schemas.microsoft.com/office/powerpoint/2010/main" val="2858439986"/>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Inheritance with Function Objects</a:t>
            </a:r>
          </a:p>
        </p:txBody>
      </p:sp>
      <p:sp>
        <p:nvSpPr>
          <p:cNvPr id="3" name="Espace réservé du contenu 2"/>
          <p:cNvSpPr>
            <a:spLocks noGrp="1"/>
          </p:cNvSpPr>
          <p:nvPr>
            <p:ph idx="1"/>
          </p:nvPr>
        </p:nvSpPr>
        <p:spPr/>
        <p:txBody>
          <a:bodyPr/>
          <a:lstStyle/>
          <a:p>
            <a:pPr eaLnBrk="1" hangingPunct="1">
              <a:lnSpc>
                <a:spcPct val="90000"/>
              </a:lnSpc>
            </a:pPr>
            <a:r>
              <a:rPr lang="en-US" dirty="0"/>
              <a:t>Example:</a:t>
            </a:r>
          </a:p>
        </p:txBody>
      </p:sp>
      <p:sp>
        <p:nvSpPr>
          <p:cNvPr id="4" name="Espace réservé du contenu 3"/>
          <p:cNvSpPr>
            <a:spLocks noGrp="1"/>
          </p:cNvSpPr>
          <p:nvPr>
            <p:ph sz="quarter" idx="13"/>
          </p:nvPr>
        </p:nvSpPr>
        <p:spPr/>
        <p:txBody>
          <a:bodyPr/>
          <a:lstStyle/>
          <a:p>
            <a:r>
              <a:rPr lang="en-US" dirty="0"/>
              <a:t>Inheritance</a:t>
            </a:r>
            <a:endParaRPr lang="fr-FR" dirty="0"/>
          </a:p>
        </p:txBody>
      </p:sp>
      <p:pic>
        <p:nvPicPr>
          <p:cNvPr id="8" name="Image 5"/>
          <p:cNvPicPr>
            <a:picLocks noChangeAspect="1"/>
          </p:cNvPicPr>
          <p:nvPr/>
        </p:nvPicPr>
        <p:blipFill>
          <a:blip r:embed="rId2" cstate="print"/>
          <a:srcRect/>
          <a:stretch>
            <a:fillRect/>
          </a:stretch>
        </p:blipFill>
        <p:spPr bwMode="auto">
          <a:xfrm>
            <a:off x="34925" y="49213"/>
            <a:ext cx="677863" cy="787400"/>
          </a:xfrm>
          <a:prstGeom prst="rect">
            <a:avLst/>
          </a:prstGeom>
          <a:noFill/>
          <a:ln w="9525">
            <a:noFill/>
            <a:miter lim="800000"/>
            <a:headEnd/>
            <a:tailEnd/>
          </a:ln>
        </p:spPr>
      </p:pic>
      <p:sp>
        <p:nvSpPr>
          <p:cNvPr id="6" name="Rectangle à coins arrondis 4"/>
          <p:cNvSpPr/>
          <p:nvPr/>
        </p:nvSpPr>
        <p:spPr>
          <a:xfrm>
            <a:off x="179512" y="1777380"/>
            <a:ext cx="8785225" cy="3240360"/>
          </a:xfrm>
          <a:prstGeom prst="roundRect">
            <a:avLst/>
          </a:prstGeom>
        </p:spPr>
        <p:style>
          <a:lnRef idx="2">
            <a:schemeClr val="dk1"/>
          </a:lnRef>
          <a:fillRef idx="1">
            <a:schemeClr val="lt1"/>
          </a:fillRef>
          <a:effectRef idx="0">
            <a:schemeClr val="dk1"/>
          </a:effectRef>
          <a:fontRef idx="minor">
            <a:schemeClr val="dk1"/>
          </a:fontRef>
        </p:style>
        <p:txBody>
          <a:bodyPr anchor="ctr"/>
          <a:lstStyle/>
          <a:p>
            <a:pPr eaLnBrk="1" hangingPunct="1">
              <a:buFont typeface="Wingdings" pitchFamily="1" charset="2"/>
              <a:buNone/>
            </a:pPr>
            <a:r>
              <a:rPr lang="en-GB" b="1" dirty="0">
                <a:solidFill>
                  <a:srgbClr val="0070C0"/>
                </a:solidFill>
                <a:latin typeface="Courier New" pitchFamily="-106" charset="0"/>
                <a:ea typeface="ＭＳ Ｐゴシック" pitchFamily="-106" charset="-128"/>
                <a:cs typeface="Courier New" pitchFamily="-106" charset="0"/>
              </a:rPr>
              <a:t>function</a:t>
            </a:r>
            <a:r>
              <a:rPr lang="en-GB" b="1" dirty="0">
                <a:solidFill>
                  <a:srgbClr val="000000"/>
                </a:solidFill>
                <a:latin typeface="Courier New" pitchFamily="-106" charset="0"/>
                <a:ea typeface="ＭＳ Ｐゴシック" pitchFamily="-106" charset="-128"/>
                <a:cs typeface="Courier New" pitchFamily="-106" charset="0"/>
              </a:rPr>
              <a:t> Employee(</a:t>
            </a:r>
            <a:r>
              <a:rPr lang="en-GB" b="1" dirty="0" err="1">
                <a:solidFill>
                  <a:srgbClr val="000000"/>
                </a:solidFill>
                <a:latin typeface="Courier New" pitchFamily="-106" charset="0"/>
                <a:ea typeface="ＭＳ Ｐゴシック" pitchFamily="-106" charset="-128"/>
                <a:cs typeface="Courier New" pitchFamily="-106" charset="0"/>
              </a:rPr>
              <a:t>firstName</a:t>
            </a:r>
            <a:r>
              <a:rPr lang="en-GB" b="1" dirty="0">
                <a:solidFill>
                  <a:srgbClr val="000000"/>
                </a:solidFill>
                <a:latin typeface="Courier New" pitchFamily="-106" charset="0"/>
                <a:ea typeface="ＭＳ Ｐゴシック" pitchFamily="-106" charset="-128"/>
                <a:cs typeface="Courier New" pitchFamily="-106" charset="0"/>
              </a:rPr>
              <a:t>, </a:t>
            </a:r>
            <a:r>
              <a:rPr lang="en-GB" b="1" dirty="0" err="1">
                <a:solidFill>
                  <a:srgbClr val="000000"/>
                </a:solidFill>
                <a:latin typeface="Courier New" pitchFamily="-106" charset="0"/>
                <a:ea typeface="ＭＳ Ｐゴシック" pitchFamily="-106" charset="-128"/>
                <a:cs typeface="Courier New" pitchFamily="-106" charset="0"/>
              </a:rPr>
              <a:t>lastName</a:t>
            </a:r>
            <a:r>
              <a:rPr lang="en-GB" b="1" dirty="0">
                <a:solidFill>
                  <a:srgbClr val="000000"/>
                </a:solidFill>
                <a:latin typeface="Courier New" pitchFamily="-106" charset="0"/>
                <a:ea typeface="ＭＳ Ｐゴシック" pitchFamily="-106" charset="-128"/>
                <a:cs typeface="Courier New" pitchFamily="-106" charset="0"/>
              </a:rPr>
              <a:t>, </a:t>
            </a:r>
            <a:r>
              <a:rPr lang="en-GB" b="1" dirty="0" err="1">
                <a:solidFill>
                  <a:srgbClr val="000000"/>
                </a:solidFill>
                <a:latin typeface="Courier New" pitchFamily="-106" charset="0"/>
                <a:ea typeface="ＭＳ Ｐゴシック" pitchFamily="-106" charset="-128"/>
                <a:cs typeface="Courier New" pitchFamily="-106" charset="0"/>
              </a:rPr>
              <a:t>employeeId</a:t>
            </a:r>
            <a:r>
              <a:rPr lang="en-GB" b="1" dirty="0">
                <a:solidFill>
                  <a:srgbClr val="000000"/>
                </a:solidFill>
                <a:latin typeface="Courier New" pitchFamily="-106" charset="0"/>
                <a:ea typeface="ＭＳ Ｐゴシック" pitchFamily="-106" charset="-128"/>
                <a:cs typeface="Courier New" pitchFamily="-106" charset="0"/>
              </a:rPr>
              <a:t>) {</a:t>
            </a:r>
          </a:p>
          <a:p>
            <a:pPr eaLnBrk="1" hangingPunct="1">
              <a:buFont typeface="Wingdings" pitchFamily="1" charset="2"/>
              <a:buNone/>
            </a:pPr>
            <a:r>
              <a:rPr lang="en-GB" b="1" dirty="0">
                <a:solidFill>
                  <a:srgbClr val="000000"/>
                </a:solidFill>
                <a:latin typeface="Courier New" pitchFamily="-106" charset="0"/>
                <a:ea typeface="ＭＳ Ｐゴシック" pitchFamily="-106" charset="-128"/>
                <a:cs typeface="Courier New" pitchFamily="-106" charset="0"/>
              </a:rPr>
              <a:t>	</a:t>
            </a:r>
            <a:r>
              <a:rPr lang="en-GB" b="1" dirty="0" err="1">
                <a:solidFill>
                  <a:srgbClr val="000000"/>
                </a:solidFill>
                <a:latin typeface="Courier New" pitchFamily="-106" charset="0"/>
                <a:ea typeface="ＭＳ Ｐゴシック" pitchFamily="-106" charset="-128"/>
                <a:cs typeface="Courier New" pitchFamily="-106" charset="0"/>
              </a:rPr>
              <a:t>Person.apply</a:t>
            </a:r>
            <a:r>
              <a:rPr lang="en-GB" b="1" dirty="0">
                <a:solidFill>
                  <a:srgbClr val="000000"/>
                </a:solidFill>
                <a:latin typeface="Courier New" pitchFamily="-106" charset="0"/>
                <a:ea typeface="ＭＳ Ｐゴシック" pitchFamily="-106" charset="-128"/>
                <a:cs typeface="Courier New" pitchFamily="-106" charset="0"/>
              </a:rPr>
              <a:t>(</a:t>
            </a:r>
            <a:r>
              <a:rPr lang="en-GB" b="1" dirty="0">
                <a:solidFill>
                  <a:srgbClr val="0070C0"/>
                </a:solidFill>
                <a:latin typeface="Courier New" pitchFamily="-106" charset="0"/>
                <a:ea typeface="ＭＳ Ｐゴシック" pitchFamily="-106" charset="-128"/>
                <a:cs typeface="Courier New" pitchFamily="-106" charset="0"/>
              </a:rPr>
              <a:t>this</a:t>
            </a:r>
            <a:r>
              <a:rPr lang="en-GB" b="1" dirty="0">
                <a:solidFill>
                  <a:srgbClr val="000000"/>
                </a:solidFill>
                <a:latin typeface="Courier New" pitchFamily="-106" charset="0"/>
                <a:ea typeface="ＭＳ Ｐゴシック" pitchFamily="-106" charset="-128"/>
                <a:cs typeface="Courier New" pitchFamily="-106" charset="0"/>
              </a:rPr>
              <a:t>, [</a:t>
            </a:r>
            <a:r>
              <a:rPr lang="en-GB" b="1" dirty="0" err="1">
                <a:solidFill>
                  <a:srgbClr val="000000"/>
                </a:solidFill>
                <a:latin typeface="Courier New" pitchFamily="-106" charset="0"/>
                <a:ea typeface="ＭＳ Ｐゴシック" pitchFamily="-106" charset="-128"/>
                <a:cs typeface="Courier New" pitchFamily="-106" charset="0"/>
              </a:rPr>
              <a:t>firstName</a:t>
            </a:r>
            <a:r>
              <a:rPr lang="en-GB" b="1" dirty="0">
                <a:solidFill>
                  <a:srgbClr val="000000"/>
                </a:solidFill>
                <a:latin typeface="Courier New" pitchFamily="-106" charset="0"/>
                <a:ea typeface="ＭＳ Ｐゴシック" pitchFamily="-106" charset="-128"/>
                <a:cs typeface="Courier New" pitchFamily="-106" charset="0"/>
              </a:rPr>
              <a:t>, </a:t>
            </a:r>
            <a:r>
              <a:rPr lang="en-GB" b="1" dirty="0" err="1">
                <a:solidFill>
                  <a:srgbClr val="000000"/>
                </a:solidFill>
                <a:latin typeface="Courier New" pitchFamily="-106" charset="0"/>
                <a:ea typeface="ＭＳ Ｐゴシック" pitchFamily="-106" charset="-128"/>
                <a:cs typeface="Courier New" pitchFamily="-106" charset="0"/>
              </a:rPr>
              <a:t>lastName</a:t>
            </a:r>
            <a:r>
              <a:rPr lang="en-GB" b="1" dirty="0">
                <a:solidFill>
                  <a:srgbClr val="000000"/>
                </a:solidFill>
                <a:latin typeface="Courier New" pitchFamily="-106" charset="0"/>
                <a:ea typeface="ＭＳ Ｐゴシック" pitchFamily="-106" charset="-128"/>
                <a:cs typeface="Courier New" pitchFamily="-106" charset="0"/>
              </a:rPr>
              <a:t>]);</a:t>
            </a:r>
          </a:p>
          <a:p>
            <a:pPr eaLnBrk="1" hangingPunct="1">
              <a:buFont typeface="Wingdings" pitchFamily="1" charset="2"/>
              <a:buNone/>
            </a:pPr>
            <a:r>
              <a:rPr lang="en-GB" b="1" dirty="0">
                <a:solidFill>
                  <a:srgbClr val="000000"/>
                </a:solidFill>
                <a:latin typeface="Courier New" pitchFamily="-106" charset="0"/>
                <a:ea typeface="ＭＳ Ｐゴシック" pitchFamily="-106" charset="-128"/>
                <a:cs typeface="Courier New" pitchFamily="-106" charset="0"/>
              </a:rPr>
              <a:t>	</a:t>
            </a:r>
            <a:r>
              <a:rPr lang="en-GB" b="1" dirty="0" err="1">
                <a:solidFill>
                  <a:srgbClr val="0070C0"/>
                </a:solidFill>
                <a:latin typeface="Courier New" pitchFamily="-106" charset="0"/>
                <a:ea typeface="ＭＳ Ｐゴシック" pitchFamily="-106" charset="-128"/>
                <a:cs typeface="Courier New" pitchFamily="-106" charset="0"/>
              </a:rPr>
              <a:t>this</a:t>
            </a:r>
            <a:r>
              <a:rPr lang="en-GB" b="1" dirty="0" err="1">
                <a:solidFill>
                  <a:srgbClr val="000000"/>
                </a:solidFill>
                <a:latin typeface="Courier New" pitchFamily="-106" charset="0"/>
                <a:ea typeface="ＭＳ Ｐゴシック" pitchFamily="-106" charset="-128"/>
                <a:cs typeface="Courier New" pitchFamily="-106" charset="0"/>
              </a:rPr>
              <a:t>.employeeId</a:t>
            </a:r>
            <a:r>
              <a:rPr lang="en-GB" b="1" dirty="0">
                <a:solidFill>
                  <a:srgbClr val="000000"/>
                </a:solidFill>
                <a:latin typeface="Courier New" pitchFamily="-106" charset="0"/>
                <a:ea typeface="ＭＳ Ｐゴシック" pitchFamily="-106" charset="-128"/>
                <a:cs typeface="Courier New" pitchFamily="-106" charset="0"/>
              </a:rPr>
              <a:t> = </a:t>
            </a:r>
            <a:r>
              <a:rPr lang="en-GB" b="1" dirty="0" err="1">
                <a:solidFill>
                  <a:srgbClr val="000000"/>
                </a:solidFill>
                <a:latin typeface="Courier New" pitchFamily="-106" charset="0"/>
                <a:ea typeface="ＭＳ Ｐゴシック" pitchFamily="-106" charset="-128"/>
                <a:cs typeface="Courier New" pitchFamily="-106" charset="0"/>
              </a:rPr>
              <a:t>employeeId</a:t>
            </a:r>
            <a:r>
              <a:rPr lang="en-GB" b="1" dirty="0">
                <a:solidFill>
                  <a:srgbClr val="000000"/>
                </a:solidFill>
                <a:latin typeface="Courier New" pitchFamily="-106" charset="0"/>
                <a:ea typeface="ＭＳ Ｐゴシック" pitchFamily="-106" charset="-128"/>
                <a:cs typeface="Courier New" pitchFamily="-106" charset="0"/>
              </a:rPr>
              <a:t>;</a:t>
            </a:r>
          </a:p>
          <a:p>
            <a:pPr eaLnBrk="1" hangingPunct="1">
              <a:buFont typeface="Wingdings" pitchFamily="1" charset="2"/>
              <a:buNone/>
            </a:pPr>
            <a:r>
              <a:rPr lang="en-GB" b="1" dirty="0" smtClean="0">
                <a:solidFill>
                  <a:srgbClr val="000000"/>
                </a:solidFill>
                <a:latin typeface="Courier New" pitchFamily="-106" charset="0"/>
                <a:ea typeface="ＭＳ Ｐゴシック" pitchFamily="-106" charset="-128"/>
                <a:cs typeface="Courier New" pitchFamily="-106" charset="0"/>
              </a:rPr>
              <a:t>}</a:t>
            </a:r>
          </a:p>
          <a:p>
            <a:pPr eaLnBrk="1" hangingPunct="1">
              <a:buFont typeface="Wingdings" pitchFamily="1" charset="2"/>
              <a:buNone/>
            </a:pPr>
            <a:endParaRPr lang="en-GB" b="1" dirty="0" smtClean="0">
              <a:solidFill>
                <a:srgbClr val="000000"/>
              </a:solidFill>
              <a:latin typeface="Courier New" pitchFamily="-106" charset="0"/>
              <a:ea typeface="ＭＳ Ｐゴシック" pitchFamily="-106" charset="-128"/>
              <a:cs typeface="Courier New" pitchFamily="-106" charset="0"/>
            </a:endParaRPr>
          </a:p>
          <a:p>
            <a:pPr eaLnBrk="1" hangingPunct="1">
              <a:buFont typeface="Wingdings" pitchFamily="1" charset="2"/>
              <a:buNone/>
            </a:pPr>
            <a:r>
              <a:rPr lang="en-GB" b="1" dirty="0" err="1" smtClean="0">
                <a:solidFill>
                  <a:srgbClr val="000000"/>
                </a:solidFill>
                <a:latin typeface="Courier New" pitchFamily="-106" charset="0"/>
                <a:ea typeface="ＭＳ Ｐゴシック" pitchFamily="-106" charset="-128"/>
                <a:cs typeface="Courier New" pitchFamily="-106" charset="0"/>
              </a:rPr>
              <a:t>Employee.prototype</a:t>
            </a:r>
            <a:r>
              <a:rPr lang="en-GB" b="1" dirty="0" smtClean="0">
                <a:solidFill>
                  <a:srgbClr val="000000"/>
                </a:solidFill>
                <a:latin typeface="Courier New" pitchFamily="-106" charset="0"/>
                <a:ea typeface="ＭＳ Ｐゴシック" pitchFamily="-106" charset="-128"/>
                <a:cs typeface="Courier New" pitchFamily="-106" charset="0"/>
              </a:rPr>
              <a:t> </a:t>
            </a:r>
            <a:r>
              <a:rPr lang="en-GB" b="1" dirty="0">
                <a:solidFill>
                  <a:srgbClr val="000000"/>
                </a:solidFill>
                <a:latin typeface="Courier New" pitchFamily="-106" charset="0"/>
                <a:ea typeface="ＭＳ Ｐゴシック" pitchFamily="-106" charset="-128"/>
                <a:cs typeface="Courier New" pitchFamily="-106" charset="0"/>
              </a:rPr>
              <a:t>= </a:t>
            </a:r>
            <a:r>
              <a:rPr lang="en-GB" b="1" dirty="0" err="1" smtClean="0">
                <a:solidFill>
                  <a:schemeClr val="tx1"/>
                </a:solidFill>
                <a:latin typeface="Courier New" pitchFamily="-106" charset="0"/>
                <a:ea typeface="ＭＳ Ｐゴシック" pitchFamily="-106" charset="-128"/>
                <a:cs typeface="Courier New" pitchFamily="-106" charset="0"/>
              </a:rPr>
              <a:t>Object.create</a:t>
            </a:r>
            <a:r>
              <a:rPr lang="en-GB" b="1" dirty="0" smtClean="0">
                <a:solidFill>
                  <a:schemeClr val="tx1"/>
                </a:solidFill>
                <a:latin typeface="Courier New" pitchFamily="-106" charset="0"/>
                <a:ea typeface="ＭＳ Ｐゴシック" pitchFamily="-106" charset="-128"/>
                <a:cs typeface="Courier New" pitchFamily="-106" charset="0"/>
              </a:rPr>
              <a:t>(</a:t>
            </a:r>
            <a:r>
              <a:rPr lang="en-GB" b="1" dirty="0" err="1" smtClean="0">
                <a:solidFill>
                  <a:srgbClr val="000000"/>
                </a:solidFill>
                <a:latin typeface="Courier New" pitchFamily="-106" charset="0"/>
                <a:ea typeface="ＭＳ Ｐゴシック" pitchFamily="-106" charset="-128"/>
                <a:cs typeface="Courier New" pitchFamily="-106" charset="0"/>
              </a:rPr>
              <a:t>Person.prototype</a:t>
            </a:r>
            <a:r>
              <a:rPr lang="en-GB" b="1" dirty="0" smtClean="0">
                <a:solidFill>
                  <a:srgbClr val="000000"/>
                </a:solidFill>
                <a:latin typeface="Courier New" pitchFamily="-106" charset="0"/>
                <a:ea typeface="ＭＳ Ｐゴシック" pitchFamily="-106" charset="-128"/>
                <a:cs typeface="Courier New" pitchFamily="-106" charset="0"/>
              </a:rPr>
              <a:t>);</a:t>
            </a:r>
          </a:p>
          <a:p>
            <a:pPr eaLnBrk="1" hangingPunct="1">
              <a:buFont typeface="Wingdings" pitchFamily="1" charset="2"/>
              <a:buNone/>
            </a:pPr>
            <a:endParaRPr lang="en-GB" b="1" dirty="0" smtClean="0">
              <a:solidFill>
                <a:srgbClr val="000000"/>
              </a:solidFill>
              <a:latin typeface="Courier New" pitchFamily="-106" charset="0"/>
              <a:ea typeface="ＭＳ Ｐゴシック" pitchFamily="-106" charset="-128"/>
              <a:cs typeface="Courier New" pitchFamily="-106" charset="0"/>
            </a:endParaRPr>
          </a:p>
          <a:p>
            <a:pPr eaLnBrk="1" hangingPunct="1">
              <a:buFont typeface="Wingdings" pitchFamily="1" charset="2"/>
              <a:buNone/>
            </a:pPr>
            <a:r>
              <a:rPr lang="en-GB" b="1" dirty="0" err="1" smtClean="0">
                <a:solidFill>
                  <a:srgbClr val="000000"/>
                </a:solidFill>
                <a:latin typeface="Courier New" pitchFamily="-106" charset="0"/>
                <a:ea typeface="ＭＳ Ｐゴシック" pitchFamily="-106" charset="-128"/>
                <a:cs typeface="Courier New" pitchFamily="-106" charset="0"/>
              </a:rPr>
              <a:t>Employee.prototype.work</a:t>
            </a:r>
            <a:r>
              <a:rPr lang="en-GB" b="1" dirty="0" smtClean="0">
                <a:solidFill>
                  <a:srgbClr val="000000"/>
                </a:solidFill>
                <a:latin typeface="Courier New" pitchFamily="-106" charset="0"/>
                <a:ea typeface="ＭＳ Ｐゴシック" pitchFamily="-106" charset="-128"/>
                <a:cs typeface="Courier New" pitchFamily="-106" charset="0"/>
              </a:rPr>
              <a:t> = </a:t>
            </a:r>
            <a:r>
              <a:rPr lang="en-GB" b="1" dirty="0">
                <a:solidFill>
                  <a:srgbClr val="0070C0"/>
                </a:solidFill>
                <a:latin typeface="Courier New" pitchFamily="-106" charset="0"/>
                <a:ea typeface="ＭＳ Ｐゴシック" pitchFamily="-106" charset="-128"/>
                <a:cs typeface="Courier New" pitchFamily="-106" charset="0"/>
              </a:rPr>
              <a:t>function</a:t>
            </a:r>
            <a:r>
              <a:rPr lang="en-GB" b="1" dirty="0">
                <a:solidFill>
                  <a:srgbClr val="000000"/>
                </a:solidFill>
                <a:latin typeface="Courier New" pitchFamily="-106" charset="0"/>
                <a:ea typeface="ＭＳ Ｐゴシック" pitchFamily="-106" charset="-128"/>
                <a:cs typeface="Courier New" pitchFamily="-106" charset="0"/>
              </a:rPr>
              <a:t>() {</a:t>
            </a:r>
          </a:p>
          <a:p>
            <a:pPr eaLnBrk="1" hangingPunct="1">
              <a:buFont typeface="Wingdings" pitchFamily="1" charset="2"/>
              <a:buNone/>
            </a:pPr>
            <a:r>
              <a:rPr lang="en-GB" b="1" dirty="0">
                <a:solidFill>
                  <a:srgbClr val="000000"/>
                </a:solidFill>
                <a:latin typeface="Courier New" pitchFamily="-106" charset="0"/>
                <a:ea typeface="ＭＳ Ｐゴシック" pitchFamily="-106" charset="-128"/>
                <a:cs typeface="Courier New" pitchFamily="-106" charset="0"/>
              </a:rPr>
              <a:t>	</a:t>
            </a:r>
            <a:r>
              <a:rPr lang="en-GB" b="1" dirty="0" err="1">
                <a:solidFill>
                  <a:srgbClr val="000000"/>
                </a:solidFill>
                <a:latin typeface="Courier New" pitchFamily="-106" charset="0"/>
                <a:ea typeface="ＭＳ Ｐゴシック" pitchFamily="-106" charset="-128"/>
                <a:cs typeface="Courier New" pitchFamily="-106" charset="0"/>
              </a:rPr>
              <a:t>console.log</a:t>
            </a:r>
            <a:r>
              <a:rPr lang="en-GB" b="1" dirty="0">
                <a:solidFill>
                  <a:srgbClr val="000000"/>
                </a:solidFill>
                <a:latin typeface="Courier New" pitchFamily="-106" charset="0"/>
                <a:ea typeface="ＭＳ Ｐゴシック" pitchFamily="-106" charset="-128"/>
                <a:cs typeface="Courier New" pitchFamily="-106" charset="0"/>
              </a:rPr>
              <a:t>("</a:t>
            </a:r>
            <a:r>
              <a:rPr lang="en-GB" b="1" dirty="0">
                <a:solidFill>
                  <a:srgbClr val="00B050"/>
                </a:solidFill>
                <a:latin typeface="Courier New" pitchFamily="1" charset="0"/>
              </a:rPr>
              <a:t>He/She is working</a:t>
            </a:r>
            <a:r>
              <a:rPr lang="en-GB" b="1" dirty="0">
                <a:solidFill>
                  <a:srgbClr val="000000"/>
                </a:solidFill>
                <a:latin typeface="Courier New" pitchFamily="-106" charset="0"/>
                <a:ea typeface="ＭＳ Ｐゴシック" pitchFamily="-106" charset="-128"/>
                <a:cs typeface="Courier New" pitchFamily="-106" charset="0"/>
              </a:rPr>
              <a:t>");</a:t>
            </a:r>
          </a:p>
          <a:p>
            <a:pPr eaLnBrk="1" hangingPunct="1">
              <a:buFont typeface="Wingdings" pitchFamily="1" charset="2"/>
              <a:buNone/>
            </a:pPr>
            <a:r>
              <a:rPr lang="en-GB" b="1" dirty="0" smtClean="0">
                <a:solidFill>
                  <a:srgbClr val="000000"/>
                </a:solidFill>
                <a:latin typeface="Courier New" pitchFamily="-106" charset="0"/>
                <a:ea typeface="ＭＳ Ｐゴシック" pitchFamily="-106" charset="-128"/>
                <a:cs typeface="Courier New" pitchFamily="-106" charset="0"/>
              </a:rPr>
              <a:t>};</a:t>
            </a:r>
            <a:endParaRPr lang="en-GB" b="1" dirty="0">
              <a:solidFill>
                <a:srgbClr val="000000"/>
              </a:solidFill>
              <a:latin typeface="Courier New" pitchFamily="-106" charset="0"/>
              <a:ea typeface="ＭＳ Ｐゴシック" pitchFamily="-106" charset="-128"/>
              <a:cs typeface="Courier New" pitchFamily="-106" charset="0"/>
            </a:endParaRPr>
          </a:p>
        </p:txBody>
      </p:sp>
    </p:spTree>
    <p:extLst>
      <p:ext uri="{BB962C8B-B14F-4D97-AF65-F5344CB8AC3E}">
        <p14:creationId xmlns:p14="http://schemas.microsoft.com/office/powerpoint/2010/main" val="2310531356"/>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Inheritance with Function Objects</a:t>
            </a:r>
          </a:p>
        </p:txBody>
      </p:sp>
      <p:sp>
        <p:nvSpPr>
          <p:cNvPr id="3" name="Espace réservé du contenu 2"/>
          <p:cNvSpPr>
            <a:spLocks noGrp="1"/>
          </p:cNvSpPr>
          <p:nvPr>
            <p:ph idx="1"/>
          </p:nvPr>
        </p:nvSpPr>
        <p:spPr/>
        <p:txBody>
          <a:bodyPr/>
          <a:lstStyle/>
          <a:p>
            <a:pPr eaLnBrk="1" hangingPunct="1">
              <a:lnSpc>
                <a:spcPct val="90000"/>
              </a:lnSpc>
            </a:pPr>
            <a:r>
              <a:rPr lang="en-US" dirty="0"/>
              <a:t>Example:</a:t>
            </a:r>
          </a:p>
        </p:txBody>
      </p:sp>
      <p:sp>
        <p:nvSpPr>
          <p:cNvPr id="4" name="Espace réservé du contenu 3"/>
          <p:cNvSpPr>
            <a:spLocks noGrp="1"/>
          </p:cNvSpPr>
          <p:nvPr>
            <p:ph sz="quarter" idx="13"/>
          </p:nvPr>
        </p:nvSpPr>
        <p:spPr/>
        <p:txBody>
          <a:bodyPr/>
          <a:lstStyle/>
          <a:p>
            <a:r>
              <a:rPr lang="en-US" dirty="0"/>
              <a:t>Inheritance</a:t>
            </a:r>
            <a:endParaRPr lang="fr-FR" dirty="0"/>
          </a:p>
        </p:txBody>
      </p:sp>
      <p:pic>
        <p:nvPicPr>
          <p:cNvPr id="8" name="Image 5"/>
          <p:cNvPicPr>
            <a:picLocks noChangeAspect="1"/>
          </p:cNvPicPr>
          <p:nvPr/>
        </p:nvPicPr>
        <p:blipFill>
          <a:blip r:embed="rId2" cstate="print"/>
          <a:srcRect/>
          <a:stretch>
            <a:fillRect/>
          </a:stretch>
        </p:blipFill>
        <p:spPr bwMode="auto">
          <a:xfrm>
            <a:off x="34925" y="49213"/>
            <a:ext cx="677863" cy="787400"/>
          </a:xfrm>
          <a:prstGeom prst="rect">
            <a:avLst/>
          </a:prstGeom>
          <a:noFill/>
          <a:ln w="9525">
            <a:noFill/>
            <a:miter lim="800000"/>
            <a:headEnd/>
            <a:tailEnd/>
          </a:ln>
        </p:spPr>
      </p:pic>
      <p:sp>
        <p:nvSpPr>
          <p:cNvPr id="6" name="Rectangle à coins arrondis 4"/>
          <p:cNvSpPr/>
          <p:nvPr/>
        </p:nvSpPr>
        <p:spPr>
          <a:xfrm>
            <a:off x="179512" y="1705372"/>
            <a:ext cx="8785225" cy="3528392"/>
          </a:xfrm>
          <a:prstGeom prst="roundRect">
            <a:avLst/>
          </a:prstGeom>
        </p:spPr>
        <p:style>
          <a:lnRef idx="2">
            <a:schemeClr val="dk1"/>
          </a:lnRef>
          <a:fillRef idx="1">
            <a:schemeClr val="lt1"/>
          </a:fillRef>
          <a:effectRef idx="0">
            <a:schemeClr val="dk1"/>
          </a:effectRef>
          <a:fontRef idx="minor">
            <a:schemeClr val="dk1"/>
          </a:fontRef>
        </p:style>
        <p:txBody>
          <a:bodyPr anchor="ctr"/>
          <a:lstStyle/>
          <a:p>
            <a:pPr eaLnBrk="1" hangingPunct="1">
              <a:buFont typeface="Wingdings" pitchFamily="1" charset="2"/>
              <a:buNone/>
            </a:pPr>
            <a:r>
              <a:rPr lang="en-GB" b="1" dirty="0">
                <a:solidFill>
                  <a:srgbClr val="0070C0"/>
                </a:solidFill>
                <a:latin typeface="Courier New" pitchFamily="-106" charset="0"/>
                <a:ea typeface="ＭＳ Ｐゴシック" pitchFamily="-106" charset="-128"/>
                <a:cs typeface="Courier New" pitchFamily="-106" charset="0"/>
              </a:rPr>
              <a:t>function</a:t>
            </a:r>
            <a:r>
              <a:rPr lang="en-GB" b="1" dirty="0">
                <a:solidFill>
                  <a:srgbClr val="000000"/>
                </a:solidFill>
                <a:latin typeface="Courier New" pitchFamily="-106" charset="0"/>
                <a:ea typeface="ＭＳ Ｐゴシック" pitchFamily="-106" charset="-128"/>
                <a:cs typeface="Courier New" pitchFamily="-106" charset="0"/>
              </a:rPr>
              <a:t> Manager(</a:t>
            </a:r>
            <a:r>
              <a:rPr lang="en-GB" b="1" dirty="0" err="1">
                <a:solidFill>
                  <a:srgbClr val="000000"/>
                </a:solidFill>
                <a:latin typeface="Courier New" pitchFamily="-106" charset="0"/>
                <a:ea typeface="ＭＳ Ｐゴシック" pitchFamily="-106" charset="-128"/>
                <a:cs typeface="Courier New" pitchFamily="-106" charset="0"/>
              </a:rPr>
              <a:t>firstName</a:t>
            </a:r>
            <a:r>
              <a:rPr lang="en-GB" b="1" dirty="0">
                <a:solidFill>
                  <a:srgbClr val="000000"/>
                </a:solidFill>
                <a:latin typeface="Courier New" pitchFamily="-106" charset="0"/>
                <a:ea typeface="ＭＳ Ｐゴシック" pitchFamily="-106" charset="-128"/>
                <a:cs typeface="Courier New" pitchFamily="-106" charset="0"/>
              </a:rPr>
              <a:t>, </a:t>
            </a:r>
            <a:r>
              <a:rPr lang="en-GB" b="1" dirty="0" err="1">
                <a:solidFill>
                  <a:srgbClr val="000000"/>
                </a:solidFill>
                <a:latin typeface="Courier New" pitchFamily="-106" charset="0"/>
                <a:ea typeface="ＭＳ Ｐゴシック" pitchFamily="-106" charset="-128"/>
                <a:cs typeface="Courier New" pitchFamily="-106" charset="0"/>
              </a:rPr>
              <a:t>lastName</a:t>
            </a:r>
            <a:r>
              <a:rPr lang="en-GB" b="1" dirty="0">
                <a:solidFill>
                  <a:srgbClr val="000000"/>
                </a:solidFill>
                <a:latin typeface="Courier New" pitchFamily="-106" charset="0"/>
                <a:ea typeface="ＭＳ Ｐゴシック" pitchFamily="-106" charset="-128"/>
                <a:cs typeface="Courier New" pitchFamily="-106" charset="0"/>
              </a:rPr>
              <a:t>, </a:t>
            </a:r>
            <a:r>
              <a:rPr lang="en-GB" b="1" dirty="0" err="1">
                <a:solidFill>
                  <a:srgbClr val="000000"/>
                </a:solidFill>
                <a:latin typeface="Courier New" pitchFamily="-106" charset="0"/>
                <a:ea typeface="ＭＳ Ｐゴシック" pitchFamily="-106" charset="-128"/>
                <a:cs typeface="Courier New" pitchFamily="-106" charset="0"/>
              </a:rPr>
              <a:t>employeeId</a:t>
            </a:r>
            <a:r>
              <a:rPr lang="en-GB" b="1" dirty="0">
                <a:solidFill>
                  <a:srgbClr val="000000"/>
                </a:solidFill>
                <a:latin typeface="Courier New" pitchFamily="-106" charset="0"/>
                <a:ea typeface="ＭＳ Ｐゴシック" pitchFamily="-106" charset="-128"/>
                <a:cs typeface="Courier New" pitchFamily="-106" charset="0"/>
              </a:rPr>
              <a:t>) {</a:t>
            </a:r>
          </a:p>
          <a:p>
            <a:pPr eaLnBrk="1" hangingPunct="1">
              <a:buFont typeface="Wingdings" pitchFamily="1" charset="2"/>
              <a:buNone/>
            </a:pPr>
            <a:r>
              <a:rPr lang="en-GB" b="1" dirty="0">
                <a:solidFill>
                  <a:srgbClr val="000000"/>
                </a:solidFill>
                <a:latin typeface="Courier New" pitchFamily="-106" charset="0"/>
                <a:ea typeface="ＭＳ Ｐゴシック" pitchFamily="-106" charset="-128"/>
                <a:cs typeface="Courier New" pitchFamily="-106" charset="0"/>
              </a:rPr>
              <a:t> </a:t>
            </a:r>
            <a:r>
              <a:rPr lang="en-GB" b="1" dirty="0" smtClean="0">
                <a:solidFill>
                  <a:srgbClr val="000000"/>
                </a:solidFill>
                <a:latin typeface="Courier New" pitchFamily="-106" charset="0"/>
                <a:ea typeface="ＭＳ Ｐゴシック" pitchFamily="-106" charset="-128"/>
                <a:cs typeface="Courier New" pitchFamily="-106" charset="0"/>
              </a:rPr>
              <a:t>   </a:t>
            </a:r>
            <a:r>
              <a:rPr lang="en-GB" b="1" dirty="0" err="1" smtClean="0">
                <a:solidFill>
                  <a:srgbClr val="000000"/>
                </a:solidFill>
                <a:latin typeface="Courier New" pitchFamily="-106" charset="0"/>
                <a:ea typeface="ＭＳ Ｐゴシック" pitchFamily="-106" charset="-128"/>
                <a:cs typeface="Courier New" pitchFamily="-106" charset="0"/>
              </a:rPr>
              <a:t>Employee.apply</a:t>
            </a:r>
            <a:r>
              <a:rPr lang="en-GB" b="1" dirty="0">
                <a:solidFill>
                  <a:srgbClr val="000000"/>
                </a:solidFill>
                <a:latin typeface="Courier New" pitchFamily="-106" charset="0"/>
                <a:ea typeface="ＭＳ Ｐゴシック" pitchFamily="-106" charset="-128"/>
                <a:cs typeface="Courier New" pitchFamily="-106" charset="0"/>
              </a:rPr>
              <a:t>(</a:t>
            </a:r>
            <a:r>
              <a:rPr lang="en-GB" b="1" dirty="0">
                <a:solidFill>
                  <a:srgbClr val="0070C0"/>
                </a:solidFill>
                <a:latin typeface="Courier New" pitchFamily="-106" charset="0"/>
                <a:ea typeface="ＭＳ Ｐゴシック" pitchFamily="-106" charset="-128"/>
                <a:cs typeface="Courier New" pitchFamily="-106" charset="0"/>
              </a:rPr>
              <a:t>this</a:t>
            </a:r>
            <a:r>
              <a:rPr lang="en-GB" b="1" dirty="0">
                <a:solidFill>
                  <a:srgbClr val="000000"/>
                </a:solidFill>
                <a:latin typeface="Courier New" pitchFamily="-106" charset="0"/>
                <a:ea typeface="ＭＳ Ｐゴシック" pitchFamily="-106" charset="-128"/>
                <a:cs typeface="Courier New" pitchFamily="-106" charset="0"/>
              </a:rPr>
              <a:t>, [</a:t>
            </a:r>
            <a:r>
              <a:rPr lang="en-GB" b="1" dirty="0" err="1">
                <a:solidFill>
                  <a:srgbClr val="000000"/>
                </a:solidFill>
                <a:latin typeface="Courier New" pitchFamily="-106" charset="0"/>
                <a:ea typeface="ＭＳ Ｐゴシック" pitchFamily="-106" charset="-128"/>
                <a:cs typeface="Courier New" pitchFamily="-106" charset="0"/>
              </a:rPr>
              <a:t>firstName</a:t>
            </a:r>
            <a:r>
              <a:rPr lang="en-GB" b="1" dirty="0">
                <a:solidFill>
                  <a:srgbClr val="000000"/>
                </a:solidFill>
                <a:latin typeface="Courier New" pitchFamily="-106" charset="0"/>
                <a:ea typeface="ＭＳ Ｐゴシック" pitchFamily="-106" charset="-128"/>
                <a:cs typeface="Courier New" pitchFamily="-106" charset="0"/>
              </a:rPr>
              <a:t>, </a:t>
            </a:r>
            <a:r>
              <a:rPr lang="en-GB" b="1" dirty="0" err="1">
                <a:solidFill>
                  <a:srgbClr val="000000"/>
                </a:solidFill>
                <a:latin typeface="Courier New" pitchFamily="-106" charset="0"/>
                <a:ea typeface="ＭＳ Ｐゴシック" pitchFamily="-106" charset="-128"/>
                <a:cs typeface="Courier New" pitchFamily="-106" charset="0"/>
              </a:rPr>
              <a:t>lastName</a:t>
            </a:r>
            <a:r>
              <a:rPr lang="en-GB" b="1" dirty="0" smtClean="0">
                <a:solidFill>
                  <a:srgbClr val="000000"/>
                </a:solidFill>
                <a:latin typeface="Courier New" pitchFamily="-106" charset="0"/>
                <a:ea typeface="ＭＳ Ｐゴシック" pitchFamily="-106" charset="-128"/>
                <a:cs typeface="Courier New" pitchFamily="-106" charset="0"/>
              </a:rPr>
              <a:t>, </a:t>
            </a:r>
            <a:r>
              <a:rPr lang="en-GB" b="1" dirty="0" err="1" smtClean="0">
                <a:solidFill>
                  <a:srgbClr val="000000"/>
                </a:solidFill>
                <a:latin typeface="Courier New" pitchFamily="-106" charset="0"/>
                <a:ea typeface="ＭＳ Ｐゴシック" pitchFamily="-106" charset="-128"/>
                <a:cs typeface="Courier New" pitchFamily="-106" charset="0"/>
              </a:rPr>
              <a:t>employeeId</a:t>
            </a:r>
            <a:r>
              <a:rPr lang="en-GB" b="1" dirty="0">
                <a:solidFill>
                  <a:srgbClr val="000000"/>
                </a:solidFill>
                <a:latin typeface="Courier New" pitchFamily="-106" charset="0"/>
                <a:ea typeface="ＭＳ Ｐゴシック" pitchFamily="-106" charset="-128"/>
                <a:cs typeface="Courier New" pitchFamily="-106" charset="0"/>
              </a:rPr>
              <a:t>]);</a:t>
            </a:r>
          </a:p>
          <a:p>
            <a:pPr eaLnBrk="1" hangingPunct="1">
              <a:buFont typeface="Wingdings" pitchFamily="1" charset="2"/>
              <a:buNone/>
            </a:pPr>
            <a:r>
              <a:rPr lang="en-GB" b="1" dirty="0" smtClean="0">
                <a:solidFill>
                  <a:srgbClr val="000000"/>
                </a:solidFill>
                <a:latin typeface="Courier New" pitchFamily="-106" charset="0"/>
                <a:ea typeface="ＭＳ Ｐゴシック" pitchFamily="-106" charset="-128"/>
                <a:cs typeface="Courier New" pitchFamily="-106" charset="0"/>
              </a:rPr>
              <a:t>}</a:t>
            </a:r>
          </a:p>
          <a:p>
            <a:pPr eaLnBrk="1" hangingPunct="1">
              <a:buFont typeface="Wingdings" pitchFamily="1" charset="2"/>
              <a:buNone/>
            </a:pPr>
            <a:endParaRPr lang="en-GB" b="1" dirty="0">
              <a:solidFill>
                <a:srgbClr val="000000"/>
              </a:solidFill>
              <a:latin typeface="Courier New" pitchFamily="-106" charset="0"/>
              <a:ea typeface="ＭＳ Ｐゴシック" pitchFamily="-106" charset="-128"/>
              <a:cs typeface="Courier New" pitchFamily="-106" charset="0"/>
            </a:endParaRPr>
          </a:p>
          <a:p>
            <a:pPr eaLnBrk="1" hangingPunct="1">
              <a:buFont typeface="Wingdings" pitchFamily="1" charset="2"/>
              <a:buNone/>
            </a:pPr>
            <a:r>
              <a:rPr lang="en-GB" b="1" dirty="0" err="1">
                <a:solidFill>
                  <a:srgbClr val="000000"/>
                </a:solidFill>
                <a:latin typeface="Courier New" pitchFamily="-106" charset="0"/>
                <a:ea typeface="ＭＳ Ｐゴシック" pitchFamily="-106" charset="-128"/>
                <a:cs typeface="Courier New" pitchFamily="-106" charset="0"/>
              </a:rPr>
              <a:t>Manager.prototype</a:t>
            </a:r>
            <a:r>
              <a:rPr lang="en-GB" b="1" dirty="0">
                <a:solidFill>
                  <a:srgbClr val="000000"/>
                </a:solidFill>
                <a:latin typeface="Courier New" pitchFamily="-106" charset="0"/>
                <a:ea typeface="ＭＳ Ｐゴシック" pitchFamily="-106" charset="-128"/>
                <a:cs typeface="Courier New" pitchFamily="-106" charset="0"/>
              </a:rPr>
              <a:t> </a:t>
            </a:r>
            <a:r>
              <a:rPr lang="en-GB" b="1" dirty="0" smtClean="0">
                <a:solidFill>
                  <a:srgbClr val="000000"/>
                </a:solidFill>
                <a:latin typeface="Courier New" pitchFamily="-106" charset="0"/>
                <a:ea typeface="ＭＳ Ｐゴシック" pitchFamily="-106" charset="-128"/>
                <a:cs typeface="Courier New" pitchFamily="-106" charset="0"/>
              </a:rPr>
              <a:t>= </a:t>
            </a:r>
            <a:r>
              <a:rPr lang="en-GB" b="1" dirty="0" err="1" smtClean="0">
                <a:solidFill>
                  <a:srgbClr val="000000"/>
                </a:solidFill>
                <a:latin typeface="Courier New" pitchFamily="-106" charset="0"/>
                <a:ea typeface="ＭＳ Ｐゴシック" pitchFamily="-106" charset="-128"/>
                <a:cs typeface="Courier New" pitchFamily="-106" charset="0"/>
              </a:rPr>
              <a:t>Object.create</a:t>
            </a:r>
            <a:r>
              <a:rPr lang="en-GB" b="1" dirty="0" smtClean="0">
                <a:solidFill>
                  <a:srgbClr val="000000"/>
                </a:solidFill>
                <a:latin typeface="Courier New" pitchFamily="-106" charset="0"/>
                <a:ea typeface="ＭＳ Ｐゴシック" pitchFamily="-106" charset="-128"/>
                <a:cs typeface="Courier New" pitchFamily="-106" charset="0"/>
              </a:rPr>
              <a:t>(</a:t>
            </a:r>
            <a:r>
              <a:rPr lang="en-GB" b="1" dirty="0" err="1" smtClean="0">
                <a:solidFill>
                  <a:srgbClr val="000000"/>
                </a:solidFill>
                <a:latin typeface="Courier New" pitchFamily="-106" charset="0"/>
                <a:ea typeface="ＭＳ Ｐゴシック" pitchFamily="-106" charset="-128"/>
                <a:cs typeface="Courier New" pitchFamily="-106" charset="0"/>
              </a:rPr>
              <a:t>Employee.prototype</a:t>
            </a:r>
            <a:r>
              <a:rPr lang="en-GB" b="1" dirty="0" smtClean="0">
                <a:solidFill>
                  <a:srgbClr val="000000"/>
                </a:solidFill>
                <a:latin typeface="Courier New" pitchFamily="-106" charset="0"/>
                <a:ea typeface="ＭＳ Ｐゴシック" pitchFamily="-106" charset="-128"/>
                <a:cs typeface="Courier New" pitchFamily="-106" charset="0"/>
              </a:rPr>
              <a:t>);</a:t>
            </a:r>
          </a:p>
          <a:p>
            <a:pPr eaLnBrk="1" hangingPunct="1">
              <a:buFont typeface="Wingdings" pitchFamily="1" charset="2"/>
              <a:buNone/>
            </a:pPr>
            <a:endParaRPr lang="en-GB" b="1" dirty="0">
              <a:solidFill>
                <a:srgbClr val="000000"/>
              </a:solidFill>
              <a:latin typeface="Courier New" pitchFamily="-106" charset="0"/>
              <a:ea typeface="ＭＳ Ｐゴシック" pitchFamily="-106" charset="-128"/>
              <a:cs typeface="Courier New" pitchFamily="-106" charset="0"/>
            </a:endParaRPr>
          </a:p>
          <a:p>
            <a:pPr eaLnBrk="1" hangingPunct="1">
              <a:buFont typeface="Wingdings" pitchFamily="1" charset="2"/>
              <a:buNone/>
            </a:pPr>
            <a:r>
              <a:rPr lang="en-GB" b="1" dirty="0" err="1" smtClean="0">
                <a:solidFill>
                  <a:srgbClr val="000000"/>
                </a:solidFill>
                <a:latin typeface="Courier New" pitchFamily="-106" charset="0"/>
                <a:ea typeface="ＭＳ Ｐゴシック" pitchFamily="-106" charset="-128"/>
                <a:cs typeface="Courier New" pitchFamily="-106" charset="0"/>
              </a:rPr>
              <a:t>Manager.prototype.work</a:t>
            </a:r>
            <a:r>
              <a:rPr lang="en-GB" b="1" dirty="0" smtClean="0">
                <a:solidFill>
                  <a:srgbClr val="000000"/>
                </a:solidFill>
                <a:latin typeface="Courier New" pitchFamily="-106" charset="0"/>
                <a:ea typeface="ＭＳ Ｐゴシック" pitchFamily="-106" charset="-128"/>
                <a:cs typeface="Courier New" pitchFamily="-106" charset="0"/>
              </a:rPr>
              <a:t> </a:t>
            </a:r>
            <a:r>
              <a:rPr lang="en-GB" b="1" dirty="0">
                <a:solidFill>
                  <a:srgbClr val="000000"/>
                </a:solidFill>
                <a:latin typeface="Courier New" pitchFamily="-106" charset="0"/>
                <a:ea typeface="ＭＳ Ｐゴシック" pitchFamily="-106" charset="-128"/>
                <a:cs typeface="Courier New" pitchFamily="-106" charset="0"/>
              </a:rPr>
              <a:t>= </a:t>
            </a:r>
            <a:r>
              <a:rPr lang="en-GB" b="1" dirty="0">
                <a:solidFill>
                  <a:srgbClr val="0070C0"/>
                </a:solidFill>
                <a:latin typeface="Courier New" pitchFamily="-106" charset="0"/>
                <a:ea typeface="ＭＳ Ｐゴシック" pitchFamily="-106" charset="-128"/>
                <a:cs typeface="Courier New" pitchFamily="-106" charset="0"/>
              </a:rPr>
              <a:t>function</a:t>
            </a:r>
            <a:r>
              <a:rPr lang="en-GB" b="1" dirty="0">
                <a:solidFill>
                  <a:srgbClr val="000000"/>
                </a:solidFill>
                <a:latin typeface="Courier New" pitchFamily="-106" charset="0"/>
                <a:ea typeface="ＭＳ Ｐゴシック" pitchFamily="-106" charset="-128"/>
                <a:cs typeface="Courier New" pitchFamily="-106" charset="0"/>
              </a:rPr>
              <a:t>() {</a:t>
            </a:r>
          </a:p>
          <a:p>
            <a:pPr eaLnBrk="1" hangingPunct="1">
              <a:buFont typeface="Wingdings" pitchFamily="1" charset="2"/>
              <a:buNone/>
            </a:pPr>
            <a:r>
              <a:rPr lang="en-GB" b="1" dirty="0">
                <a:solidFill>
                  <a:srgbClr val="000000"/>
                </a:solidFill>
                <a:latin typeface="Courier New" pitchFamily="-106" charset="0"/>
                <a:ea typeface="ＭＳ Ｐゴシック" pitchFamily="-106" charset="-128"/>
                <a:cs typeface="Courier New" pitchFamily="-106" charset="0"/>
              </a:rPr>
              <a:t>	</a:t>
            </a:r>
            <a:r>
              <a:rPr lang="en-GB" b="1" dirty="0" err="1">
                <a:solidFill>
                  <a:srgbClr val="000000"/>
                </a:solidFill>
                <a:latin typeface="Courier New" pitchFamily="-106" charset="0"/>
                <a:ea typeface="ＭＳ Ｐゴシック" pitchFamily="-106" charset="-128"/>
                <a:cs typeface="Courier New" pitchFamily="-106" charset="0"/>
              </a:rPr>
              <a:t>console.log</a:t>
            </a:r>
            <a:r>
              <a:rPr lang="en-GB" b="1" dirty="0">
                <a:solidFill>
                  <a:srgbClr val="000000"/>
                </a:solidFill>
                <a:latin typeface="Courier New" pitchFamily="-106" charset="0"/>
                <a:ea typeface="ＭＳ Ｐゴシック" pitchFamily="-106" charset="-128"/>
                <a:cs typeface="Courier New" pitchFamily="-106" charset="0"/>
              </a:rPr>
              <a:t>(</a:t>
            </a:r>
            <a:r>
              <a:rPr lang="en-GB" b="1" dirty="0" smtClean="0">
                <a:solidFill>
                  <a:srgbClr val="000000"/>
                </a:solidFill>
                <a:latin typeface="Courier New" pitchFamily="-106" charset="0"/>
                <a:ea typeface="ＭＳ Ｐゴシック" pitchFamily="-106" charset="-128"/>
                <a:cs typeface="Courier New" pitchFamily="-106" charset="0"/>
              </a:rPr>
              <a:t>"</a:t>
            </a:r>
            <a:r>
              <a:rPr lang="en-GB" b="1" dirty="0">
                <a:solidFill>
                  <a:srgbClr val="00B050"/>
                </a:solidFill>
                <a:latin typeface="Courier New" pitchFamily="1" charset="0"/>
              </a:rPr>
              <a:t>He/She is managing</a:t>
            </a:r>
            <a:r>
              <a:rPr lang="en-GB" b="1" dirty="0" smtClean="0">
                <a:solidFill>
                  <a:srgbClr val="000000"/>
                </a:solidFill>
                <a:latin typeface="Courier New" pitchFamily="-106" charset="0"/>
                <a:ea typeface="ＭＳ Ｐゴシック" pitchFamily="-106" charset="-128"/>
                <a:cs typeface="Courier New" pitchFamily="-106" charset="0"/>
              </a:rPr>
              <a:t>"</a:t>
            </a:r>
            <a:r>
              <a:rPr lang="en-GB" b="1" dirty="0">
                <a:solidFill>
                  <a:srgbClr val="000000"/>
                </a:solidFill>
                <a:latin typeface="Courier New" pitchFamily="-106" charset="0"/>
                <a:ea typeface="ＭＳ Ｐゴシック" pitchFamily="-106" charset="-128"/>
                <a:cs typeface="Courier New" pitchFamily="-106" charset="0"/>
              </a:rPr>
              <a:t>);</a:t>
            </a:r>
          </a:p>
          <a:p>
            <a:pPr eaLnBrk="1" hangingPunct="1">
              <a:buFont typeface="Wingdings" pitchFamily="1" charset="2"/>
              <a:buNone/>
            </a:pPr>
            <a:r>
              <a:rPr lang="en-GB" b="1" dirty="0">
                <a:solidFill>
                  <a:srgbClr val="000000"/>
                </a:solidFill>
                <a:latin typeface="Courier New" pitchFamily="-106" charset="0"/>
                <a:ea typeface="ＭＳ Ｐゴシック" pitchFamily="-106" charset="-128"/>
                <a:cs typeface="Courier New" pitchFamily="-106" charset="0"/>
              </a:rPr>
              <a:t>}</a:t>
            </a:r>
            <a:r>
              <a:rPr lang="en-GB" b="1" dirty="0" smtClean="0">
                <a:solidFill>
                  <a:srgbClr val="000000"/>
                </a:solidFill>
                <a:latin typeface="Courier New" pitchFamily="-106" charset="0"/>
                <a:ea typeface="ＭＳ Ｐゴシック" pitchFamily="-106" charset="-128"/>
                <a:cs typeface="Courier New" pitchFamily="-106" charset="0"/>
              </a:rPr>
              <a:t>;</a:t>
            </a:r>
            <a:endParaRPr lang="en-GB" b="1" dirty="0">
              <a:solidFill>
                <a:srgbClr val="000000"/>
              </a:solidFill>
              <a:latin typeface="Courier New" pitchFamily="-106" charset="0"/>
              <a:ea typeface="ＭＳ Ｐゴシック" pitchFamily="-106" charset="-128"/>
              <a:cs typeface="Courier New" pitchFamily="-106" charset="0"/>
            </a:endParaRPr>
          </a:p>
        </p:txBody>
      </p:sp>
    </p:spTree>
    <p:extLst>
      <p:ext uri="{BB962C8B-B14F-4D97-AF65-F5344CB8AC3E}">
        <p14:creationId xmlns:p14="http://schemas.microsoft.com/office/powerpoint/2010/main" val="1253345499"/>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Inheritance with Function Objects</a:t>
            </a:r>
          </a:p>
        </p:txBody>
      </p:sp>
      <p:sp>
        <p:nvSpPr>
          <p:cNvPr id="3" name="Espace réservé du contenu 2"/>
          <p:cNvSpPr>
            <a:spLocks noGrp="1"/>
          </p:cNvSpPr>
          <p:nvPr>
            <p:ph idx="1"/>
          </p:nvPr>
        </p:nvSpPr>
        <p:spPr/>
        <p:txBody>
          <a:bodyPr/>
          <a:lstStyle/>
          <a:p>
            <a:pPr eaLnBrk="1" hangingPunct="1">
              <a:lnSpc>
                <a:spcPct val="90000"/>
              </a:lnSpc>
            </a:pPr>
            <a:r>
              <a:rPr lang="en-US" dirty="0" smtClean="0"/>
              <a:t>Example</a:t>
            </a:r>
            <a:r>
              <a:rPr lang="en-US" dirty="0"/>
              <a:t>:</a:t>
            </a:r>
            <a:endParaRPr lang="en-US" dirty="0" smtClean="0"/>
          </a:p>
        </p:txBody>
      </p:sp>
      <p:sp>
        <p:nvSpPr>
          <p:cNvPr id="4" name="Espace réservé du contenu 3"/>
          <p:cNvSpPr>
            <a:spLocks noGrp="1"/>
          </p:cNvSpPr>
          <p:nvPr>
            <p:ph sz="quarter" idx="13"/>
          </p:nvPr>
        </p:nvSpPr>
        <p:spPr/>
        <p:txBody>
          <a:bodyPr/>
          <a:lstStyle/>
          <a:p>
            <a:r>
              <a:rPr lang="en-US" dirty="0"/>
              <a:t>Inheritance</a:t>
            </a:r>
            <a:endParaRPr lang="fr-FR" dirty="0"/>
          </a:p>
        </p:txBody>
      </p:sp>
      <p:pic>
        <p:nvPicPr>
          <p:cNvPr id="8" name="Image 5"/>
          <p:cNvPicPr>
            <a:picLocks noChangeAspect="1"/>
          </p:cNvPicPr>
          <p:nvPr/>
        </p:nvPicPr>
        <p:blipFill>
          <a:blip r:embed="rId2" cstate="print"/>
          <a:srcRect/>
          <a:stretch>
            <a:fillRect/>
          </a:stretch>
        </p:blipFill>
        <p:spPr bwMode="auto">
          <a:xfrm>
            <a:off x="34925" y="49213"/>
            <a:ext cx="677863" cy="787400"/>
          </a:xfrm>
          <a:prstGeom prst="rect">
            <a:avLst/>
          </a:prstGeom>
          <a:noFill/>
          <a:ln w="9525">
            <a:noFill/>
            <a:miter lim="800000"/>
            <a:headEnd/>
            <a:tailEnd/>
          </a:ln>
        </p:spPr>
      </p:pic>
      <p:sp>
        <p:nvSpPr>
          <p:cNvPr id="6" name="Rectangle à coins arrondis 4"/>
          <p:cNvSpPr/>
          <p:nvPr/>
        </p:nvSpPr>
        <p:spPr>
          <a:xfrm>
            <a:off x="179512" y="1777380"/>
            <a:ext cx="8785225" cy="3240360"/>
          </a:xfrm>
          <a:prstGeom prst="roundRect">
            <a:avLst/>
          </a:prstGeom>
        </p:spPr>
        <p:style>
          <a:lnRef idx="2">
            <a:schemeClr val="dk1"/>
          </a:lnRef>
          <a:fillRef idx="1">
            <a:schemeClr val="lt1"/>
          </a:fillRef>
          <a:effectRef idx="0">
            <a:schemeClr val="dk1"/>
          </a:effectRef>
          <a:fontRef idx="minor">
            <a:schemeClr val="dk1"/>
          </a:fontRef>
        </p:style>
        <p:txBody>
          <a:bodyPr anchor="ctr"/>
          <a:lstStyle/>
          <a:p>
            <a:pPr eaLnBrk="1" hangingPunct="1">
              <a:buFont typeface="Wingdings" pitchFamily="1" charset="2"/>
              <a:buNone/>
            </a:pPr>
            <a:r>
              <a:rPr lang="en-GB" b="1" dirty="0" err="1">
                <a:solidFill>
                  <a:srgbClr val="0070C0"/>
                </a:solidFill>
                <a:latin typeface="Courier New" pitchFamily="-106" charset="0"/>
                <a:ea typeface="ＭＳ Ｐゴシック" pitchFamily="-106" charset="-128"/>
                <a:cs typeface="Courier New" pitchFamily="-106" charset="0"/>
              </a:rPr>
              <a:t>var</a:t>
            </a:r>
            <a:r>
              <a:rPr lang="en-GB" b="1" dirty="0">
                <a:solidFill>
                  <a:srgbClr val="000000"/>
                </a:solidFill>
                <a:latin typeface="Courier New" pitchFamily="-106" charset="0"/>
                <a:ea typeface="ＭＳ Ｐゴシック" pitchFamily="-106" charset="-128"/>
                <a:cs typeface="Courier New" pitchFamily="-106" charset="0"/>
              </a:rPr>
              <a:t> barney = </a:t>
            </a:r>
            <a:r>
              <a:rPr lang="en-GB" b="1" dirty="0">
                <a:solidFill>
                  <a:srgbClr val="0070C0"/>
                </a:solidFill>
                <a:latin typeface="Courier New" pitchFamily="-106" charset="0"/>
                <a:ea typeface="ＭＳ Ｐゴシック" pitchFamily="-106" charset="-128"/>
                <a:cs typeface="Courier New" pitchFamily="-106" charset="0"/>
              </a:rPr>
              <a:t>new</a:t>
            </a:r>
            <a:r>
              <a:rPr lang="en-GB" b="1" dirty="0">
                <a:solidFill>
                  <a:srgbClr val="000000"/>
                </a:solidFill>
                <a:latin typeface="Courier New" pitchFamily="-106" charset="0"/>
                <a:ea typeface="ＭＳ Ｐゴシック" pitchFamily="-106" charset="-128"/>
                <a:cs typeface="Courier New" pitchFamily="-106" charset="0"/>
              </a:rPr>
              <a:t> Manager("</a:t>
            </a:r>
            <a:r>
              <a:rPr lang="en-GB" b="1" dirty="0">
                <a:solidFill>
                  <a:srgbClr val="00B050"/>
                </a:solidFill>
                <a:latin typeface="Courier New" pitchFamily="1" charset="0"/>
              </a:rPr>
              <a:t>Barney</a:t>
            </a:r>
            <a:r>
              <a:rPr lang="en-GB" b="1" dirty="0">
                <a:solidFill>
                  <a:srgbClr val="000000"/>
                </a:solidFill>
                <a:latin typeface="Courier New" pitchFamily="-106" charset="0"/>
                <a:ea typeface="ＭＳ Ｐゴシック" pitchFamily="-106" charset="-128"/>
                <a:cs typeface="Courier New" pitchFamily="-106" charset="0"/>
              </a:rPr>
              <a:t>", "</a:t>
            </a:r>
            <a:r>
              <a:rPr lang="en-GB" b="1" dirty="0" smtClean="0">
                <a:solidFill>
                  <a:srgbClr val="00B050"/>
                </a:solidFill>
                <a:latin typeface="Courier New" pitchFamily="1" charset="0"/>
              </a:rPr>
              <a:t>Stinson</a:t>
            </a:r>
            <a:r>
              <a:rPr lang="en-GB" b="1" dirty="0" smtClean="0">
                <a:solidFill>
                  <a:srgbClr val="000000"/>
                </a:solidFill>
                <a:latin typeface="Courier New" pitchFamily="-106" charset="0"/>
                <a:ea typeface="ＭＳ Ｐゴシック" pitchFamily="-106" charset="-128"/>
                <a:cs typeface="Courier New" pitchFamily="-106" charset="0"/>
              </a:rPr>
              <a:t>", </a:t>
            </a:r>
            <a:r>
              <a:rPr lang="en-GB" b="1" dirty="0" smtClean="0">
                <a:solidFill>
                  <a:srgbClr val="FF6600"/>
                </a:solidFill>
                <a:latin typeface="Courier New" pitchFamily="-106" charset="0"/>
                <a:ea typeface="ＭＳ Ｐゴシック" pitchFamily="-106" charset="-128"/>
                <a:cs typeface="Courier New" pitchFamily="-106" charset="0"/>
              </a:rPr>
              <a:t>1234</a:t>
            </a:r>
            <a:r>
              <a:rPr lang="en-GB" b="1" dirty="0" smtClean="0">
                <a:solidFill>
                  <a:srgbClr val="000000"/>
                </a:solidFill>
                <a:latin typeface="Courier New" pitchFamily="-106" charset="0"/>
                <a:ea typeface="ＭＳ Ｐゴシック" pitchFamily="-106" charset="-128"/>
                <a:cs typeface="Courier New" pitchFamily="-106" charset="0"/>
              </a:rPr>
              <a:t>)</a:t>
            </a:r>
            <a:r>
              <a:rPr lang="en-GB" b="1" dirty="0">
                <a:solidFill>
                  <a:srgbClr val="000000"/>
                </a:solidFill>
                <a:latin typeface="Courier New" pitchFamily="-106" charset="0"/>
                <a:ea typeface="ＭＳ Ｐゴシック" pitchFamily="-106" charset="-128"/>
                <a:cs typeface="Courier New" pitchFamily="-106" charset="0"/>
              </a:rPr>
              <a:t>;</a:t>
            </a:r>
          </a:p>
          <a:p>
            <a:pPr eaLnBrk="1" hangingPunct="1">
              <a:buFont typeface="Wingdings" pitchFamily="1" charset="2"/>
              <a:buNone/>
            </a:pPr>
            <a:r>
              <a:rPr lang="en-GB" b="1" dirty="0" err="1">
                <a:solidFill>
                  <a:srgbClr val="000000"/>
                </a:solidFill>
                <a:latin typeface="Courier New" pitchFamily="-106" charset="0"/>
                <a:ea typeface="ＭＳ Ｐゴシック" pitchFamily="-106" charset="-128"/>
                <a:cs typeface="Courier New" pitchFamily="-106" charset="0"/>
              </a:rPr>
              <a:t>barney.work</a:t>
            </a:r>
            <a:r>
              <a:rPr lang="en-GB" b="1" dirty="0">
                <a:solidFill>
                  <a:srgbClr val="000000"/>
                </a:solidFill>
                <a:latin typeface="Courier New" pitchFamily="-106" charset="0"/>
                <a:ea typeface="ＭＳ Ｐゴシック" pitchFamily="-106" charset="-128"/>
                <a:cs typeface="Courier New" pitchFamily="-106" charset="0"/>
              </a:rPr>
              <a:t>()</a:t>
            </a:r>
            <a:r>
              <a:rPr lang="en-GB" b="1" dirty="0" smtClean="0">
                <a:solidFill>
                  <a:srgbClr val="000000"/>
                </a:solidFill>
                <a:latin typeface="Courier New" pitchFamily="-106" charset="0"/>
                <a:ea typeface="ＭＳ Ｐゴシック" pitchFamily="-106" charset="-128"/>
                <a:cs typeface="Courier New" pitchFamily="-106" charset="0"/>
              </a:rPr>
              <a:t>;</a:t>
            </a:r>
            <a:endParaRPr lang="en-GB" b="1" dirty="0">
              <a:solidFill>
                <a:srgbClr val="000000"/>
              </a:solidFill>
              <a:latin typeface="Courier New" pitchFamily="-106" charset="0"/>
              <a:ea typeface="ＭＳ Ｐゴシック" pitchFamily="-106" charset="-128"/>
              <a:cs typeface="Courier New" pitchFamily="-106" charset="0"/>
            </a:endParaRPr>
          </a:p>
          <a:p>
            <a:pPr eaLnBrk="1" hangingPunct="1">
              <a:buFont typeface="Wingdings" pitchFamily="1" charset="2"/>
              <a:buNone/>
            </a:pPr>
            <a:endParaRPr lang="en-GB" b="1" dirty="0">
              <a:solidFill>
                <a:srgbClr val="000000"/>
              </a:solidFill>
              <a:latin typeface="Courier New" pitchFamily="-106" charset="0"/>
              <a:ea typeface="ＭＳ Ｐゴシック" pitchFamily="-106" charset="-128"/>
              <a:cs typeface="Courier New" pitchFamily="-106" charset="0"/>
            </a:endParaRPr>
          </a:p>
          <a:p>
            <a:pPr eaLnBrk="1" hangingPunct="1">
              <a:buFont typeface="Wingdings" pitchFamily="1" charset="2"/>
              <a:buNone/>
            </a:pPr>
            <a:r>
              <a:rPr lang="en-GB" b="1" dirty="0" err="1">
                <a:solidFill>
                  <a:srgbClr val="000000"/>
                </a:solidFill>
                <a:latin typeface="Courier New" pitchFamily="-106" charset="0"/>
                <a:ea typeface="ＭＳ Ｐゴシック" pitchFamily="-106" charset="-128"/>
                <a:cs typeface="Courier New" pitchFamily="-106" charset="0"/>
              </a:rPr>
              <a:t>Person.prototype.sleep</a:t>
            </a:r>
            <a:r>
              <a:rPr lang="en-GB" b="1" dirty="0">
                <a:solidFill>
                  <a:srgbClr val="000000"/>
                </a:solidFill>
                <a:latin typeface="Courier New" pitchFamily="-106" charset="0"/>
                <a:ea typeface="ＭＳ Ｐゴシック" pitchFamily="-106" charset="-128"/>
                <a:cs typeface="Courier New" pitchFamily="-106" charset="0"/>
              </a:rPr>
              <a:t> = </a:t>
            </a:r>
            <a:r>
              <a:rPr lang="en-GB" b="1" dirty="0">
                <a:solidFill>
                  <a:srgbClr val="0070C0"/>
                </a:solidFill>
                <a:latin typeface="Courier New" pitchFamily="-106" charset="0"/>
                <a:ea typeface="ＭＳ Ｐゴシック" pitchFamily="-106" charset="-128"/>
                <a:cs typeface="Courier New" pitchFamily="-106" charset="0"/>
              </a:rPr>
              <a:t>function</a:t>
            </a:r>
            <a:r>
              <a:rPr lang="en-GB" b="1" dirty="0">
                <a:solidFill>
                  <a:srgbClr val="000000"/>
                </a:solidFill>
                <a:latin typeface="Courier New" pitchFamily="-106" charset="0"/>
                <a:ea typeface="ＭＳ Ｐゴシック" pitchFamily="-106" charset="-128"/>
                <a:cs typeface="Courier New" pitchFamily="-106" charset="0"/>
              </a:rPr>
              <a:t>() {</a:t>
            </a:r>
          </a:p>
          <a:p>
            <a:pPr eaLnBrk="1" hangingPunct="1">
              <a:buFont typeface="Wingdings" pitchFamily="1" charset="2"/>
              <a:buNone/>
            </a:pPr>
            <a:r>
              <a:rPr lang="en-GB" b="1" dirty="0">
                <a:solidFill>
                  <a:srgbClr val="000000"/>
                </a:solidFill>
                <a:latin typeface="Courier New" pitchFamily="-106" charset="0"/>
                <a:ea typeface="ＭＳ Ｐゴシック" pitchFamily="-106" charset="-128"/>
                <a:cs typeface="Courier New" pitchFamily="-106" charset="0"/>
              </a:rPr>
              <a:t>	</a:t>
            </a:r>
            <a:r>
              <a:rPr lang="en-GB" b="1" dirty="0" err="1">
                <a:solidFill>
                  <a:srgbClr val="000000"/>
                </a:solidFill>
                <a:latin typeface="Courier New" pitchFamily="-106" charset="0"/>
                <a:ea typeface="ＭＳ Ｐゴシック" pitchFamily="-106" charset="-128"/>
                <a:cs typeface="Courier New" pitchFamily="-106" charset="0"/>
              </a:rPr>
              <a:t>console.log</a:t>
            </a:r>
            <a:r>
              <a:rPr lang="en-GB" b="1" dirty="0">
                <a:solidFill>
                  <a:srgbClr val="000000"/>
                </a:solidFill>
                <a:latin typeface="Courier New" pitchFamily="-106" charset="0"/>
                <a:ea typeface="ＭＳ Ｐゴシック" pitchFamily="-106" charset="-128"/>
                <a:cs typeface="Courier New" pitchFamily="-106" charset="0"/>
              </a:rPr>
              <a:t>("</a:t>
            </a:r>
            <a:r>
              <a:rPr lang="en-GB" b="1" dirty="0">
                <a:solidFill>
                  <a:srgbClr val="00B050"/>
                </a:solidFill>
                <a:latin typeface="Courier New" pitchFamily="1" charset="0"/>
              </a:rPr>
              <a:t>He/She is sleeping</a:t>
            </a:r>
            <a:r>
              <a:rPr lang="en-GB" b="1" dirty="0">
                <a:solidFill>
                  <a:srgbClr val="000000"/>
                </a:solidFill>
                <a:latin typeface="Courier New" pitchFamily="-106" charset="0"/>
                <a:ea typeface="ＭＳ Ｐゴシック" pitchFamily="-106" charset="-128"/>
                <a:cs typeface="Courier New" pitchFamily="-106" charset="0"/>
              </a:rPr>
              <a:t>");</a:t>
            </a:r>
          </a:p>
          <a:p>
            <a:pPr eaLnBrk="1" hangingPunct="1">
              <a:buFont typeface="Wingdings" pitchFamily="1" charset="2"/>
              <a:buNone/>
            </a:pPr>
            <a:r>
              <a:rPr lang="en-GB" b="1" dirty="0">
                <a:solidFill>
                  <a:srgbClr val="000000"/>
                </a:solidFill>
                <a:latin typeface="Courier New" pitchFamily="-106" charset="0"/>
                <a:ea typeface="ＭＳ Ｐゴシック" pitchFamily="-106" charset="-128"/>
                <a:cs typeface="Courier New" pitchFamily="-106" charset="0"/>
              </a:rPr>
              <a:t>};</a:t>
            </a:r>
          </a:p>
          <a:p>
            <a:pPr eaLnBrk="1" hangingPunct="1">
              <a:buFont typeface="Wingdings" pitchFamily="1" charset="2"/>
              <a:buNone/>
            </a:pPr>
            <a:endParaRPr lang="en-GB" b="1" dirty="0">
              <a:solidFill>
                <a:srgbClr val="000000"/>
              </a:solidFill>
              <a:latin typeface="Courier New" pitchFamily="-106" charset="0"/>
              <a:ea typeface="ＭＳ Ｐゴシック" pitchFamily="-106" charset="-128"/>
              <a:cs typeface="Courier New" pitchFamily="-106" charset="0"/>
            </a:endParaRPr>
          </a:p>
          <a:p>
            <a:pPr eaLnBrk="1" hangingPunct="1">
              <a:buFont typeface="Wingdings" pitchFamily="1" charset="2"/>
              <a:buNone/>
            </a:pPr>
            <a:r>
              <a:rPr lang="en-GB" b="1" dirty="0" err="1">
                <a:solidFill>
                  <a:srgbClr val="000000"/>
                </a:solidFill>
                <a:latin typeface="Courier New" pitchFamily="-106" charset="0"/>
                <a:ea typeface="ＭＳ Ｐゴシック" pitchFamily="-106" charset="-128"/>
                <a:cs typeface="Courier New" pitchFamily="-106" charset="0"/>
              </a:rPr>
              <a:t>barney.sleep</a:t>
            </a:r>
            <a:r>
              <a:rPr lang="en-GB" b="1" dirty="0">
                <a:solidFill>
                  <a:srgbClr val="000000"/>
                </a:solidFill>
                <a:latin typeface="Courier New" pitchFamily="-106" charset="0"/>
                <a:ea typeface="ＭＳ Ｐゴシック" pitchFamily="-106" charset="-128"/>
                <a:cs typeface="Courier New" pitchFamily="-106" charset="0"/>
              </a:rPr>
              <a:t>();</a:t>
            </a:r>
          </a:p>
        </p:txBody>
      </p:sp>
      <p:pic>
        <p:nvPicPr>
          <p:cNvPr id="7" name="Picture 6" descr="Screen Shot 2012-08-01 at 4.39.3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68144" y="4297660"/>
            <a:ext cx="2562997" cy="864096"/>
          </a:xfrm>
          <a:prstGeom prst="rect">
            <a:avLst/>
          </a:prstGeom>
          <a:ln>
            <a:solidFill>
              <a:srgbClr val="000000"/>
            </a:solidFill>
          </a:ln>
        </p:spPr>
      </p:pic>
    </p:spTree>
    <p:extLst>
      <p:ext uri="{BB962C8B-B14F-4D97-AF65-F5344CB8AC3E}">
        <p14:creationId xmlns:p14="http://schemas.microsoft.com/office/powerpoint/2010/main" val="2781844340"/>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Questions ?</a:t>
            </a:r>
            <a:endParaRPr lang="fr-FR" dirty="0"/>
          </a:p>
        </p:txBody>
      </p:sp>
      <p:pic>
        <p:nvPicPr>
          <p:cNvPr id="4" name="Picture 6"/>
          <p:cNvPicPr>
            <a:picLocks noChangeAspect="1" noChangeArrowheads="1"/>
          </p:cNvPicPr>
          <p:nvPr/>
        </p:nvPicPr>
        <p:blipFill>
          <a:blip r:embed="rId2" cstate="print"/>
          <a:srcRect/>
          <a:stretch>
            <a:fillRect/>
          </a:stretch>
        </p:blipFill>
        <p:spPr bwMode="auto">
          <a:xfrm>
            <a:off x="2483768" y="1129308"/>
            <a:ext cx="4241200" cy="3832027"/>
          </a:xfrm>
          <a:prstGeom prst="rect">
            <a:avLst/>
          </a:prstGeom>
          <a:noFill/>
          <a:ln w="12700">
            <a:noFill/>
            <a:miter lim="800000"/>
            <a:headEnd type="none" w="sm" len="sm"/>
            <a:tailEnd type="none" w="sm" len="sm"/>
          </a:ln>
          <a:effectLst/>
        </p:spPr>
      </p:pic>
      <p:pic>
        <p:nvPicPr>
          <p:cNvPr id="6" name="Image 3" descr="icon_chrono.png"/>
          <p:cNvPicPr>
            <a:picLocks noChangeAspect="1"/>
          </p:cNvPicPr>
          <p:nvPr/>
        </p:nvPicPr>
        <p:blipFill>
          <a:blip r:embed="rId3" cstate="print"/>
          <a:srcRect/>
          <a:stretch>
            <a:fillRect/>
          </a:stretch>
        </p:blipFill>
        <p:spPr bwMode="auto">
          <a:xfrm>
            <a:off x="107504" y="121196"/>
            <a:ext cx="978956" cy="864096"/>
          </a:xfrm>
          <a:prstGeom prst="rect">
            <a:avLst/>
          </a:prstGeom>
          <a:noFill/>
          <a:ln w="9525">
            <a:noFill/>
            <a:miter lim="800000"/>
            <a:headEnd/>
            <a:tailEnd/>
          </a:ln>
        </p:spPr>
      </p:pic>
    </p:spTree>
    <p:extLst>
      <p:ext uri="{BB962C8B-B14F-4D97-AF65-F5344CB8AC3E}">
        <p14:creationId xmlns:p14="http://schemas.microsoft.com/office/powerpoint/2010/main" val="1490903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style.rotation</p:attrName>
                                        </p:attrNameLst>
                                      </p:cBhvr>
                                      <p:tavLst>
                                        <p:tav tm="0">
                                          <p:val>
                                            <p:fltVal val="720"/>
                                          </p:val>
                                        </p:tav>
                                        <p:tav tm="100000">
                                          <p:val>
                                            <p:fltVal val="0"/>
                                          </p:val>
                                        </p:tav>
                                      </p:tavLst>
                                    </p:anim>
                                    <p:anim calcmode="lin" valueType="num">
                                      <p:cBhvr>
                                        <p:cTn id="9" dur="1000" fill="hold"/>
                                        <p:tgtEl>
                                          <p:spTgt spid="4"/>
                                        </p:tgtEl>
                                        <p:attrNameLst>
                                          <p:attrName>ppt_h</p:attrName>
                                        </p:attrNameLst>
                                      </p:cBhvr>
                                      <p:tavLst>
                                        <p:tav tm="0">
                                          <p:val>
                                            <p:fltVal val="0"/>
                                          </p:val>
                                        </p:tav>
                                        <p:tav tm="100000">
                                          <p:val>
                                            <p:strVal val="#ppt_h"/>
                                          </p:val>
                                        </p:tav>
                                      </p:tavLst>
                                    </p:anim>
                                    <p:anim calcmode="lin" valueType="num">
                                      <p:cBhvr>
                                        <p:cTn id="10" dur="1000" fill="hold"/>
                                        <p:tgtEl>
                                          <p:spTgt spid="4"/>
                                        </p:tgtEl>
                                        <p:attrNameLst>
                                          <p:attrName>ppt_w</p:attrName>
                                        </p:attrNameLst>
                                      </p:cBhvr>
                                      <p:tavLst>
                                        <p:tav tm="0">
                                          <p:val>
                                            <p:fltVal val="0"/>
                                          </p:val>
                                        </p:tav>
                                        <p:tav tm="100000">
                                          <p:val>
                                            <p:strVal val="#ppt_w"/>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smtClean="0"/>
              <a:t>Community</a:t>
            </a:r>
            <a:endParaRPr lang="fr-FR" dirty="0"/>
          </a:p>
        </p:txBody>
      </p:sp>
      <p:sp>
        <p:nvSpPr>
          <p:cNvPr id="4" name="Espace réservé du contenu 3"/>
          <p:cNvSpPr>
            <a:spLocks noGrp="1"/>
          </p:cNvSpPr>
          <p:nvPr>
            <p:ph sz="quarter" idx="13"/>
          </p:nvPr>
        </p:nvSpPr>
        <p:spPr/>
        <p:txBody>
          <a:bodyPr/>
          <a:lstStyle/>
          <a:p>
            <a:pPr lvl="0"/>
            <a:r>
              <a:rPr lang="en-US" dirty="0" smtClean="0"/>
              <a:t>Reminders</a:t>
            </a:r>
            <a:endParaRPr lang="en-US" dirty="0">
              <a:ea typeface="ＭＳ Ｐゴシック" pitchFamily="34" charset="-128"/>
            </a:endParaRPr>
          </a:p>
        </p:txBody>
      </p:sp>
      <p:pic>
        <p:nvPicPr>
          <p:cNvPr id="9" name="Image 6" descr="test_icon.png"/>
          <p:cNvPicPr>
            <a:picLocks noChangeAspect="1"/>
          </p:cNvPicPr>
          <p:nvPr/>
        </p:nvPicPr>
        <p:blipFill>
          <a:blip r:embed="rId2" cstate="print"/>
          <a:srcRect/>
          <a:stretch>
            <a:fillRect/>
          </a:stretch>
        </p:blipFill>
        <p:spPr bwMode="auto">
          <a:xfrm>
            <a:off x="107950" y="120650"/>
            <a:ext cx="977900" cy="865188"/>
          </a:xfrm>
          <a:prstGeom prst="rect">
            <a:avLst/>
          </a:prstGeom>
          <a:noFill/>
          <a:ln w="9525">
            <a:noFill/>
            <a:miter lim="800000"/>
            <a:headEnd/>
            <a:tailEnd/>
          </a:ln>
        </p:spPr>
      </p:pic>
      <p:pic>
        <p:nvPicPr>
          <p:cNvPr id="3" name="Picture 2"/>
          <p:cNvPicPr>
            <a:picLocks noChangeAspect="1"/>
          </p:cNvPicPr>
          <p:nvPr/>
        </p:nvPicPr>
        <p:blipFill>
          <a:blip r:embed="rId3"/>
          <a:stretch>
            <a:fillRect/>
          </a:stretch>
        </p:blipFill>
        <p:spPr>
          <a:xfrm>
            <a:off x="-1" y="1633364"/>
            <a:ext cx="9143997" cy="3651021"/>
          </a:xfrm>
          <a:prstGeom prst="rect">
            <a:avLst/>
          </a:prstGeom>
        </p:spPr>
      </p:pic>
      <p:sp>
        <p:nvSpPr>
          <p:cNvPr id="5" name="Rectangle 4"/>
          <p:cNvSpPr/>
          <p:nvPr/>
        </p:nvSpPr>
        <p:spPr>
          <a:xfrm>
            <a:off x="4836771" y="4801716"/>
            <a:ext cx="4277884" cy="369332"/>
          </a:xfrm>
          <a:prstGeom prst="rect">
            <a:avLst/>
          </a:prstGeom>
        </p:spPr>
        <p:txBody>
          <a:bodyPr wrap="none">
            <a:spAutoFit/>
          </a:bodyPr>
          <a:lstStyle/>
          <a:p>
            <a:r>
              <a:rPr lang="en-US" u="sng" dirty="0"/>
              <a:t>https://</a:t>
            </a:r>
            <a:r>
              <a:rPr lang="en-US" u="sng" dirty="0" err="1"/>
              <a:t>github.com</a:t>
            </a:r>
            <a:r>
              <a:rPr lang="en-US" u="sng" dirty="0"/>
              <a:t>/languages/JavaScript</a:t>
            </a:r>
            <a:endParaRPr lang="en-US" dirty="0"/>
          </a:p>
        </p:txBody>
      </p:sp>
    </p:spTree>
    <p:extLst>
      <p:ext uri="{BB962C8B-B14F-4D97-AF65-F5344CB8AC3E}">
        <p14:creationId xmlns:p14="http://schemas.microsoft.com/office/powerpoint/2010/main" val="1523483818"/>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Exercise</a:t>
            </a:r>
            <a:endParaRPr lang="en-US" dirty="0"/>
          </a:p>
        </p:txBody>
      </p:sp>
      <p:sp>
        <p:nvSpPr>
          <p:cNvPr id="3" name="Espace réservé du contenu 2"/>
          <p:cNvSpPr>
            <a:spLocks noGrp="1"/>
          </p:cNvSpPr>
          <p:nvPr>
            <p:ph idx="1"/>
          </p:nvPr>
        </p:nvSpPr>
        <p:spPr>
          <a:xfrm>
            <a:off x="323528" y="1128713"/>
            <a:ext cx="8569647" cy="4230687"/>
          </a:xfrm>
        </p:spPr>
        <p:txBody>
          <a:bodyPr/>
          <a:lstStyle/>
          <a:p>
            <a:pPr eaLnBrk="1" hangingPunct="1">
              <a:lnSpc>
                <a:spcPct val="90000"/>
              </a:lnSpc>
            </a:pPr>
            <a:r>
              <a:rPr lang="en-US" dirty="0" smtClean="0"/>
              <a:t>Go on </a:t>
            </a:r>
            <a:r>
              <a:rPr lang="en-US" dirty="0" smtClean="0">
                <a:hlinkClick r:id="rId2"/>
              </a:rPr>
              <a:t>http://courses.supinfo.com</a:t>
            </a:r>
            <a:r>
              <a:rPr lang="en-US" dirty="0" smtClean="0"/>
              <a:t> and download the </a:t>
            </a:r>
            <a:r>
              <a:rPr lang="en-US" i="1" u="sng" dirty="0" err="1" smtClean="0"/>
              <a:t>Tamagocci</a:t>
            </a:r>
            <a:r>
              <a:rPr lang="en-US" i="1" u="sng" dirty="0"/>
              <a:t> </a:t>
            </a:r>
            <a:r>
              <a:rPr lang="en-US" i="1" u="sng" dirty="0" smtClean="0"/>
              <a:t>- Base 2.zip</a:t>
            </a:r>
            <a:r>
              <a:rPr lang="en-US" i="1" dirty="0" smtClean="0"/>
              <a:t> </a:t>
            </a:r>
            <a:r>
              <a:rPr lang="en-US" dirty="0" smtClean="0"/>
              <a:t>archive</a:t>
            </a:r>
          </a:p>
          <a:p>
            <a:pPr eaLnBrk="1" hangingPunct="1">
              <a:lnSpc>
                <a:spcPct val="90000"/>
              </a:lnSpc>
            </a:pPr>
            <a:endParaRPr lang="en-US" i="1" dirty="0"/>
          </a:p>
          <a:p>
            <a:pPr eaLnBrk="1" hangingPunct="1">
              <a:lnSpc>
                <a:spcPct val="90000"/>
              </a:lnSpc>
            </a:pPr>
            <a:r>
              <a:rPr lang="en-US" dirty="0" smtClean="0"/>
              <a:t>Replace the </a:t>
            </a:r>
            <a:r>
              <a:rPr lang="en-US" i="1" dirty="0" err="1" smtClean="0"/>
              <a:t>Tamagocci.js</a:t>
            </a:r>
            <a:r>
              <a:rPr lang="en-US" i="1" dirty="0" smtClean="0"/>
              <a:t> </a:t>
            </a:r>
            <a:r>
              <a:rPr lang="en-US" dirty="0" smtClean="0"/>
              <a:t>by your own code</a:t>
            </a:r>
          </a:p>
          <a:p>
            <a:pPr eaLnBrk="1" hangingPunct="1">
              <a:lnSpc>
                <a:spcPct val="90000"/>
              </a:lnSpc>
            </a:pPr>
            <a:endParaRPr lang="en-US" i="1" dirty="0"/>
          </a:p>
          <a:p>
            <a:pPr eaLnBrk="1" hangingPunct="1">
              <a:lnSpc>
                <a:spcPct val="90000"/>
              </a:lnSpc>
            </a:pPr>
            <a:r>
              <a:rPr lang="en-US" dirty="0" smtClean="0"/>
              <a:t>Update it to make it pass the new tests</a:t>
            </a:r>
          </a:p>
        </p:txBody>
      </p:sp>
      <p:sp>
        <p:nvSpPr>
          <p:cNvPr id="4" name="Espace réservé du contenu 3"/>
          <p:cNvSpPr>
            <a:spLocks noGrp="1"/>
          </p:cNvSpPr>
          <p:nvPr>
            <p:ph sz="quarter" idx="13"/>
          </p:nvPr>
        </p:nvSpPr>
        <p:spPr/>
        <p:txBody>
          <a:bodyPr/>
          <a:lstStyle/>
          <a:p>
            <a:r>
              <a:rPr lang="en-US" dirty="0"/>
              <a:t>Inheritance</a:t>
            </a:r>
            <a:endParaRPr lang="fr-FR" dirty="0"/>
          </a:p>
        </p:txBody>
      </p:sp>
      <p:pic>
        <p:nvPicPr>
          <p:cNvPr id="8" name="Image 5"/>
          <p:cNvPicPr>
            <a:picLocks noChangeAspect="1"/>
          </p:cNvPicPr>
          <p:nvPr/>
        </p:nvPicPr>
        <p:blipFill>
          <a:blip r:embed="rId3" cstate="print"/>
          <a:srcRect/>
          <a:stretch>
            <a:fillRect/>
          </a:stretch>
        </p:blipFill>
        <p:spPr bwMode="auto">
          <a:xfrm>
            <a:off x="34925" y="49213"/>
            <a:ext cx="677863" cy="787400"/>
          </a:xfrm>
          <a:prstGeom prst="rect">
            <a:avLst/>
          </a:prstGeom>
          <a:noFill/>
          <a:ln w="9525">
            <a:noFill/>
            <a:miter lim="800000"/>
            <a:headEnd/>
            <a:tailEnd/>
          </a:ln>
        </p:spPr>
      </p:pic>
    </p:spTree>
    <p:extLst>
      <p:ext uri="{BB962C8B-B14F-4D97-AF65-F5344CB8AC3E}">
        <p14:creationId xmlns:p14="http://schemas.microsoft.com/office/powerpoint/2010/main" val="294856566"/>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Property Descriptors</a:t>
            </a:r>
            <a:endParaRPr lang="en-US" dirty="0"/>
          </a:p>
        </p:txBody>
      </p:sp>
      <p:sp>
        <p:nvSpPr>
          <p:cNvPr id="3" name="Espace réservé du texte 2"/>
          <p:cNvSpPr>
            <a:spLocks noGrp="1"/>
          </p:cNvSpPr>
          <p:nvPr>
            <p:ph type="body" idx="1"/>
          </p:nvPr>
        </p:nvSpPr>
        <p:spPr/>
        <p:txBody>
          <a:bodyPr/>
          <a:lstStyle/>
          <a:p>
            <a:pPr>
              <a:defRPr/>
            </a:pPr>
            <a:r>
              <a:rPr lang="en-US" dirty="0"/>
              <a:t>Go further with JavaScript…</a:t>
            </a:r>
          </a:p>
        </p:txBody>
      </p:sp>
      <p:pic>
        <p:nvPicPr>
          <p:cNvPr id="4" name="Picture 3"/>
          <p:cNvPicPr>
            <a:picLocks noChangeAspect="1"/>
          </p:cNvPicPr>
          <p:nvPr/>
        </p:nvPicPr>
        <p:blipFill>
          <a:blip r:embed="rId2"/>
          <a:stretch>
            <a:fillRect/>
          </a:stretch>
        </p:blipFill>
        <p:spPr>
          <a:xfrm>
            <a:off x="6444208" y="1921396"/>
            <a:ext cx="2292991" cy="2757322"/>
          </a:xfrm>
          <a:prstGeom prst="rect">
            <a:avLst/>
          </a:prstGeom>
        </p:spPr>
      </p:pic>
    </p:spTree>
    <p:extLst>
      <p:ext uri="{BB962C8B-B14F-4D97-AF65-F5344CB8AC3E}">
        <p14:creationId xmlns:p14="http://schemas.microsoft.com/office/powerpoint/2010/main" val="2291115325"/>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Presentation</a:t>
            </a:r>
            <a:endParaRPr lang="en-US" dirty="0"/>
          </a:p>
        </p:txBody>
      </p:sp>
      <p:sp>
        <p:nvSpPr>
          <p:cNvPr id="3" name="Espace réservé du contenu 2"/>
          <p:cNvSpPr>
            <a:spLocks noGrp="1"/>
          </p:cNvSpPr>
          <p:nvPr>
            <p:ph idx="1"/>
          </p:nvPr>
        </p:nvSpPr>
        <p:spPr>
          <a:xfrm>
            <a:off x="395536" y="1128713"/>
            <a:ext cx="8497639" cy="4230687"/>
          </a:xfrm>
        </p:spPr>
        <p:txBody>
          <a:bodyPr/>
          <a:lstStyle/>
          <a:p>
            <a:pPr eaLnBrk="1" hangingPunct="1">
              <a:lnSpc>
                <a:spcPct val="90000"/>
              </a:lnSpc>
            </a:pPr>
            <a:r>
              <a:rPr lang="en-US" dirty="0" smtClean="0"/>
              <a:t>Each object property is linked to an object called </a:t>
            </a:r>
            <a:r>
              <a:rPr lang="en-US" b="1" dirty="0" smtClean="0"/>
              <a:t>Property Descriptor</a:t>
            </a:r>
          </a:p>
          <a:p>
            <a:pPr eaLnBrk="1" hangingPunct="1">
              <a:lnSpc>
                <a:spcPct val="90000"/>
              </a:lnSpc>
            </a:pPr>
            <a:endParaRPr lang="en-US" b="1" dirty="0"/>
          </a:p>
          <a:p>
            <a:pPr eaLnBrk="1" hangingPunct="1">
              <a:lnSpc>
                <a:spcPct val="90000"/>
              </a:lnSpc>
            </a:pPr>
            <a:r>
              <a:rPr lang="en-US" dirty="0" smtClean="0"/>
              <a:t>Two types of Property Descriptors:</a:t>
            </a:r>
          </a:p>
          <a:p>
            <a:pPr lvl="1" eaLnBrk="1" hangingPunct="1">
              <a:lnSpc>
                <a:spcPct val="90000"/>
              </a:lnSpc>
            </a:pPr>
            <a:r>
              <a:rPr lang="en-US" dirty="0" smtClean="0"/>
              <a:t>Data descriptors</a:t>
            </a:r>
          </a:p>
          <a:p>
            <a:pPr lvl="1" eaLnBrk="1" hangingPunct="1">
              <a:lnSpc>
                <a:spcPct val="90000"/>
              </a:lnSpc>
            </a:pPr>
            <a:r>
              <a:rPr lang="en-US" dirty="0" err="1" smtClean="0"/>
              <a:t>Accessor</a:t>
            </a:r>
            <a:r>
              <a:rPr lang="en-US" dirty="0" smtClean="0"/>
              <a:t> descriptors</a:t>
            </a:r>
          </a:p>
          <a:p>
            <a:pPr lvl="1" eaLnBrk="1" hangingPunct="1">
              <a:lnSpc>
                <a:spcPct val="90000"/>
              </a:lnSpc>
            </a:pPr>
            <a:endParaRPr lang="en-US" dirty="0"/>
          </a:p>
          <a:p>
            <a:pPr eaLnBrk="1" hangingPunct="1">
              <a:lnSpc>
                <a:spcPct val="90000"/>
              </a:lnSpc>
            </a:pPr>
            <a:r>
              <a:rPr lang="en-US" dirty="0" smtClean="0"/>
              <a:t>We’re going to see both of them!</a:t>
            </a:r>
            <a:endParaRPr lang="en-US" dirty="0"/>
          </a:p>
        </p:txBody>
      </p:sp>
      <p:sp>
        <p:nvSpPr>
          <p:cNvPr id="4" name="Espace réservé du contenu 3"/>
          <p:cNvSpPr>
            <a:spLocks noGrp="1"/>
          </p:cNvSpPr>
          <p:nvPr>
            <p:ph sz="quarter" idx="13"/>
          </p:nvPr>
        </p:nvSpPr>
        <p:spPr/>
        <p:txBody>
          <a:bodyPr/>
          <a:lstStyle/>
          <a:p>
            <a:r>
              <a:rPr lang="en-US" dirty="0"/>
              <a:t>Property Descriptors</a:t>
            </a:r>
            <a:endParaRPr lang="fr-FR" dirty="0"/>
          </a:p>
        </p:txBody>
      </p:sp>
      <p:pic>
        <p:nvPicPr>
          <p:cNvPr id="8" name="Image 5"/>
          <p:cNvPicPr>
            <a:picLocks noChangeAspect="1"/>
          </p:cNvPicPr>
          <p:nvPr/>
        </p:nvPicPr>
        <p:blipFill>
          <a:blip r:embed="rId2" cstate="print"/>
          <a:srcRect/>
          <a:stretch>
            <a:fillRect/>
          </a:stretch>
        </p:blipFill>
        <p:spPr bwMode="auto">
          <a:xfrm>
            <a:off x="34925" y="49213"/>
            <a:ext cx="677863" cy="787400"/>
          </a:xfrm>
          <a:prstGeom prst="rect">
            <a:avLst/>
          </a:prstGeom>
          <a:noFill/>
          <a:ln w="9525">
            <a:noFill/>
            <a:miter lim="800000"/>
            <a:headEnd/>
            <a:tailEnd/>
          </a:ln>
        </p:spPr>
      </p:pic>
    </p:spTree>
    <p:extLst>
      <p:ext uri="{BB962C8B-B14F-4D97-AF65-F5344CB8AC3E}">
        <p14:creationId xmlns:p14="http://schemas.microsoft.com/office/powerpoint/2010/main" val="2212037381"/>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Data Descriptors</a:t>
            </a:r>
            <a:endParaRPr lang="en-US" dirty="0"/>
          </a:p>
        </p:txBody>
      </p:sp>
      <p:sp>
        <p:nvSpPr>
          <p:cNvPr id="3" name="Espace réservé du contenu 2"/>
          <p:cNvSpPr>
            <a:spLocks noGrp="1"/>
          </p:cNvSpPr>
          <p:nvPr>
            <p:ph idx="1"/>
          </p:nvPr>
        </p:nvSpPr>
        <p:spPr>
          <a:xfrm>
            <a:off x="395536" y="1128713"/>
            <a:ext cx="8497639" cy="4230687"/>
          </a:xfrm>
        </p:spPr>
        <p:txBody>
          <a:bodyPr/>
          <a:lstStyle/>
          <a:p>
            <a:pPr eaLnBrk="1" hangingPunct="1">
              <a:lnSpc>
                <a:spcPct val="90000"/>
              </a:lnSpc>
            </a:pPr>
            <a:endParaRPr lang="en-US" dirty="0" smtClean="0"/>
          </a:p>
          <a:p>
            <a:pPr eaLnBrk="1" hangingPunct="1">
              <a:lnSpc>
                <a:spcPct val="90000"/>
              </a:lnSpc>
            </a:pPr>
            <a:r>
              <a:rPr lang="en-US" dirty="0" smtClean="0"/>
              <a:t>A Data Descriptor is a property that has a value, which may or may not be writable</a:t>
            </a:r>
            <a:endParaRPr lang="en-US" dirty="0"/>
          </a:p>
          <a:p>
            <a:pPr eaLnBrk="1" hangingPunct="1">
              <a:lnSpc>
                <a:spcPct val="90000"/>
              </a:lnSpc>
            </a:pPr>
            <a:endParaRPr lang="en-US" dirty="0" smtClean="0"/>
          </a:p>
          <a:p>
            <a:pPr eaLnBrk="1" hangingPunct="1">
              <a:lnSpc>
                <a:spcPct val="90000"/>
              </a:lnSpc>
            </a:pPr>
            <a:r>
              <a:rPr lang="en-US" dirty="0" smtClean="0"/>
              <a:t>A Data Descriptor is defined by an object with the fields described in the next slide…</a:t>
            </a:r>
          </a:p>
        </p:txBody>
      </p:sp>
      <p:sp>
        <p:nvSpPr>
          <p:cNvPr id="4" name="Espace réservé du contenu 3"/>
          <p:cNvSpPr>
            <a:spLocks noGrp="1"/>
          </p:cNvSpPr>
          <p:nvPr>
            <p:ph sz="quarter" idx="13"/>
          </p:nvPr>
        </p:nvSpPr>
        <p:spPr/>
        <p:txBody>
          <a:bodyPr/>
          <a:lstStyle/>
          <a:p>
            <a:r>
              <a:rPr lang="en-US" dirty="0"/>
              <a:t>Property Descriptors</a:t>
            </a:r>
            <a:endParaRPr lang="fr-FR" dirty="0"/>
          </a:p>
        </p:txBody>
      </p:sp>
      <p:pic>
        <p:nvPicPr>
          <p:cNvPr id="8" name="Image 5"/>
          <p:cNvPicPr>
            <a:picLocks noChangeAspect="1"/>
          </p:cNvPicPr>
          <p:nvPr/>
        </p:nvPicPr>
        <p:blipFill>
          <a:blip r:embed="rId2" cstate="print"/>
          <a:srcRect/>
          <a:stretch>
            <a:fillRect/>
          </a:stretch>
        </p:blipFill>
        <p:spPr bwMode="auto">
          <a:xfrm>
            <a:off x="34925" y="49213"/>
            <a:ext cx="677863" cy="787400"/>
          </a:xfrm>
          <a:prstGeom prst="rect">
            <a:avLst/>
          </a:prstGeom>
          <a:noFill/>
          <a:ln w="9525">
            <a:noFill/>
            <a:miter lim="800000"/>
            <a:headEnd/>
            <a:tailEnd/>
          </a:ln>
        </p:spPr>
      </p:pic>
    </p:spTree>
    <p:extLst>
      <p:ext uri="{BB962C8B-B14F-4D97-AF65-F5344CB8AC3E}">
        <p14:creationId xmlns:p14="http://schemas.microsoft.com/office/powerpoint/2010/main" val="2455311902"/>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Data Descriptors</a:t>
            </a:r>
            <a:endParaRPr lang="en-US" dirty="0"/>
          </a:p>
        </p:txBody>
      </p:sp>
      <p:sp>
        <p:nvSpPr>
          <p:cNvPr id="4" name="Espace réservé du contenu 3"/>
          <p:cNvSpPr>
            <a:spLocks noGrp="1"/>
          </p:cNvSpPr>
          <p:nvPr>
            <p:ph sz="quarter" idx="13"/>
          </p:nvPr>
        </p:nvSpPr>
        <p:spPr/>
        <p:txBody>
          <a:bodyPr/>
          <a:lstStyle/>
          <a:p>
            <a:r>
              <a:rPr lang="en-US" dirty="0"/>
              <a:t>Property Descriptors</a:t>
            </a:r>
            <a:endParaRPr lang="fr-FR" dirty="0"/>
          </a:p>
        </p:txBody>
      </p:sp>
      <p:pic>
        <p:nvPicPr>
          <p:cNvPr id="8" name="Image 5"/>
          <p:cNvPicPr>
            <a:picLocks noChangeAspect="1"/>
          </p:cNvPicPr>
          <p:nvPr/>
        </p:nvPicPr>
        <p:blipFill>
          <a:blip r:embed="rId2" cstate="print"/>
          <a:srcRect/>
          <a:stretch>
            <a:fillRect/>
          </a:stretch>
        </p:blipFill>
        <p:spPr bwMode="auto">
          <a:xfrm>
            <a:off x="34925" y="49213"/>
            <a:ext cx="677863" cy="787400"/>
          </a:xfrm>
          <a:prstGeom prst="rect">
            <a:avLst/>
          </a:prstGeom>
          <a:noFill/>
          <a:ln w="9525">
            <a:noFill/>
            <a:miter lim="800000"/>
            <a:headEnd/>
            <a:tailEnd/>
          </a:ln>
        </p:spPr>
      </p:pic>
      <p:graphicFrame>
        <p:nvGraphicFramePr>
          <p:cNvPr id="7" name="Espace réservé du contenu 4"/>
          <p:cNvGraphicFramePr>
            <a:graphicFrameLocks/>
          </p:cNvGraphicFramePr>
          <p:nvPr>
            <p:extLst>
              <p:ext uri="{D42A27DB-BD31-4B8C-83A1-F6EECF244321}">
                <p14:modId xmlns:p14="http://schemas.microsoft.com/office/powerpoint/2010/main" val="3059999041"/>
              </p:ext>
            </p:extLst>
          </p:nvPr>
        </p:nvGraphicFramePr>
        <p:xfrm>
          <a:off x="323528" y="1345332"/>
          <a:ext cx="8568952" cy="3505140"/>
        </p:xfrm>
        <a:graphic>
          <a:graphicData uri="http://schemas.openxmlformats.org/drawingml/2006/table">
            <a:tbl>
              <a:tblPr firstRow="1" bandRow="1">
                <a:tableStyleId>{5C22544A-7EE6-4342-B048-85BDC9FD1C3A}</a:tableStyleId>
              </a:tblPr>
              <a:tblGrid>
                <a:gridCol w="1682290"/>
                <a:gridCol w="5158470"/>
                <a:gridCol w="1728192"/>
              </a:tblGrid>
              <a:tr h="370795">
                <a:tc>
                  <a:txBody>
                    <a:bodyPr/>
                    <a:lstStyle/>
                    <a:p>
                      <a:pPr algn="ctr"/>
                      <a:r>
                        <a:rPr lang="en-US" sz="2000" noProof="0" smtClean="0"/>
                        <a:t>Field</a:t>
                      </a:r>
                      <a:endParaRPr lang="en-US" sz="2000" noProof="0"/>
                    </a:p>
                  </a:txBody>
                  <a:tcPr marT="45714" marB="45714"/>
                </a:tc>
                <a:tc>
                  <a:txBody>
                    <a:bodyPr/>
                    <a:lstStyle/>
                    <a:p>
                      <a:pPr algn="ctr"/>
                      <a:r>
                        <a:rPr lang="en-US" sz="2000" noProof="0" dirty="0" smtClean="0"/>
                        <a:t>Explanation</a:t>
                      </a:r>
                      <a:endParaRPr lang="en-US" sz="2000" noProof="0" dirty="0"/>
                    </a:p>
                  </a:txBody>
                  <a:tcPr marT="45714" marB="45714"/>
                </a:tc>
                <a:tc>
                  <a:txBody>
                    <a:bodyPr/>
                    <a:lstStyle/>
                    <a:p>
                      <a:pPr algn="ctr"/>
                      <a:r>
                        <a:rPr lang="en-US" sz="2000" noProof="0" dirty="0" smtClean="0"/>
                        <a:t>Default value</a:t>
                      </a:r>
                      <a:endParaRPr lang="en-US" sz="2000" noProof="0" dirty="0"/>
                    </a:p>
                  </a:txBody>
                  <a:tcPr marT="45714" marB="45714"/>
                </a:tc>
              </a:tr>
              <a:tr h="370795">
                <a:tc>
                  <a:txBody>
                    <a:bodyPr/>
                    <a:lstStyle/>
                    <a:p>
                      <a:pPr algn="ctr"/>
                      <a:r>
                        <a:rPr lang="en-US" sz="2000" b="1" i="1" noProof="0" dirty="0" smtClean="0"/>
                        <a:t>value</a:t>
                      </a:r>
                      <a:endParaRPr lang="en-US" sz="2000" b="1" i="1" noProof="0" dirty="0"/>
                    </a:p>
                  </a:txBody>
                  <a:tcPr marT="45714" marB="45714" anchor="ctr"/>
                </a:tc>
                <a:tc>
                  <a:txBody>
                    <a:bodyPr/>
                    <a:lstStyle/>
                    <a:p>
                      <a:r>
                        <a:rPr lang="en-US" sz="2000" noProof="0" dirty="0" smtClean="0"/>
                        <a:t>The value associated with the property.</a:t>
                      </a:r>
                      <a:endParaRPr lang="en-US" sz="2000" noProof="0" dirty="0"/>
                    </a:p>
                  </a:txBody>
                  <a:tcPr marT="45714" marB="45714" anchor="ctr"/>
                </a:tc>
                <a:tc>
                  <a:txBody>
                    <a:bodyPr/>
                    <a:lstStyle/>
                    <a:p>
                      <a:pPr algn="ctr"/>
                      <a:r>
                        <a:rPr lang="en-US" sz="2000" i="1" noProof="0" dirty="0" smtClean="0"/>
                        <a:t>undefined</a:t>
                      </a:r>
                      <a:endParaRPr lang="en-US" sz="2000" i="1" noProof="0" dirty="0"/>
                    </a:p>
                  </a:txBody>
                  <a:tcPr marT="45714" marB="45714" anchor="ctr"/>
                </a:tc>
              </a:tr>
              <a:tr h="370795">
                <a:tc>
                  <a:txBody>
                    <a:bodyPr/>
                    <a:lstStyle/>
                    <a:p>
                      <a:pPr algn="ctr"/>
                      <a:r>
                        <a:rPr lang="en-US" sz="2000" b="1" i="1" noProof="0" dirty="0" smtClean="0"/>
                        <a:t>writable</a:t>
                      </a:r>
                      <a:endParaRPr lang="en-US" sz="2000" b="1" i="1" noProof="0" dirty="0"/>
                    </a:p>
                  </a:txBody>
                  <a:tcPr marT="45714" marB="45714" anchor="ctr"/>
                </a:tc>
                <a:tc>
                  <a:txBody>
                    <a:bodyPr/>
                    <a:lstStyle/>
                    <a:p>
                      <a:r>
                        <a:rPr lang="en-US" sz="2000" noProof="0" dirty="0" smtClean="0"/>
                        <a:t>True if and only if the value associated with the property may be changed.</a:t>
                      </a:r>
                      <a:endParaRPr lang="en-US" sz="2000" noProof="0" dirty="0"/>
                    </a:p>
                  </a:txBody>
                  <a:tcPr marT="45714" marB="45714" anchor="ctr"/>
                </a:tc>
                <a:tc>
                  <a:txBody>
                    <a:bodyPr/>
                    <a:lstStyle/>
                    <a:p>
                      <a:pPr algn="ctr"/>
                      <a:r>
                        <a:rPr lang="en-US" sz="2000" i="1" noProof="0" dirty="0" smtClean="0"/>
                        <a:t>false</a:t>
                      </a:r>
                      <a:endParaRPr lang="en-US" sz="2000" i="1" noProof="0" dirty="0"/>
                    </a:p>
                  </a:txBody>
                  <a:tcPr marT="45714" marB="45714" anchor="ctr"/>
                </a:tc>
              </a:tr>
              <a:tr h="370795">
                <a:tc>
                  <a:txBody>
                    <a:bodyPr/>
                    <a:lstStyle/>
                    <a:p>
                      <a:pPr algn="ctr"/>
                      <a:r>
                        <a:rPr lang="en-US" sz="2000" b="1" i="1" noProof="0" dirty="0" smtClean="0"/>
                        <a:t>configurable</a:t>
                      </a:r>
                      <a:endParaRPr lang="en-US" sz="2000" b="1" i="1" noProof="0" dirty="0"/>
                    </a:p>
                  </a:txBody>
                  <a:tcPr marT="45714" marB="45714" anchor="ctr"/>
                </a:tc>
                <a:tc>
                  <a:txBody>
                    <a:bodyPr/>
                    <a:lstStyle/>
                    <a:p>
                      <a:r>
                        <a:rPr lang="en-US" sz="2000" noProof="0" dirty="0" smtClean="0"/>
                        <a:t>True if and only if the type of this</a:t>
                      </a:r>
                      <a:r>
                        <a:rPr lang="en-US" sz="2000" baseline="0" noProof="0" dirty="0" smtClean="0"/>
                        <a:t> property descriptor may be changed and if the property may be deleted from the corresponding object.</a:t>
                      </a:r>
                      <a:endParaRPr lang="en-US" sz="2000" noProof="0" dirty="0"/>
                    </a:p>
                  </a:txBody>
                  <a:tcPr marT="45714" marB="45714" anchor="ctr"/>
                </a:tc>
                <a:tc>
                  <a:txBody>
                    <a:bodyPr/>
                    <a:lstStyle/>
                    <a:p>
                      <a:pPr algn="ctr"/>
                      <a:r>
                        <a:rPr lang="en-US" sz="2000" i="1" noProof="0" dirty="0" smtClean="0"/>
                        <a:t>false</a:t>
                      </a:r>
                      <a:endParaRPr lang="en-US" sz="2000" i="1" noProof="0" dirty="0"/>
                    </a:p>
                  </a:txBody>
                  <a:tcPr marT="45714" marB="45714" anchor="ctr"/>
                </a:tc>
              </a:tr>
              <a:tr h="370795">
                <a:tc>
                  <a:txBody>
                    <a:bodyPr/>
                    <a:lstStyle/>
                    <a:p>
                      <a:pPr algn="ctr"/>
                      <a:r>
                        <a:rPr lang="en-US" sz="2000" b="1" i="1" noProof="0" dirty="0" smtClean="0"/>
                        <a:t>enumerable</a:t>
                      </a:r>
                      <a:endParaRPr lang="en-US" sz="2000" b="1" i="1" noProof="0" dirty="0"/>
                    </a:p>
                  </a:txBody>
                  <a:tcPr marT="45714" marB="45714" anchor="ctr"/>
                </a:tc>
                <a:tc>
                  <a:txBody>
                    <a:bodyPr/>
                    <a:lstStyle/>
                    <a:p>
                      <a:r>
                        <a:rPr lang="en-US" sz="2000" noProof="0" dirty="0" smtClean="0"/>
                        <a:t>True if and only if this property shows up during enumeration of the properties on the corresponding object.</a:t>
                      </a:r>
                      <a:endParaRPr lang="en-US" sz="2000" noProof="0" dirty="0"/>
                    </a:p>
                  </a:txBody>
                  <a:tcPr marT="45714" marB="45714" anchor="ctr"/>
                </a:tc>
                <a:tc>
                  <a:txBody>
                    <a:bodyPr/>
                    <a:lstStyle/>
                    <a:p>
                      <a:pPr algn="ctr"/>
                      <a:r>
                        <a:rPr lang="en-US" sz="2000" i="1" noProof="0" dirty="0" smtClean="0"/>
                        <a:t>false</a:t>
                      </a:r>
                      <a:endParaRPr lang="en-US" sz="2000" i="1" noProof="0" dirty="0"/>
                    </a:p>
                  </a:txBody>
                  <a:tcPr marT="45714" marB="45714" anchor="ctr"/>
                </a:tc>
              </a:tr>
            </a:tbl>
          </a:graphicData>
        </a:graphic>
      </p:graphicFrame>
    </p:spTree>
    <p:extLst>
      <p:ext uri="{BB962C8B-B14F-4D97-AF65-F5344CB8AC3E}">
        <p14:creationId xmlns:p14="http://schemas.microsoft.com/office/powerpoint/2010/main" val="3916571552"/>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Data Descriptors</a:t>
            </a:r>
            <a:endParaRPr lang="en-US" dirty="0"/>
          </a:p>
        </p:txBody>
      </p:sp>
      <p:sp>
        <p:nvSpPr>
          <p:cNvPr id="3" name="Espace réservé du contenu 2"/>
          <p:cNvSpPr>
            <a:spLocks noGrp="1"/>
          </p:cNvSpPr>
          <p:nvPr>
            <p:ph idx="1"/>
          </p:nvPr>
        </p:nvSpPr>
        <p:spPr>
          <a:xfrm>
            <a:off x="395536" y="1128713"/>
            <a:ext cx="8497639" cy="4230687"/>
          </a:xfrm>
        </p:spPr>
        <p:txBody>
          <a:bodyPr/>
          <a:lstStyle/>
          <a:p>
            <a:pPr eaLnBrk="1" hangingPunct="1">
              <a:lnSpc>
                <a:spcPct val="90000"/>
              </a:lnSpc>
            </a:pPr>
            <a:r>
              <a:rPr lang="en-US" dirty="0" smtClean="0"/>
              <a:t>Example:</a:t>
            </a:r>
          </a:p>
        </p:txBody>
      </p:sp>
      <p:sp>
        <p:nvSpPr>
          <p:cNvPr id="4" name="Espace réservé du contenu 3"/>
          <p:cNvSpPr>
            <a:spLocks noGrp="1"/>
          </p:cNvSpPr>
          <p:nvPr>
            <p:ph sz="quarter" idx="13"/>
          </p:nvPr>
        </p:nvSpPr>
        <p:spPr/>
        <p:txBody>
          <a:bodyPr/>
          <a:lstStyle/>
          <a:p>
            <a:r>
              <a:rPr lang="en-US" dirty="0"/>
              <a:t>Property Descriptors</a:t>
            </a:r>
            <a:endParaRPr lang="fr-FR" dirty="0"/>
          </a:p>
        </p:txBody>
      </p:sp>
      <p:pic>
        <p:nvPicPr>
          <p:cNvPr id="8" name="Image 5"/>
          <p:cNvPicPr>
            <a:picLocks noChangeAspect="1"/>
          </p:cNvPicPr>
          <p:nvPr/>
        </p:nvPicPr>
        <p:blipFill>
          <a:blip r:embed="rId2" cstate="print"/>
          <a:srcRect/>
          <a:stretch>
            <a:fillRect/>
          </a:stretch>
        </p:blipFill>
        <p:spPr bwMode="auto">
          <a:xfrm>
            <a:off x="34925" y="49213"/>
            <a:ext cx="677863" cy="787400"/>
          </a:xfrm>
          <a:prstGeom prst="rect">
            <a:avLst/>
          </a:prstGeom>
          <a:noFill/>
          <a:ln w="9525">
            <a:noFill/>
            <a:miter lim="800000"/>
            <a:headEnd/>
            <a:tailEnd/>
          </a:ln>
        </p:spPr>
      </p:pic>
      <p:sp>
        <p:nvSpPr>
          <p:cNvPr id="6" name="Rectangle à coins arrondis 4"/>
          <p:cNvSpPr/>
          <p:nvPr/>
        </p:nvSpPr>
        <p:spPr>
          <a:xfrm>
            <a:off x="179512" y="1705372"/>
            <a:ext cx="8785225" cy="3528392"/>
          </a:xfrm>
          <a:prstGeom prst="roundRect">
            <a:avLst/>
          </a:prstGeom>
        </p:spPr>
        <p:style>
          <a:lnRef idx="2">
            <a:schemeClr val="dk1"/>
          </a:lnRef>
          <a:fillRef idx="1">
            <a:schemeClr val="lt1"/>
          </a:fillRef>
          <a:effectRef idx="0">
            <a:schemeClr val="dk1"/>
          </a:effectRef>
          <a:fontRef idx="minor">
            <a:schemeClr val="dk1"/>
          </a:fontRef>
        </p:style>
        <p:txBody>
          <a:bodyPr anchor="ctr"/>
          <a:lstStyle/>
          <a:p>
            <a:pPr eaLnBrk="1" hangingPunct="1">
              <a:buFont typeface="Wingdings" pitchFamily="1" charset="2"/>
              <a:buNone/>
            </a:pPr>
            <a:r>
              <a:rPr lang="en-GB" b="1" dirty="0" err="1">
                <a:solidFill>
                  <a:srgbClr val="0070C0"/>
                </a:solidFill>
                <a:latin typeface="Courier New" pitchFamily="-106" charset="0"/>
                <a:ea typeface="ＭＳ Ｐゴシック" pitchFamily="-106" charset="-128"/>
                <a:cs typeface="Courier New" pitchFamily="-106" charset="0"/>
              </a:rPr>
              <a:t>var</a:t>
            </a:r>
            <a:r>
              <a:rPr lang="en-GB" b="1" dirty="0" smtClean="0">
                <a:solidFill>
                  <a:schemeClr val="tx1"/>
                </a:solidFill>
                <a:latin typeface="Courier New" pitchFamily="-106" charset="0"/>
                <a:ea typeface="ＭＳ Ｐゴシック" pitchFamily="-106" charset="-128"/>
                <a:cs typeface="Courier New" pitchFamily="-106" charset="0"/>
              </a:rPr>
              <a:t> </a:t>
            </a:r>
            <a:r>
              <a:rPr lang="en-GB" b="1" dirty="0" err="1" smtClean="0">
                <a:solidFill>
                  <a:schemeClr val="tx1"/>
                </a:solidFill>
                <a:latin typeface="Courier New" pitchFamily="-106" charset="0"/>
                <a:ea typeface="ＭＳ Ｐゴシック" pitchFamily="-106" charset="-128"/>
                <a:cs typeface="Courier New" pitchFamily="-106" charset="0"/>
              </a:rPr>
              <a:t>obj</a:t>
            </a:r>
            <a:r>
              <a:rPr lang="en-GB" b="1" dirty="0" smtClean="0">
                <a:solidFill>
                  <a:schemeClr val="tx1"/>
                </a:solidFill>
                <a:latin typeface="Courier New" pitchFamily="-106" charset="0"/>
                <a:ea typeface="ＭＳ Ｐゴシック" pitchFamily="-106" charset="-128"/>
                <a:cs typeface="Courier New" pitchFamily="-106" charset="0"/>
              </a:rPr>
              <a:t> = {};</a:t>
            </a:r>
            <a:endParaRPr lang="en-GB" b="1" dirty="0">
              <a:solidFill>
                <a:schemeClr val="tx1"/>
              </a:solidFill>
              <a:latin typeface="Courier New" pitchFamily="-106" charset="0"/>
              <a:ea typeface="ＭＳ Ｐゴシック" pitchFamily="-106" charset="-128"/>
              <a:cs typeface="Courier New" pitchFamily="-106" charset="0"/>
            </a:endParaRPr>
          </a:p>
          <a:p>
            <a:pPr eaLnBrk="1" hangingPunct="1">
              <a:buFont typeface="Wingdings" pitchFamily="1" charset="2"/>
              <a:buNone/>
            </a:pPr>
            <a:r>
              <a:rPr lang="en-GB" b="1" dirty="0" err="1" smtClean="0">
                <a:solidFill>
                  <a:schemeClr val="tx1"/>
                </a:solidFill>
                <a:latin typeface="Courier New" pitchFamily="-106" charset="0"/>
                <a:ea typeface="ＭＳ Ｐゴシック" pitchFamily="-106" charset="-128"/>
                <a:cs typeface="Courier New" pitchFamily="-106" charset="0"/>
              </a:rPr>
              <a:t>Object.defineProperty</a:t>
            </a:r>
            <a:r>
              <a:rPr lang="en-GB" b="1" dirty="0" smtClean="0">
                <a:solidFill>
                  <a:schemeClr val="tx1"/>
                </a:solidFill>
                <a:latin typeface="Courier New" pitchFamily="-106" charset="0"/>
                <a:ea typeface="ＭＳ Ｐゴシック" pitchFamily="-106" charset="-128"/>
                <a:cs typeface="Courier New" pitchFamily="-106" charset="0"/>
              </a:rPr>
              <a:t>(</a:t>
            </a:r>
            <a:r>
              <a:rPr lang="en-GB" b="1" dirty="0" err="1" smtClean="0">
                <a:solidFill>
                  <a:schemeClr val="tx1"/>
                </a:solidFill>
                <a:latin typeface="Courier New" pitchFamily="-106" charset="0"/>
                <a:ea typeface="ＭＳ Ｐゴシック" pitchFamily="-106" charset="-128"/>
                <a:cs typeface="Courier New" pitchFamily="-106" charset="0"/>
              </a:rPr>
              <a:t>obj</a:t>
            </a:r>
            <a:r>
              <a:rPr lang="en-GB" b="1" dirty="0" smtClean="0">
                <a:solidFill>
                  <a:schemeClr val="tx1"/>
                </a:solidFill>
                <a:latin typeface="Courier New" pitchFamily="-106" charset="0"/>
                <a:ea typeface="ＭＳ Ｐゴシック" pitchFamily="-106" charset="-128"/>
                <a:cs typeface="Courier New" pitchFamily="-106" charset="0"/>
              </a:rPr>
              <a:t>, "</a:t>
            </a:r>
            <a:r>
              <a:rPr lang="en-GB" b="1" dirty="0" err="1">
                <a:solidFill>
                  <a:srgbClr val="00B050"/>
                </a:solidFill>
                <a:latin typeface="Courier New" pitchFamily="1" charset="0"/>
              </a:rPr>
              <a:t>myProp</a:t>
            </a:r>
            <a:r>
              <a:rPr lang="en-GB" b="1" dirty="0" smtClean="0">
                <a:solidFill>
                  <a:schemeClr val="tx1"/>
                </a:solidFill>
                <a:latin typeface="Courier New" pitchFamily="-106" charset="0"/>
                <a:ea typeface="ＭＳ Ｐゴシック" pitchFamily="-106" charset="-128"/>
                <a:cs typeface="Courier New" pitchFamily="-106" charset="0"/>
              </a:rPr>
              <a:t>", {</a:t>
            </a:r>
          </a:p>
          <a:p>
            <a:pPr eaLnBrk="1" hangingPunct="1">
              <a:buFont typeface="Wingdings" pitchFamily="1" charset="2"/>
              <a:buNone/>
            </a:pPr>
            <a:r>
              <a:rPr lang="en-GB" b="1" dirty="0" smtClean="0">
                <a:solidFill>
                  <a:schemeClr val="tx1"/>
                </a:solidFill>
                <a:latin typeface="Courier New" pitchFamily="-106" charset="0"/>
                <a:ea typeface="ＭＳ Ｐゴシック" pitchFamily="-106" charset="-128"/>
                <a:cs typeface="Courier New" pitchFamily="-106" charset="0"/>
              </a:rPr>
              <a:t>	value: </a:t>
            </a:r>
            <a:r>
              <a:rPr lang="en-GB" b="1" dirty="0" smtClean="0">
                <a:solidFill>
                  <a:srgbClr val="FF6600"/>
                </a:solidFill>
                <a:latin typeface="Courier New" pitchFamily="-106" charset="0"/>
                <a:ea typeface="ＭＳ Ｐゴシック" pitchFamily="-106" charset="-128"/>
                <a:cs typeface="Courier New" pitchFamily="-106" charset="0"/>
              </a:rPr>
              <a:t>42</a:t>
            </a:r>
            <a:r>
              <a:rPr lang="en-GB" b="1" dirty="0" smtClean="0">
                <a:solidFill>
                  <a:schemeClr val="tx1"/>
                </a:solidFill>
                <a:latin typeface="Courier New" pitchFamily="-106" charset="0"/>
                <a:ea typeface="ＭＳ Ｐゴシック" pitchFamily="-106" charset="-128"/>
                <a:cs typeface="Courier New" pitchFamily="-106" charset="0"/>
              </a:rPr>
              <a:t>,</a:t>
            </a:r>
          </a:p>
          <a:p>
            <a:pPr eaLnBrk="1" hangingPunct="1">
              <a:buFont typeface="Wingdings" pitchFamily="1" charset="2"/>
              <a:buNone/>
            </a:pPr>
            <a:r>
              <a:rPr lang="en-GB" b="1" dirty="0">
                <a:solidFill>
                  <a:schemeClr val="tx1"/>
                </a:solidFill>
                <a:latin typeface="Courier New" pitchFamily="-106" charset="0"/>
                <a:ea typeface="ＭＳ Ｐゴシック" pitchFamily="-106" charset="-128"/>
                <a:cs typeface="Courier New" pitchFamily="-106" charset="0"/>
              </a:rPr>
              <a:t>	</a:t>
            </a:r>
            <a:r>
              <a:rPr lang="en-GB" b="1" dirty="0" smtClean="0">
                <a:solidFill>
                  <a:schemeClr val="tx1"/>
                </a:solidFill>
                <a:latin typeface="Courier New" pitchFamily="-106" charset="0"/>
                <a:ea typeface="ＭＳ Ｐゴシック" pitchFamily="-106" charset="-128"/>
                <a:cs typeface="Courier New" pitchFamily="-106" charset="0"/>
              </a:rPr>
              <a:t>writable: </a:t>
            </a:r>
            <a:r>
              <a:rPr lang="en-GB" b="1" dirty="0" smtClean="0">
                <a:solidFill>
                  <a:srgbClr val="0070C0"/>
                </a:solidFill>
                <a:latin typeface="Courier New" pitchFamily="-106" charset="0"/>
                <a:ea typeface="ＭＳ Ｐゴシック" pitchFamily="-106" charset="-128"/>
                <a:cs typeface="Courier New" pitchFamily="-106" charset="0"/>
              </a:rPr>
              <a:t>true</a:t>
            </a:r>
            <a:r>
              <a:rPr lang="en-GB" b="1" dirty="0" smtClean="0">
                <a:solidFill>
                  <a:schemeClr val="tx1"/>
                </a:solidFill>
                <a:latin typeface="Courier New" pitchFamily="-106" charset="0"/>
                <a:ea typeface="ＭＳ Ｐゴシック" pitchFamily="-106" charset="-128"/>
                <a:cs typeface="Courier New" pitchFamily="-106" charset="0"/>
              </a:rPr>
              <a:t>,</a:t>
            </a:r>
          </a:p>
          <a:p>
            <a:pPr eaLnBrk="1" hangingPunct="1">
              <a:buFont typeface="Wingdings" pitchFamily="1" charset="2"/>
              <a:buNone/>
            </a:pPr>
            <a:r>
              <a:rPr lang="en-GB" b="1" dirty="0">
                <a:solidFill>
                  <a:schemeClr val="tx1"/>
                </a:solidFill>
                <a:latin typeface="Courier New" pitchFamily="-106" charset="0"/>
                <a:ea typeface="ＭＳ Ｐゴシック" pitchFamily="-106" charset="-128"/>
                <a:cs typeface="Courier New" pitchFamily="-106" charset="0"/>
              </a:rPr>
              <a:t>	</a:t>
            </a:r>
            <a:r>
              <a:rPr lang="en-GB" b="1" dirty="0" smtClean="0">
                <a:solidFill>
                  <a:schemeClr val="tx1"/>
                </a:solidFill>
                <a:latin typeface="Courier New" pitchFamily="-106" charset="0"/>
                <a:ea typeface="ＭＳ Ｐゴシック" pitchFamily="-106" charset="-128"/>
                <a:cs typeface="Courier New" pitchFamily="-106" charset="0"/>
              </a:rPr>
              <a:t>enumerable: </a:t>
            </a:r>
            <a:r>
              <a:rPr lang="en-GB" b="1" dirty="0" smtClean="0">
                <a:solidFill>
                  <a:srgbClr val="0070C0"/>
                </a:solidFill>
                <a:latin typeface="Courier New" pitchFamily="-106" charset="0"/>
                <a:ea typeface="ＭＳ Ｐゴシック" pitchFamily="-106" charset="-128"/>
                <a:cs typeface="Courier New" pitchFamily="-106" charset="0"/>
              </a:rPr>
              <a:t>true</a:t>
            </a:r>
            <a:r>
              <a:rPr lang="en-GB" b="1" dirty="0" smtClean="0">
                <a:solidFill>
                  <a:schemeClr val="tx1"/>
                </a:solidFill>
                <a:latin typeface="Courier New" pitchFamily="-106" charset="0"/>
                <a:ea typeface="ＭＳ Ｐゴシック" pitchFamily="-106" charset="-128"/>
                <a:cs typeface="Courier New" pitchFamily="-106" charset="0"/>
              </a:rPr>
              <a:t>,</a:t>
            </a:r>
          </a:p>
          <a:p>
            <a:pPr eaLnBrk="1" hangingPunct="1">
              <a:buFont typeface="Wingdings" pitchFamily="1" charset="2"/>
              <a:buNone/>
            </a:pPr>
            <a:r>
              <a:rPr lang="en-GB" b="1" dirty="0">
                <a:solidFill>
                  <a:schemeClr val="tx1"/>
                </a:solidFill>
                <a:latin typeface="Courier New" pitchFamily="-106" charset="0"/>
                <a:ea typeface="ＭＳ Ｐゴシック" pitchFamily="-106" charset="-128"/>
                <a:cs typeface="Courier New" pitchFamily="-106" charset="0"/>
              </a:rPr>
              <a:t>	</a:t>
            </a:r>
            <a:r>
              <a:rPr lang="en-GB" b="1" dirty="0" smtClean="0">
                <a:solidFill>
                  <a:schemeClr val="tx1"/>
                </a:solidFill>
                <a:latin typeface="Courier New" pitchFamily="-106" charset="0"/>
                <a:ea typeface="ＭＳ Ｐゴシック" pitchFamily="-106" charset="-128"/>
                <a:cs typeface="Courier New" pitchFamily="-106" charset="0"/>
              </a:rPr>
              <a:t>configurable: </a:t>
            </a:r>
            <a:r>
              <a:rPr lang="en-GB" b="1" dirty="0" smtClean="0">
                <a:solidFill>
                  <a:srgbClr val="0070C0"/>
                </a:solidFill>
                <a:latin typeface="Courier New" pitchFamily="-106" charset="0"/>
                <a:ea typeface="ＭＳ Ｐゴシック" pitchFamily="-106" charset="-128"/>
                <a:cs typeface="Courier New" pitchFamily="-106" charset="0"/>
              </a:rPr>
              <a:t>true</a:t>
            </a:r>
            <a:endParaRPr lang="en-GB" b="1" dirty="0">
              <a:solidFill>
                <a:srgbClr val="0070C0"/>
              </a:solidFill>
              <a:latin typeface="Courier New" pitchFamily="-106" charset="0"/>
              <a:ea typeface="ＭＳ Ｐゴシック" pitchFamily="-106" charset="-128"/>
              <a:cs typeface="Courier New" pitchFamily="-106" charset="0"/>
            </a:endParaRPr>
          </a:p>
          <a:p>
            <a:pPr eaLnBrk="1" hangingPunct="1">
              <a:buFont typeface="Wingdings" pitchFamily="1" charset="2"/>
              <a:buNone/>
            </a:pPr>
            <a:r>
              <a:rPr lang="en-GB" b="1" dirty="0" smtClean="0">
                <a:solidFill>
                  <a:schemeClr val="tx1"/>
                </a:solidFill>
                <a:latin typeface="Courier New" pitchFamily="-106" charset="0"/>
                <a:ea typeface="ＭＳ Ｐゴシック" pitchFamily="-106" charset="-128"/>
                <a:cs typeface="Courier New" pitchFamily="-106" charset="0"/>
              </a:rPr>
              <a:t>});</a:t>
            </a:r>
          </a:p>
          <a:p>
            <a:pPr eaLnBrk="1" hangingPunct="1">
              <a:buFont typeface="Wingdings" pitchFamily="1" charset="2"/>
              <a:buNone/>
            </a:pPr>
            <a:endParaRPr lang="en-GB" b="1" dirty="0">
              <a:solidFill>
                <a:schemeClr val="tx1"/>
              </a:solidFill>
              <a:latin typeface="Courier New" pitchFamily="-106" charset="0"/>
              <a:ea typeface="ＭＳ Ｐゴシック" pitchFamily="-106" charset="-128"/>
              <a:cs typeface="Courier New" pitchFamily="-106" charset="0"/>
            </a:endParaRPr>
          </a:p>
          <a:p>
            <a:pPr eaLnBrk="1" hangingPunct="1">
              <a:buFont typeface="Wingdings" pitchFamily="1" charset="2"/>
              <a:buNone/>
            </a:pPr>
            <a:r>
              <a:rPr lang="en-GB" b="1" dirty="0" err="1" smtClean="0">
                <a:solidFill>
                  <a:schemeClr val="tx1"/>
                </a:solidFill>
                <a:latin typeface="Courier New" pitchFamily="-106" charset="0"/>
                <a:ea typeface="ＭＳ Ｐゴシック" pitchFamily="-106" charset="-128"/>
                <a:cs typeface="Courier New" pitchFamily="-106" charset="0"/>
              </a:rPr>
              <a:t>obj.myProp</a:t>
            </a:r>
            <a:r>
              <a:rPr lang="en-GB" b="1" dirty="0" smtClean="0">
                <a:solidFill>
                  <a:schemeClr val="tx1"/>
                </a:solidFill>
                <a:latin typeface="Courier New" pitchFamily="-106" charset="0"/>
                <a:ea typeface="ＭＳ Ｐゴシック" pitchFamily="-106" charset="-128"/>
                <a:cs typeface="Courier New" pitchFamily="-106" charset="0"/>
              </a:rPr>
              <a:t> = </a:t>
            </a:r>
            <a:r>
              <a:rPr lang="en-GB" b="1" dirty="0" smtClean="0">
                <a:solidFill>
                  <a:srgbClr val="FF6600"/>
                </a:solidFill>
                <a:latin typeface="Courier New" pitchFamily="-106" charset="0"/>
                <a:ea typeface="ＭＳ Ｐゴシック" pitchFamily="-106" charset="-128"/>
                <a:cs typeface="Courier New" pitchFamily="-106" charset="0"/>
              </a:rPr>
              <a:t>51</a:t>
            </a:r>
            <a:r>
              <a:rPr lang="en-GB" b="1" dirty="0" smtClean="0">
                <a:solidFill>
                  <a:schemeClr val="tx1"/>
                </a:solidFill>
                <a:latin typeface="Courier New" pitchFamily="-106" charset="0"/>
                <a:ea typeface="ＭＳ Ｐゴシック" pitchFamily="-106" charset="-128"/>
                <a:cs typeface="Courier New" pitchFamily="-106" charset="0"/>
              </a:rPr>
              <a:t>; </a:t>
            </a:r>
          </a:p>
          <a:p>
            <a:pPr eaLnBrk="1" hangingPunct="1">
              <a:buFont typeface="Wingdings" pitchFamily="1" charset="2"/>
              <a:buNone/>
            </a:pPr>
            <a:r>
              <a:rPr lang="en-GB" b="1" dirty="0" err="1" smtClean="0">
                <a:solidFill>
                  <a:schemeClr val="tx1"/>
                </a:solidFill>
                <a:latin typeface="Courier New" pitchFamily="-106" charset="0"/>
                <a:ea typeface="ＭＳ Ｐゴシック" pitchFamily="-106" charset="-128"/>
                <a:cs typeface="Courier New" pitchFamily="-106" charset="0"/>
              </a:rPr>
              <a:t>console.log</a:t>
            </a:r>
            <a:r>
              <a:rPr lang="en-GB" b="1" dirty="0">
                <a:solidFill>
                  <a:schemeClr val="tx1"/>
                </a:solidFill>
                <a:latin typeface="Courier New" pitchFamily="-106" charset="0"/>
                <a:ea typeface="ＭＳ Ｐゴシック" pitchFamily="-106" charset="-128"/>
                <a:cs typeface="Courier New" pitchFamily="-106" charset="0"/>
              </a:rPr>
              <a:t>(</a:t>
            </a:r>
            <a:r>
              <a:rPr lang="en-GB" b="1" dirty="0" err="1">
                <a:solidFill>
                  <a:schemeClr val="tx1"/>
                </a:solidFill>
                <a:latin typeface="Courier New" pitchFamily="-106" charset="0"/>
                <a:ea typeface="ＭＳ Ｐゴシック" pitchFamily="-106" charset="-128"/>
                <a:cs typeface="Courier New" pitchFamily="-106" charset="0"/>
              </a:rPr>
              <a:t>obj.myProp</a:t>
            </a:r>
            <a:r>
              <a:rPr lang="en-GB" b="1" dirty="0">
                <a:solidFill>
                  <a:schemeClr val="tx1"/>
                </a:solidFill>
                <a:latin typeface="Courier New" pitchFamily="-106" charset="0"/>
                <a:ea typeface="ＭＳ Ｐゴシック" pitchFamily="-106" charset="-128"/>
                <a:cs typeface="Courier New" pitchFamily="-106" charset="0"/>
              </a:rPr>
              <a:t>); </a:t>
            </a:r>
            <a:r>
              <a:rPr lang="en-GB" b="1" dirty="0">
                <a:solidFill>
                  <a:srgbClr val="479B8F"/>
                </a:solidFill>
                <a:latin typeface="Courier New" pitchFamily="-106" charset="0"/>
                <a:ea typeface="ＭＳ Ｐゴシック" pitchFamily="-106" charset="-128"/>
                <a:cs typeface="Courier New" pitchFamily="-106" charset="0"/>
              </a:rPr>
              <a:t>// </a:t>
            </a:r>
            <a:r>
              <a:rPr lang="en-GB" b="1" dirty="0" smtClean="0">
                <a:solidFill>
                  <a:srgbClr val="479B8F"/>
                </a:solidFill>
                <a:latin typeface="Courier New" pitchFamily="-106" charset="0"/>
                <a:ea typeface="ＭＳ Ｐゴシック" pitchFamily="-106" charset="-128"/>
                <a:cs typeface="Courier New" pitchFamily="-106" charset="0"/>
              </a:rPr>
              <a:t>5</a:t>
            </a:r>
            <a:r>
              <a:rPr lang="en-GB" b="1" dirty="0">
                <a:solidFill>
                  <a:srgbClr val="479B8F"/>
                </a:solidFill>
                <a:latin typeface="Courier New" pitchFamily="-106" charset="0"/>
                <a:ea typeface="ＭＳ Ｐゴシック" pitchFamily="-106" charset="-128"/>
                <a:cs typeface="Courier New" pitchFamily="-106" charset="0"/>
              </a:rPr>
              <a:t>1</a:t>
            </a:r>
          </a:p>
          <a:p>
            <a:pPr eaLnBrk="1" hangingPunct="1"/>
            <a:r>
              <a:rPr lang="en-GB" b="1" dirty="0" err="1" smtClean="0">
                <a:solidFill>
                  <a:schemeClr val="tx1"/>
                </a:solidFill>
                <a:latin typeface="Courier New" pitchFamily="-106" charset="0"/>
                <a:ea typeface="ＭＳ Ｐゴシック" pitchFamily="-106" charset="-128"/>
                <a:cs typeface="Courier New" pitchFamily="-106" charset="0"/>
              </a:rPr>
              <a:t>console.log</a:t>
            </a:r>
            <a:r>
              <a:rPr lang="en-GB" b="1" dirty="0" smtClean="0">
                <a:solidFill>
                  <a:schemeClr val="tx1"/>
                </a:solidFill>
                <a:latin typeface="Courier New" pitchFamily="-106" charset="0"/>
                <a:ea typeface="ＭＳ Ｐゴシック" pitchFamily="-106" charset="-128"/>
                <a:cs typeface="Courier New" pitchFamily="-106" charset="0"/>
              </a:rPr>
              <a:t>(</a:t>
            </a:r>
            <a:r>
              <a:rPr lang="en-GB" b="1" dirty="0" err="1" smtClean="0">
                <a:solidFill>
                  <a:schemeClr val="tx1"/>
                </a:solidFill>
                <a:latin typeface="Courier New" pitchFamily="-106" charset="0"/>
                <a:ea typeface="ＭＳ Ｐゴシック" pitchFamily="-106" charset="-128"/>
                <a:cs typeface="Courier New" pitchFamily="-106" charset="0"/>
              </a:rPr>
              <a:t>Object.keys</a:t>
            </a:r>
            <a:r>
              <a:rPr lang="en-GB" b="1" dirty="0">
                <a:solidFill>
                  <a:schemeClr val="tx1"/>
                </a:solidFill>
                <a:latin typeface="Courier New" pitchFamily="-106" charset="0"/>
                <a:ea typeface="ＭＳ Ｐゴシック" pitchFamily="-106" charset="-128"/>
                <a:cs typeface="Courier New" pitchFamily="-106" charset="0"/>
              </a:rPr>
              <a:t>(</a:t>
            </a:r>
            <a:r>
              <a:rPr lang="en-GB" b="1" dirty="0" err="1">
                <a:solidFill>
                  <a:schemeClr val="tx1"/>
                </a:solidFill>
                <a:latin typeface="Courier New" pitchFamily="-106" charset="0"/>
                <a:ea typeface="ＭＳ Ｐゴシック" pitchFamily="-106" charset="-128"/>
                <a:cs typeface="Courier New" pitchFamily="-106" charset="0"/>
              </a:rPr>
              <a:t>obj</a:t>
            </a:r>
            <a:r>
              <a:rPr lang="en-GB" b="1" dirty="0" smtClean="0">
                <a:solidFill>
                  <a:schemeClr val="tx1"/>
                </a:solidFill>
                <a:latin typeface="Courier New" pitchFamily="-106" charset="0"/>
                <a:ea typeface="ＭＳ Ｐゴシック" pitchFamily="-106" charset="-128"/>
                <a:cs typeface="Courier New" pitchFamily="-106" charset="0"/>
              </a:rPr>
              <a:t>)); </a:t>
            </a:r>
            <a:r>
              <a:rPr lang="en-GB" b="1" dirty="0">
                <a:solidFill>
                  <a:srgbClr val="479B8F"/>
                </a:solidFill>
                <a:latin typeface="Courier New" pitchFamily="-106" charset="0"/>
                <a:ea typeface="ＭＳ Ｐゴシック" pitchFamily="-106" charset="-128"/>
                <a:cs typeface="Courier New" pitchFamily="-106" charset="0"/>
              </a:rPr>
              <a:t>// </a:t>
            </a:r>
            <a:r>
              <a:rPr lang="en-GB" b="1" dirty="0" smtClean="0">
                <a:solidFill>
                  <a:srgbClr val="479B8F"/>
                </a:solidFill>
                <a:latin typeface="Courier New" pitchFamily="-106" charset="0"/>
                <a:ea typeface="ＭＳ Ｐゴシック" pitchFamily="-106" charset="-128"/>
                <a:cs typeface="Courier New" pitchFamily="-106" charset="0"/>
              </a:rPr>
              <a:t>["</a:t>
            </a:r>
            <a:r>
              <a:rPr lang="en-GB" b="1" dirty="0" err="1" smtClean="0">
                <a:solidFill>
                  <a:srgbClr val="479B8F"/>
                </a:solidFill>
                <a:latin typeface="Courier New" pitchFamily="-106" charset="0"/>
                <a:ea typeface="ＭＳ Ｐゴシック" pitchFamily="-106" charset="-128"/>
                <a:cs typeface="Courier New" pitchFamily="-106" charset="0"/>
              </a:rPr>
              <a:t>myProp</a:t>
            </a:r>
            <a:r>
              <a:rPr lang="en-GB" b="1" dirty="0" smtClean="0">
                <a:solidFill>
                  <a:srgbClr val="479B8F"/>
                </a:solidFill>
                <a:latin typeface="Courier New" pitchFamily="-106" charset="0"/>
                <a:ea typeface="ＭＳ Ｐゴシック" pitchFamily="-106" charset="-128"/>
                <a:cs typeface="Courier New" pitchFamily="-106" charset="0"/>
              </a:rPr>
              <a:t>"]</a:t>
            </a:r>
            <a:endParaRPr lang="en-GB" b="1" dirty="0">
              <a:solidFill>
                <a:srgbClr val="479B8F"/>
              </a:solidFill>
              <a:latin typeface="Courier New" pitchFamily="-106" charset="0"/>
              <a:ea typeface="ＭＳ Ｐゴシック" pitchFamily="-106" charset="-128"/>
              <a:cs typeface="Courier New" pitchFamily="-106" charset="0"/>
            </a:endParaRPr>
          </a:p>
          <a:p>
            <a:pPr eaLnBrk="1" hangingPunct="1">
              <a:buFont typeface="Wingdings" pitchFamily="1" charset="2"/>
              <a:buNone/>
            </a:pPr>
            <a:r>
              <a:rPr lang="en-GB" b="1" dirty="0" err="1" smtClean="0">
                <a:solidFill>
                  <a:schemeClr val="tx1"/>
                </a:solidFill>
                <a:latin typeface="Courier New" pitchFamily="-106" charset="0"/>
                <a:ea typeface="ＭＳ Ｐゴシック" pitchFamily="-106" charset="-128"/>
                <a:cs typeface="Courier New" pitchFamily="-106" charset="0"/>
              </a:rPr>
              <a:t>console.log</a:t>
            </a:r>
            <a:r>
              <a:rPr lang="en-GB" b="1" dirty="0" smtClean="0">
                <a:solidFill>
                  <a:schemeClr val="tx1"/>
                </a:solidFill>
                <a:latin typeface="Courier New" pitchFamily="-106" charset="0"/>
                <a:ea typeface="ＭＳ Ｐゴシック" pitchFamily="-106" charset="-128"/>
                <a:cs typeface="Courier New" pitchFamily="-106" charset="0"/>
              </a:rPr>
              <a:t>(delete </a:t>
            </a:r>
            <a:r>
              <a:rPr lang="en-GB" b="1" dirty="0" err="1" smtClean="0">
                <a:solidFill>
                  <a:schemeClr val="tx1"/>
                </a:solidFill>
                <a:latin typeface="Courier New" pitchFamily="-106" charset="0"/>
                <a:ea typeface="ＭＳ Ｐゴシック" pitchFamily="-106" charset="-128"/>
                <a:cs typeface="Courier New" pitchFamily="-106" charset="0"/>
              </a:rPr>
              <a:t>obj.myProp</a:t>
            </a:r>
            <a:r>
              <a:rPr lang="en-GB" b="1" dirty="0" smtClean="0">
                <a:solidFill>
                  <a:schemeClr val="tx1"/>
                </a:solidFill>
                <a:latin typeface="Courier New" pitchFamily="-106" charset="0"/>
                <a:ea typeface="ＭＳ Ｐゴシック" pitchFamily="-106" charset="-128"/>
                <a:cs typeface="Courier New" pitchFamily="-106" charset="0"/>
              </a:rPr>
              <a:t>); </a:t>
            </a:r>
            <a:r>
              <a:rPr lang="en-GB" b="1" dirty="0">
                <a:solidFill>
                  <a:srgbClr val="479B8F"/>
                </a:solidFill>
                <a:latin typeface="Courier New" pitchFamily="-106" charset="0"/>
                <a:ea typeface="ＭＳ Ｐゴシック" pitchFamily="-106" charset="-128"/>
                <a:cs typeface="Courier New" pitchFamily="-106" charset="0"/>
              </a:rPr>
              <a:t>// </a:t>
            </a:r>
            <a:r>
              <a:rPr lang="en-GB" b="1" dirty="0" smtClean="0">
                <a:solidFill>
                  <a:srgbClr val="479B8F"/>
                </a:solidFill>
                <a:latin typeface="Courier New" pitchFamily="-106" charset="0"/>
                <a:ea typeface="ＭＳ Ｐゴシック" pitchFamily="-106" charset="-128"/>
                <a:cs typeface="Courier New" pitchFamily="-106" charset="0"/>
              </a:rPr>
              <a:t>true</a:t>
            </a:r>
            <a:endParaRPr lang="en-GB" b="1" dirty="0">
              <a:solidFill>
                <a:srgbClr val="479B8F"/>
              </a:solidFill>
              <a:latin typeface="Courier New" pitchFamily="-106" charset="0"/>
              <a:ea typeface="ＭＳ Ｐゴシック" pitchFamily="-106" charset="-128"/>
              <a:cs typeface="Courier New" pitchFamily="-106" charset="0"/>
            </a:endParaRPr>
          </a:p>
        </p:txBody>
      </p:sp>
    </p:spTree>
    <p:extLst>
      <p:ext uri="{BB962C8B-B14F-4D97-AF65-F5344CB8AC3E}">
        <p14:creationId xmlns:p14="http://schemas.microsoft.com/office/powerpoint/2010/main" val="11809766"/>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Data Descriptors</a:t>
            </a:r>
            <a:endParaRPr lang="en-US" dirty="0"/>
          </a:p>
        </p:txBody>
      </p:sp>
      <p:sp>
        <p:nvSpPr>
          <p:cNvPr id="3" name="Espace réservé du contenu 2"/>
          <p:cNvSpPr>
            <a:spLocks noGrp="1"/>
          </p:cNvSpPr>
          <p:nvPr>
            <p:ph idx="1"/>
          </p:nvPr>
        </p:nvSpPr>
        <p:spPr>
          <a:xfrm>
            <a:off x="395536" y="1128713"/>
            <a:ext cx="8497639" cy="4230687"/>
          </a:xfrm>
        </p:spPr>
        <p:txBody>
          <a:bodyPr/>
          <a:lstStyle/>
          <a:p>
            <a:pPr eaLnBrk="1" hangingPunct="1">
              <a:lnSpc>
                <a:spcPct val="90000"/>
              </a:lnSpc>
            </a:pPr>
            <a:r>
              <a:rPr lang="en-US" dirty="0" smtClean="0"/>
              <a:t>Example:</a:t>
            </a:r>
          </a:p>
        </p:txBody>
      </p:sp>
      <p:sp>
        <p:nvSpPr>
          <p:cNvPr id="4" name="Espace réservé du contenu 3"/>
          <p:cNvSpPr>
            <a:spLocks noGrp="1"/>
          </p:cNvSpPr>
          <p:nvPr>
            <p:ph sz="quarter" idx="13"/>
          </p:nvPr>
        </p:nvSpPr>
        <p:spPr/>
        <p:txBody>
          <a:bodyPr/>
          <a:lstStyle/>
          <a:p>
            <a:r>
              <a:rPr lang="en-US" dirty="0"/>
              <a:t>Property Descriptors</a:t>
            </a:r>
            <a:endParaRPr lang="fr-FR" dirty="0"/>
          </a:p>
        </p:txBody>
      </p:sp>
      <p:pic>
        <p:nvPicPr>
          <p:cNvPr id="8" name="Image 5"/>
          <p:cNvPicPr>
            <a:picLocks noChangeAspect="1"/>
          </p:cNvPicPr>
          <p:nvPr/>
        </p:nvPicPr>
        <p:blipFill>
          <a:blip r:embed="rId2" cstate="print"/>
          <a:srcRect/>
          <a:stretch>
            <a:fillRect/>
          </a:stretch>
        </p:blipFill>
        <p:spPr bwMode="auto">
          <a:xfrm>
            <a:off x="34925" y="49213"/>
            <a:ext cx="677863" cy="787400"/>
          </a:xfrm>
          <a:prstGeom prst="rect">
            <a:avLst/>
          </a:prstGeom>
          <a:noFill/>
          <a:ln w="9525">
            <a:noFill/>
            <a:miter lim="800000"/>
            <a:headEnd/>
            <a:tailEnd/>
          </a:ln>
        </p:spPr>
      </p:pic>
      <p:sp>
        <p:nvSpPr>
          <p:cNvPr id="6" name="Rectangle à coins arrondis 4"/>
          <p:cNvSpPr/>
          <p:nvPr/>
        </p:nvSpPr>
        <p:spPr>
          <a:xfrm>
            <a:off x="179512" y="1705372"/>
            <a:ext cx="8785225" cy="3528392"/>
          </a:xfrm>
          <a:prstGeom prst="roundRect">
            <a:avLst/>
          </a:prstGeom>
        </p:spPr>
        <p:style>
          <a:lnRef idx="2">
            <a:schemeClr val="dk1"/>
          </a:lnRef>
          <a:fillRef idx="1">
            <a:schemeClr val="lt1"/>
          </a:fillRef>
          <a:effectRef idx="0">
            <a:schemeClr val="dk1"/>
          </a:effectRef>
          <a:fontRef idx="minor">
            <a:schemeClr val="dk1"/>
          </a:fontRef>
        </p:style>
        <p:txBody>
          <a:bodyPr anchor="ctr"/>
          <a:lstStyle/>
          <a:p>
            <a:pPr eaLnBrk="1" hangingPunct="1">
              <a:buFont typeface="Wingdings" pitchFamily="1" charset="2"/>
              <a:buNone/>
            </a:pPr>
            <a:r>
              <a:rPr lang="en-GB" b="1" dirty="0" err="1">
                <a:solidFill>
                  <a:srgbClr val="0070C0"/>
                </a:solidFill>
                <a:latin typeface="Courier New" pitchFamily="-106" charset="0"/>
                <a:ea typeface="ＭＳ Ｐゴシック" pitchFamily="-106" charset="-128"/>
                <a:cs typeface="Courier New" pitchFamily="-106" charset="0"/>
              </a:rPr>
              <a:t>var</a:t>
            </a:r>
            <a:r>
              <a:rPr lang="en-GB" b="1" dirty="0" smtClean="0">
                <a:solidFill>
                  <a:schemeClr val="tx1"/>
                </a:solidFill>
                <a:latin typeface="Courier New" pitchFamily="-106" charset="0"/>
                <a:ea typeface="ＭＳ Ｐゴシック" pitchFamily="-106" charset="-128"/>
                <a:cs typeface="Courier New" pitchFamily="-106" charset="0"/>
              </a:rPr>
              <a:t> </a:t>
            </a:r>
            <a:r>
              <a:rPr lang="en-GB" b="1" dirty="0" err="1" smtClean="0">
                <a:solidFill>
                  <a:schemeClr val="tx1"/>
                </a:solidFill>
                <a:latin typeface="Courier New" pitchFamily="-106" charset="0"/>
                <a:ea typeface="ＭＳ Ｐゴシック" pitchFamily="-106" charset="-128"/>
                <a:cs typeface="Courier New" pitchFamily="-106" charset="0"/>
              </a:rPr>
              <a:t>obj</a:t>
            </a:r>
            <a:r>
              <a:rPr lang="en-GB" b="1" dirty="0" smtClean="0">
                <a:solidFill>
                  <a:schemeClr val="tx1"/>
                </a:solidFill>
                <a:latin typeface="Courier New" pitchFamily="-106" charset="0"/>
                <a:ea typeface="ＭＳ Ｐゴシック" pitchFamily="-106" charset="-128"/>
                <a:cs typeface="Courier New" pitchFamily="-106" charset="0"/>
              </a:rPr>
              <a:t> = {};</a:t>
            </a:r>
            <a:endParaRPr lang="en-GB" b="1" dirty="0">
              <a:solidFill>
                <a:schemeClr val="tx1"/>
              </a:solidFill>
              <a:latin typeface="Courier New" pitchFamily="-106" charset="0"/>
              <a:ea typeface="ＭＳ Ｐゴシック" pitchFamily="-106" charset="-128"/>
              <a:cs typeface="Courier New" pitchFamily="-106" charset="0"/>
            </a:endParaRPr>
          </a:p>
          <a:p>
            <a:pPr eaLnBrk="1" hangingPunct="1">
              <a:buFont typeface="Wingdings" pitchFamily="1" charset="2"/>
              <a:buNone/>
            </a:pPr>
            <a:r>
              <a:rPr lang="en-GB" b="1" dirty="0" err="1" smtClean="0">
                <a:solidFill>
                  <a:schemeClr val="tx1"/>
                </a:solidFill>
                <a:latin typeface="Courier New" pitchFamily="-106" charset="0"/>
                <a:ea typeface="ＭＳ Ｐゴシック" pitchFamily="-106" charset="-128"/>
                <a:cs typeface="Courier New" pitchFamily="-106" charset="0"/>
              </a:rPr>
              <a:t>Object.defineProperty</a:t>
            </a:r>
            <a:r>
              <a:rPr lang="en-GB" b="1" dirty="0" smtClean="0">
                <a:solidFill>
                  <a:schemeClr val="tx1"/>
                </a:solidFill>
                <a:latin typeface="Courier New" pitchFamily="-106" charset="0"/>
                <a:ea typeface="ＭＳ Ｐゴシック" pitchFamily="-106" charset="-128"/>
                <a:cs typeface="Courier New" pitchFamily="-106" charset="0"/>
              </a:rPr>
              <a:t>(</a:t>
            </a:r>
            <a:r>
              <a:rPr lang="en-GB" b="1" dirty="0" err="1" smtClean="0">
                <a:solidFill>
                  <a:schemeClr val="tx1"/>
                </a:solidFill>
                <a:latin typeface="Courier New" pitchFamily="-106" charset="0"/>
                <a:ea typeface="ＭＳ Ｐゴシック" pitchFamily="-106" charset="-128"/>
                <a:cs typeface="Courier New" pitchFamily="-106" charset="0"/>
              </a:rPr>
              <a:t>obj</a:t>
            </a:r>
            <a:r>
              <a:rPr lang="en-GB" b="1" dirty="0" smtClean="0">
                <a:solidFill>
                  <a:schemeClr val="tx1"/>
                </a:solidFill>
                <a:latin typeface="Courier New" pitchFamily="-106" charset="0"/>
                <a:ea typeface="ＭＳ Ｐゴシック" pitchFamily="-106" charset="-128"/>
                <a:cs typeface="Courier New" pitchFamily="-106" charset="0"/>
              </a:rPr>
              <a:t>, "</a:t>
            </a:r>
            <a:r>
              <a:rPr lang="en-GB" b="1" dirty="0" err="1">
                <a:solidFill>
                  <a:srgbClr val="00B050"/>
                </a:solidFill>
                <a:latin typeface="Courier New" pitchFamily="1" charset="0"/>
              </a:rPr>
              <a:t>myProp</a:t>
            </a:r>
            <a:r>
              <a:rPr lang="en-GB" b="1" dirty="0" smtClean="0">
                <a:solidFill>
                  <a:schemeClr val="tx1"/>
                </a:solidFill>
                <a:latin typeface="Courier New" pitchFamily="-106" charset="0"/>
                <a:ea typeface="ＭＳ Ｐゴシック" pitchFamily="-106" charset="-128"/>
                <a:cs typeface="Courier New" pitchFamily="-106" charset="0"/>
              </a:rPr>
              <a:t>", {</a:t>
            </a:r>
          </a:p>
          <a:p>
            <a:pPr eaLnBrk="1" hangingPunct="1">
              <a:buFont typeface="Wingdings" pitchFamily="1" charset="2"/>
              <a:buNone/>
            </a:pPr>
            <a:r>
              <a:rPr lang="en-GB" b="1" dirty="0" smtClean="0">
                <a:solidFill>
                  <a:schemeClr val="tx1"/>
                </a:solidFill>
                <a:latin typeface="Courier New" pitchFamily="-106" charset="0"/>
                <a:ea typeface="ＭＳ Ｐゴシック" pitchFamily="-106" charset="-128"/>
                <a:cs typeface="Courier New" pitchFamily="-106" charset="0"/>
              </a:rPr>
              <a:t>	value: </a:t>
            </a:r>
            <a:r>
              <a:rPr lang="en-GB" b="1" dirty="0" smtClean="0">
                <a:solidFill>
                  <a:srgbClr val="FF6600"/>
                </a:solidFill>
                <a:latin typeface="Courier New" pitchFamily="-106" charset="0"/>
                <a:ea typeface="ＭＳ Ｐゴシック" pitchFamily="-106" charset="-128"/>
                <a:cs typeface="Courier New" pitchFamily="-106" charset="0"/>
              </a:rPr>
              <a:t>42</a:t>
            </a:r>
            <a:r>
              <a:rPr lang="en-GB" b="1" dirty="0" smtClean="0">
                <a:solidFill>
                  <a:schemeClr val="tx1"/>
                </a:solidFill>
                <a:latin typeface="Courier New" pitchFamily="-106" charset="0"/>
                <a:ea typeface="ＭＳ Ｐゴシック" pitchFamily="-106" charset="-128"/>
                <a:cs typeface="Courier New" pitchFamily="-106" charset="0"/>
              </a:rPr>
              <a:t>,</a:t>
            </a:r>
          </a:p>
          <a:p>
            <a:pPr eaLnBrk="1" hangingPunct="1">
              <a:buFont typeface="Wingdings" pitchFamily="1" charset="2"/>
              <a:buNone/>
            </a:pPr>
            <a:r>
              <a:rPr lang="en-GB" b="1" dirty="0">
                <a:solidFill>
                  <a:schemeClr val="tx1"/>
                </a:solidFill>
                <a:latin typeface="Courier New" pitchFamily="-106" charset="0"/>
                <a:ea typeface="ＭＳ Ｐゴシック" pitchFamily="-106" charset="-128"/>
                <a:cs typeface="Courier New" pitchFamily="-106" charset="0"/>
              </a:rPr>
              <a:t>	</a:t>
            </a:r>
            <a:r>
              <a:rPr lang="en-GB" b="1" dirty="0" smtClean="0">
                <a:solidFill>
                  <a:schemeClr val="tx1"/>
                </a:solidFill>
                <a:latin typeface="Courier New" pitchFamily="-106" charset="0"/>
                <a:ea typeface="ＭＳ Ｐゴシック" pitchFamily="-106" charset="-128"/>
                <a:cs typeface="Courier New" pitchFamily="-106" charset="0"/>
              </a:rPr>
              <a:t>writable: </a:t>
            </a:r>
            <a:r>
              <a:rPr lang="en-GB" b="1" dirty="0">
                <a:solidFill>
                  <a:srgbClr val="0070C0"/>
                </a:solidFill>
                <a:latin typeface="Courier New" pitchFamily="-106" charset="0"/>
                <a:ea typeface="ＭＳ Ｐゴシック" pitchFamily="-106" charset="-128"/>
                <a:cs typeface="Courier New" pitchFamily="-106" charset="0"/>
              </a:rPr>
              <a:t>false</a:t>
            </a:r>
            <a:r>
              <a:rPr lang="en-GB" b="1" dirty="0" smtClean="0">
                <a:solidFill>
                  <a:schemeClr val="tx1"/>
                </a:solidFill>
                <a:latin typeface="Courier New" pitchFamily="-106" charset="0"/>
                <a:ea typeface="ＭＳ Ｐゴシック" pitchFamily="-106" charset="-128"/>
                <a:cs typeface="Courier New" pitchFamily="-106" charset="0"/>
              </a:rPr>
              <a:t>,</a:t>
            </a:r>
          </a:p>
          <a:p>
            <a:pPr eaLnBrk="1" hangingPunct="1">
              <a:buFont typeface="Wingdings" pitchFamily="1" charset="2"/>
              <a:buNone/>
            </a:pPr>
            <a:r>
              <a:rPr lang="en-GB" b="1" dirty="0">
                <a:solidFill>
                  <a:schemeClr val="tx1"/>
                </a:solidFill>
                <a:latin typeface="Courier New" pitchFamily="-106" charset="0"/>
                <a:ea typeface="ＭＳ Ｐゴシック" pitchFamily="-106" charset="-128"/>
                <a:cs typeface="Courier New" pitchFamily="-106" charset="0"/>
              </a:rPr>
              <a:t>	</a:t>
            </a:r>
            <a:r>
              <a:rPr lang="en-GB" b="1" dirty="0" smtClean="0">
                <a:solidFill>
                  <a:schemeClr val="tx1"/>
                </a:solidFill>
                <a:latin typeface="Courier New" pitchFamily="-106" charset="0"/>
                <a:ea typeface="ＭＳ Ｐゴシック" pitchFamily="-106" charset="-128"/>
                <a:cs typeface="Courier New" pitchFamily="-106" charset="0"/>
              </a:rPr>
              <a:t>enumerable: </a:t>
            </a:r>
            <a:r>
              <a:rPr lang="en-GB" b="1" dirty="0">
                <a:solidFill>
                  <a:srgbClr val="0070C0"/>
                </a:solidFill>
                <a:latin typeface="Courier New" pitchFamily="-106" charset="0"/>
                <a:ea typeface="ＭＳ Ｐゴシック" pitchFamily="-106" charset="-128"/>
                <a:cs typeface="Courier New" pitchFamily="-106" charset="0"/>
              </a:rPr>
              <a:t>false</a:t>
            </a:r>
            <a:r>
              <a:rPr lang="en-GB" b="1" dirty="0" smtClean="0">
                <a:solidFill>
                  <a:schemeClr val="tx1"/>
                </a:solidFill>
                <a:latin typeface="Courier New" pitchFamily="-106" charset="0"/>
                <a:ea typeface="ＭＳ Ｐゴシック" pitchFamily="-106" charset="-128"/>
                <a:cs typeface="Courier New" pitchFamily="-106" charset="0"/>
              </a:rPr>
              <a:t>,</a:t>
            </a:r>
          </a:p>
          <a:p>
            <a:pPr eaLnBrk="1" hangingPunct="1">
              <a:buFont typeface="Wingdings" pitchFamily="1" charset="2"/>
              <a:buNone/>
            </a:pPr>
            <a:r>
              <a:rPr lang="en-GB" b="1" dirty="0">
                <a:solidFill>
                  <a:schemeClr val="tx1"/>
                </a:solidFill>
                <a:latin typeface="Courier New" pitchFamily="-106" charset="0"/>
                <a:ea typeface="ＭＳ Ｐゴシック" pitchFamily="-106" charset="-128"/>
                <a:cs typeface="Courier New" pitchFamily="-106" charset="0"/>
              </a:rPr>
              <a:t>	</a:t>
            </a:r>
            <a:r>
              <a:rPr lang="en-GB" b="1" dirty="0" smtClean="0">
                <a:solidFill>
                  <a:schemeClr val="tx1"/>
                </a:solidFill>
                <a:latin typeface="Courier New" pitchFamily="-106" charset="0"/>
                <a:ea typeface="ＭＳ Ｐゴシック" pitchFamily="-106" charset="-128"/>
                <a:cs typeface="Courier New" pitchFamily="-106" charset="0"/>
              </a:rPr>
              <a:t>configurable: </a:t>
            </a:r>
            <a:r>
              <a:rPr lang="en-GB" b="1" dirty="0">
                <a:solidFill>
                  <a:srgbClr val="0070C0"/>
                </a:solidFill>
                <a:latin typeface="Courier New" pitchFamily="-106" charset="0"/>
                <a:ea typeface="ＭＳ Ｐゴシック" pitchFamily="-106" charset="-128"/>
                <a:cs typeface="Courier New" pitchFamily="-106" charset="0"/>
              </a:rPr>
              <a:t>false</a:t>
            </a:r>
          </a:p>
          <a:p>
            <a:pPr eaLnBrk="1" hangingPunct="1">
              <a:buFont typeface="Wingdings" pitchFamily="1" charset="2"/>
              <a:buNone/>
            </a:pPr>
            <a:r>
              <a:rPr lang="en-GB" b="1" dirty="0" smtClean="0">
                <a:solidFill>
                  <a:schemeClr val="tx1"/>
                </a:solidFill>
                <a:latin typeface="Courier New" pitchFamily="-106" charset="0"/>
                <a:ea typeface="ＭＳ Ｐゴシック" pitchFamily="-106" charset="-128"/>
                <a:cs typeface="Courier New" pitchFamily="-106" charset="0"/>
              </a:rPr>
              <a:t>});</a:t>
            </a:r>
          </a:p>
          <a:p>
            <a:pPr eaLnBrk="1" hangingPunct="1">
              <a:buFont typeface="Wingdings" pitchFamily="1" charset="2"/>
              <a:buNone/>
            </a:pPr>
            <a:endParaRPr lang="en-GB" b="1" dirty="0">
              <a:solidFill>
                <a:schemeClr val="tx1"/>
              </a:solidFill>
              <a:latin typeface="Courier New" pitchFamily="-106" charset="0"/>
              <a:ea typeface="ＭＳ Ｐゴシック" pitchFamily="-106" charset="-128"/>
              <a:cs typeface="Courier New" pitchFamily="-106" charset="0"/>
            </a:endParaRPr>
          </a:p>
          <a:p>
            <a:pPr eaLnBrk="1" hangingPunct="1">
              <a:buFont typeface="Wingdings" pitchFamily="1" charset="2"/>
              <a:buNone/>
            </a:pPr>
            <a:r>
              <a:rPr lang="en-GB" b="1" dirty="0" err="1" smtClean="0">
                <a:solidFill>
                  <a:schemeClr val="tx1"/>
                </a:solidFill>
                <a:latin typeface="Courier New" pitchFamily="-106" charset="0"/>
                <a:ea typeface="ＭＳ Ｐゴシック" pitchFamily="-106" charset="-128"/>
                <a:cs typeface="Courier New" pitchFamily="-106" charset="0"/>
              </a:rPr>
              <a:t>obj.myProp</a:t>
            </a:r>
            <a:r>
              <a:rPr lang="en-GB" b="1" dirty="0" smtClean="0">
                <a:solidFill>
                  <a:schemeClr val="tx1"/>
                </a:solidFill>
                <a:latin typeface="Courier New" pitchFamily="-106" charset="0"/>
                <a:ea typeface="ＭＳ Ｐゴシック" pitchFamily="-106" charset="-128"/>
                <a:cs typeface="Courier New" pitchFamily="-106" charset="0"/>
              </a:rPr>
              <a:t> = </a:t>
            </a:r>
            <a:r>
              <a:rPr lang="en-GB" b="1" dirty="0" smtClean="0">
                <a:solidFill>
                  <a:srgbClr val="FF6600"/>
                </a:solidFill>
                <a:latin typeface="Courier New" pitchFamily="-106" charset="0"/>
                <a:ea typeface="ＭＳ Ｐゴシック" pitchFamily="-106" charset="-128"/>
                <a:cs typeface="Courier New" pitchFamily="-106" charset="0"/>
              </a:rPr>
              <a:t>51</a:t>
            </a:r>
            <a:r>
              <a:rPr lang="en-GB" b="1" dirty="0" smtClean="0">
                <a:solidFill>
                  <a:schemeClr val="tx1"/>
                </a:solidFill>
                <a:latin typeface="Courier New" pitchFamily="-106" charset="0"/>
                <a:ea typeface="ＭＳ Ｐゴシック" pitchFamily="-106" charset="-128"/>
                <a:cs typeface="Courier New" pitchFamily="-106" charset="0"/>
              </a:rPr>
              <a:t>; </a:t>
            </a:r>
            <a:r>
              <a:rPr lang="en-GB" b="1" dirty="0">
                <a:solidFill>
                  <a:srgbClr val="479B8F"/>
                </a:solidFill>
                <a:latin typeface="Courier New" pitchFamily="-106" charset="0"/>
                <a:ea typeface="ＭＳ Ｐゴシック" pitchFamily="-106" charset="-128"/>
                <a:cs typeface="Courier New" pitchFamily="-106" charset="0"/>
              </a:rPr>
              <a:t>// </a:t>
            </a:r>
            <a:r>
              <a:rPr lang="en-GB" b="1" dirty="0" smtClean="0">
                <a:solidFill>
                  <a:srgbClr val="479B8F"/>
                </a:solidFill>
                <a:latin typeface="Courier New" pitchFamily="-106" charset="0"/>
                <a:ea typeface="ＭＳ Ｐゴシック" pitchFamily="-106" charset="-128"/>
                <a:cs typeface="Courier New" pitchFamily="-106" charset="0"/>
              </a:rPr>
              <a:t>Didn’t work</a:t>
            </a:r>
            <a:r>
              <a:rPr lang="en-GB" b="1" dirty="0">
                <a:solidFill>
                  <a:srgbClr val="479B8F"/>
                </a:solidFill>
                <a:latin typeface="Courier New" pitchFamily="-106" charset="0"/>
                <a:ea typeface="ＭＳ Ｐゴシック" pitchFamily="-106" charset="-128"/>
                <a:cs typeface="Courier New" pitchFamily="-106" charset="0"/>
              </a:rPr>
              <a:t>. No </a:t>
            </a:r>
            <a:r>
              <a:rPr lang="en-GB" b="1" dirty="0" smtClean="0">
                <a:solidFill>
                  <a:srgbClr val="479B8F"/>
                </a:solidFill>
                <a:latin typeface="Courier New" pitchFamily="-106" charset="0"/>
                <a:ea typeface="ＭＳ Ｐゴシック" pitchFamily="-106" charset="-128"/>
                <a:cs typeface="Courier New" pitchFamily="-106" charset="0"/>
              </a:rPr>
              <a:t>error thrown.</a:t>
            </a:r>
          </a:p>
          <a:p>
            <a:pPr eaLnBrk="1" hangingPunct="1">
              <a:buFont typeface="Wingdings" pitchFamily="1" charset="2"/>
              <a:buNone/>
            </a:pPr>
            <a:r>
              <a:rPr lang="en-GB" b="1" dirty="0" err="1" smtClean="0">
                <a:solidFill>
                  <a:schemeClr val="tx1"/>
                </a:solidFill>
                <a:latin typeface="Courier New" pitchFamily="-106" charset="0"/>
                <a:ea typeface="ＭＳ Ｐゴシック" pitchFamily="-106" charset="-128"/>
                <a:cs typeface="Courier New" pitchFamily="-106" charset="0"/>
              </a:rPr>
              <a:t>console.log</a:t>
            </a:r>
            <a:r>
              <a:rPr lang="en-GB" b="1" dirty="0" smtClean="0">
                <a:solidFill>
                  <a:schemeClr val="tx1"/>
                </a:solidFill>
                <a:latin typeface="Courier New" pitchFamily="-106" charset="0"/>
                <a:ea typeface="ＭＳ Ｐゴシック" pitchFamily="-106" charset="-128"/>
                <a:cs typeface="Courier New" pitchFamily="-106" charset="0"/>
              </a:rPr>
              <a:t>(</a:t>
            </a:r>
            <a:r>
              <a:rPr lang="en-GB" b="1" dirty="0" err="1" smtClean="0">
                <a:solidFill>
                  <a:schemeClr val="tx1"/>
                </a:solidFill>
                <a:latin typeface="Courier New" pitchFamily="-106" charset="0"/>
                <a:ea typeface="ＭＳ Ｐゴシック" pitchFamily="-106" charset="-128"/>
                <a:cs typeface="Courier New" pitchFamily="-106" charset="0"/>
              </a:rPr>
              <a:t>obj.myProp</a:t>
            </a:r>
            <a:r>
              <a:rPr lang="en-GB" b="1" dirty="0" smtClean="0">
                <a:solidFill>
                  <a:schemeClr val="tx1"/>
                </a:solidFill>
                <a:latin typeface="Courier New" pitchFamily="-106" charset="0"/>
                <a:ea typeface="ＭＳ Ｐゴシック" pitchFamily="-106" charset="-128"/>
                <a:cs typeface="Courier New" pitchFamily="-106" charset="0"/>
              </a:rPr>
              <a:t>); </a:t>
            </a:r>
            <a:r>
              <a:rPr lang="en-GB" b="1" dirty="0" smtClean="0">
                <a:solidFill>
                  <a:srgbClr val="479B8F"/>
                </a:solidFill>
                <a:latin typeface="Courier New" pitchFamily="-106" charset="0"/>
                <a:ea typeface="ＭＳ Ｐゴシック" pitchFamily="-106" charset="-128"/>
                <a:cs typeface="Courier New" pitchFamily="-106" charset="0"/>
              </a:rPr>
              <a:t>// 42</a:t>
            </a:r>
          </a:p>
          <a:p>
            <a:pPr eaLnBrk="1" hangingPunct="1"/>
            <a:r>
              <a:rPr lang="en-GB" b="1" dirty="0" err="1" smtClean="0">
                <a:solidFill>
                  <a:schemeClr val="tx1"/>
                </a:solidFill>
                <a:latin typeface="Courier New" pitchFamily="-106" charset="0"/>
                <a:ea typeface="ＭＳ Ｐゴシック" pitchFamily="-106" charset="-128"/>
                <a:cs typeface="Courier New" pitchFamily="-106" charset="0"/>
              </a:rPr>
              <a:t>console.log</a:t>
            </a:r>
            <a:r>
              <a:rPr lang="en-GB" b="1" dirty="0" smtClean="0">
                <a:solidFill>
                  <a:schemeClr val="tx1"/>
                </a:solidFill>
                <a:latin typeface="Courier New" pitchFamily="-106" charset="0"/>
                <a:ea typeface="ＭＳ Ｐゴシック" pitchFamily="-106" charset="-128"/>
                <a:cs typeface="Courier New" pitchFamily="-106" charset="0"/>
              </a:rPr>
              <a:t>(</a:t>
            </a:r>
            <a:r>
              <a:rPr lang="en-GB" b="1" dirty="0" err="1" smtClean="0">
                <a:solidFill>
                  <a:schemeClr val="tx1"/>
                </a:solidFill>
                <a:latin typeface="Courier New" pitchFamily="-106" charset="0"/>
                <a:ea typeface="ＭＳ Ｐゴシック" pitchFamily="-106" charset="-128"/>
                <a:cs typeface="Courier New" pitchFamily="-106" charset="0"/>
              </a:rPr>
              <a:t>Object.keys</a:t>
            </a:r>
            <a:r>
              <a:rPr lang="en-GB" b="1" dirty="0">
                <a:solidFill>
                  <a:schemeClr val="tx1"/>
                </a:solidFill>
                <a:latin typeface="Courier New" pitchFamily="-106" charset="0"/>
                <a:ea typeface="ＭＳ Ｐゴシック" pitchFamily="-106" charset="-128"/>
                <a:cs typeface="Courier New" pitchFamily="-106" charset="0"/>
              </a:rPr>
              <a:t>(</a:t>
            </a:r>
            <a:r>
              <a:rPr lang="en-GB" b="1" dirty="0" err="1">
                <a:solidFill>
                  <a:schemeClr val="tx1"/>
                </a:solidFill>
                <a:latin typeface="Courier New" pitchFamily="-106" charset="0"/>
                <a:ea typeface="ＭＳ Ｐゴシック" pitchFamily="-106" charset="-128"/>
                <a:cs typeface="Courier New" pitchFamily="-106" charset="0"/>
              </a:rPr>
              <a:t>obj</a:t>
            </a:r>
            <a:r>
              <a:rPr lang="en-GB" b="1" dirty="0" smtClean="0">
                <a:solidFill>
                  <a:schemeClr val="tx1"/>
                </a:solidFill>
                <a:latin typeface="Courier New" pitchFamily="-106" charset="0"/>
                <a:ea typeface="ＭＳ Ｐゴシック" pitchFamily="-106" charset="-128"/>
                <a:cs typeface="Courier New" pitchFamily="-106" charset="0"/>
              </a:rPr>
              <a:t>)); </a:t>
            </a:r>
            <a:r>
              <a:rPr lang="en-GB" b="1" dirty="0">
                <a:solidFill>
                  <a:srgbClr val="479B8F"/>
                </a:solidFill>
                <a:latin typeface="Courier New" pitchFamily="-106" charset="0"/>
                <a:ea typeface="ＭＳ Ｐゴシック" pitchFamily="-106" charset="-128"/>
                <a:cs typeface="Courier New" pitchFamily="-106" charset="0"/>
              </a:rPr>
              <a:t>// []</a:t>
            </a:r>
          </a:p>
          <a:p>
            <a:pPr eaLnBrk="1" hangingPunct="1">
              <a:buFont typeface="Wingdings" pitchFamily="1" charset="2"/>
              <a:buNone/>
            </a:pPr>
            <a:r>
              <a:rPr lang="en-GB" b="1" dirty="0" err="1" smtClean="0">
                <a:solidFill>
                  <a:schemeClr val="tx1"/>
                </a:solidFill>
                <a:latin typeface="Courier New" pitchFamily="-106" charset="0"/>
                <a:ea typeface="ＭＳ Ｐゴシック" pitchFamily="-106" charset="-128"/>
                <a:cs typeface="Courier New" pitchFamily="-106" charset="0"/>
              </a:rPr>
              <a:t>console.log</a:t>
            </a:r>
            <a:r>
              <a:rPr lang="en-GB" b="1" dirty="0" smtClean="0">
                <a:solidFill>
                  <a:schemeClr val="tx1"/>
                </a:solidFill>
                <a:latin typeface="Courier New" pitchFamily="-106" charset="0"/>
                <a:ea typeface="ＭＳ Ｐゴシック" pitchFamily="-106" charset="-128"/>
                <a:cs typeface="Courier New" pitchFamily="-106" charset="0"/>
              </a:rPr>
              <a:t>(delete </a:t>
            </a:r>
            <a:r>
              <a:rPr lang="en-GB" b="1" dirty="0" err="1" smtClean="0">
                <a:solidFill>
                  <a:schemeClr val="tx1"/>
                </a:solidFill>
                <a:latin typeface="Courier New" pitchFamily="-106" charset="0"/>
                <a:ea typeface="ＭＳ Ｐゴシック" pitchFamily="-106" charset="-128"/>
                <a:cs typeface="Courier New" pitchFamily="-106" charset="0"/>
              </a:rPr>
              <a:t>obj.myProp</a:t>
            </a:r>
            <a:r>
              <a:rPr lang="en-GB" b="1" dirty="0" smtClean="0">
                <a:solidFill>
                  <a:schemeClr val="tx1"/>
                </a:solidFill>
                <a:latin typeface="Courier New" pitchFamily="-106" charset="0"/>
                <a:ea typeface="ＭＳ Ｐゴシック" pitchFamily="-106" charset="-128"/>
                <a:cs typeface="Courier New" pitchFamily="-106" charset="0"/>
              </a:rPr>
              <a:t>); </a:t>
            </a:r>
            <a:r>
              <a:rPr lang="en-GB" b="1" dirty="0">
                <a:solidFill>
                  <a:srgbClr val="479B8F"/>
                </a:solidFill>
                <a:latin typeface="Courier New" pitchFamily="-106" charset="0"/>
                <a:ea typeface="ＭＳ Ｐゴシック" pitchFamily="-106" charset="-128"/>
                <a:cs typeface="Courier New" pitchFamily="-106" charset="0"/>
              </a:rPr>
              <a:t>// false</a:t>
            </a:r>
          </a:p>
        </p:txBody>
      </p:sp>
    </p:spTree>
    <p:extLst>
      <p:ext uri="{BB962C8B-B14F-4D97-AF65-F5344CB8AC3E}">
        <p14:creationId xmlns:p14="http://schemas.microsoft.com/office/powerpoint/2010/main" val="363333084"/>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err="1" smtClean="0"/>
              <a:t>Accessor</a:t>
            </a:r>
            <a:r>
              <a:rPr lang="en-US" dirty="0" smtClean="0"/>
              <a:t> Descriptors</a:t>
            </a:r>
            <a:endParaRPr lang="en-US" dirty="0"/>
          </a:p>
        </p:txBody>
      </p:sp>
      <p:sp>
        <p:nvSpPr>
          <p:cNvPr id="3" name="Espace réservé du contenu 2"/>
          <p:cNvSpPr>
            <a:spLocks noGrp="1"/>
          </p:cNvSpPr>
          <p:nvPr>
            <p:ph idx="1"/>
          </p:nvPr>
        </p:nvSpPr>
        <p:spPr>
          <a:xfrm>
            <a:off x="395536" y="1128713"/>
            <a:ext cx="8497639" cy="4230687"/>
          </a:xfrm>
        </p:spPr>
        <p:txBody>
          <a:bodyPr/>
          <a:lstStyle/>
          <a:p>
            <a:pPr eaLnBrk="1" hangingPunct="1">
              <a:lnSpc>
                <a:spcPct val="90000"/>
              </a:lnSpc>
            </a:pPr>
            <a:endParaRPr lang="en-US" dirty="0" smtClean="0"/>
          </a:p>
          <a:p>
            <a:pPr eaLnBrk="1" hangingPunct="1">
              <a:lnSpc>
                <a:spcPct val="90000"/>
              </a:lnSpc>
            </a:pPr>
            <a:r>
              <a:rPr lang="en-US" dirty="0" smtClean="0"/>
              <a:t>An </a:t>
            </a:r>
            <a:r>
              <a:rPr lang="en-US" dirty="0" err="1" smtClean="0"/>
              <a:t>Accessor</a:t>
            </a:r>
            <a:r>
              <a:rPr lang="en-US" dirty="0" smtClean="0"/>
              <a:t> </a:t>
            </a:r>
            <a:r>
              <a:rPr lang="en-US" dirty="0"/>
              <a:t>Descriptor is a property described by a getter-setter pair of functions</a:t>
            </a:r>
          </a:p>
          <a:p>
            <a:pPr eaLnBrk="1" hangingPunct="1">
              <a:lnSpc>
                <a:spcPct val="90000"/>
              </a:lnSpc>
            </a:pPr>
            <a:endParaRPr lang="en-US" dirty="0" smtClean="0"/>
          </a:p>
          <a:p>
            <a:pPr eaLnBrk="1" hangingPunct="1">
              <a:lnSpc>
                <a:spcPct val="90000"/>
              </a:lnSpc>
            </a:pPr>
            <a:r>
              <a:rPr lang="en-US" dirty="0" smtClean="0"/>
              <a:t>An </a:t>
            </a:r>
            <a:r>
              <a:rPr lang="en-US" dirty="0" err="1" smtClean="0"/>
              <a:t>Accessor</a:t>
            </a:r>
            <a:r>
              <a:rPr lang="en-US" dirty="0" smtClean="0"/>
              <a:t> Descriptor is </a:t>
            </a:r>
            <a:r>
              <a:rPr lang="en-US" dirty="0"/>
              <a:t>defined by </a:t>
            </a:r>
            <a:r>
              <a:rPr lang="en-US" dirty="0" smtClean="0"/>
              <a:t>an object with the fields described in the next slide…</a:t>
            </a:r>
          </a:p>
        </p:txBody>
      </p:sp>
      <p:sp>
        <p:nvSpPr>
          <p:cNvPr id="4" name="Espace réservé du contenu 3"/>
          <p:cNvSpPr>
            <a:spLocks noGrp="1"/>
          </p:cNvSpPr>
          <p:nvPr>
            <p:ph sz="quarter" idx="13"/>
          </p:nvPr>
        </p:nvSpPr>
        <p:spPr/>
        <p:txBody>
          <a:bodyPr/>
          <a:lstStyle/>
          <a:p>
            <a:r>
              <a:rPr lang="en-US" dirty="0"/>
              <a:t>Property Descriptors</a:t>
            </a:r>
            <a:endParaRPr lang="fr-FR" dirty="0"/>
          </a:p>
        </p:txBody>
      </p:sp>
      <p:pic>
        <p:nvPicPr>
          <p:cNvPr id="8" name="Image 5"/>
          <p:cNvPicPr>
            <a:picLocks noChangeAspect="1"/>
          </p:cNvPicPr>
          <p:nvPr/>
        </p:nvPicPr>
        <p:blipFill>
          <a:blip r:embed="rId2" cstate="print"/>
          <a:srcRect/>
          <a:stretch>
            <a:fillRect/>
          </a:stretch>
        </p:blipFill>
        <p:spPr bwMode="auto">
          <a:xfrm>
            <a:off x="34925" y="49213"/>
            <a:ext cx="677863" cy="787400"/>
          </a:xfrm>
          <a:prstGeom prst="rect">
            <a:avLst/>
          </a:prstGeom>
          <a:noFill/>
          <a:ln w="9525">
            <a:noFill/>
            <a:miter lim="800000"/>
            <a:headEnd/>
            <a:tailEnd/>
          </a:ln>
        </p:spPr>
      </p:pic>
    </p:spTree>
    <p:extLst>
      <p:ext uri="{BB962C8B-B14F-4D97-AF65-F5344CB8AC3E}">
        <p14:creationId xmlns:p14="http://schemas.microsoft.com/office/powerpoint/2010/main" val="3374284401"/>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err="1" smtClean="0"/>
              <a:t>Accessor</a:t>
            </a:r>
            <a:r>
              <a:rPr lang="en-US" dirty="0" smtClean="0"/>
              <a:t> Descriptors</a:t>
            </a:r>
            <a:endParaRPr lang="en-US" dirty="0"/>
          </a:p>
        </p:txBody>
      </p:sp>
      <p:sp>
        <p:nvSpPr>
          <p:cNvPr id="4" name="Espace réservé du contenu 3"/>
          <p:cNvSpPr>
            <a:spLocks noGrp="1"/>
          </p:cNvSpPr>
          <p:nvPr>
            <p:ph sz="quarter" idx="13"/>
          </p:nvPr>
        </p:nvSpPr>
        <p:spPr/>
        <p:txBody>
          <a:bodyPr/>
          <a:lstStyle/>
          <a:p>
            <a:r>
              <a:rPr lang="en-US" dirty="0"/>
              <a:t>Property Descriptors</a:t>
            </a:r>
            <a:endParaRPr lang="fr-FR" dirty="0"/>
          </a:p>
        </p:txBody>
      </p:sp>
      <p:pic>
        <p:nvPicPr>
          <p:cNvPr id="8" name="Image 5"/>
          <p:cNvPicPr>
            <a:picLocks noChangeAspect="1"/>
          </p:cNvPicPr>
          <p:nvPr/>
        </p:nvPicPr>
        <p:blipFill>
          <a:blip r:embed="rId2" cstate="print"/>
          <a:srcRect/>
          <a:stretch>
            <a:fillRect/>
          </a:stretch>
        </p:blipFill>
        <p:spPr bwMode="auto">
          <a:xfrm>
            <a:off x="34925" y="49213"/>
            <a:ext cx="677863" cy="787400"/>
          </a:xfrm>
          <a:prstGeom prst="rect">
            <a:avLst/>
          </a:prstGeom>
          <a:noFill/>
          <a:ln w="9525">
            <a:noFill/>
            <a:miter lim="800000"/>
            <a:headEnd/>
            <a:tailEnd/>
          </a:ln>
        </p:spPr>
      </p:pic>
      <p:graphicFrame>
        <p:nvGraphicFramePr>
          <p:cNvPr id="7" name="Espace réservé du contenu 4"/>
          <p:cNvGraphicFramePr>
            <a:graphicFrameLocks/>
          </p:cNvGraphicFramePr>
          <p:nvPr>
            <p:extLst>
              <p:ext uri="{D42A27DB-BD31-4B8C-83A1-F6EECF244321}">
                <p14:modId xmlns:p14="http://schemas.microsoft.com/office/powerpoint/2010/main" val="3684451704"/>
              </p:ext>
            </p:extLst>
          </p:nvPr>
        </p:nvGraphicFramePr>
        <p:xfrm>
          <a:off x="323528" y="1345332"/>
          <a:ext cx="8568952" cy="3809940"/>
        </p:xfrm>
        <a:graphic>
          <a:graphicData uri="http://schemas.openxmlformats.org/drawingml/2006/table">
            <a:tbl>
              <a:tblPr firstRow="1" bandRow="1">
                <a:tableStyleId>{5C22544A-7EE6-4342-B048-85BDC9FD1C3A}</a:tableStyleId>
              </a:tblPr>
              <a:tblGrid>
                <a:gridCol w="1682290"/>
                <a:gridCol w="5158470"/>
                <a:gridCol w="1728192"/>
              </a:tblGrid>
              <a:tr h="370795">
                <a:tc>
                  <a:txBody>
                    <a:bodyPr/>
                    <a:lstStyle/>
                    <a:p>
                      <a:pPr algn="ctr"/>
                      <a:r>
                        <a:rPr lang="en-US" sz="2000" noProof="0" smtClean="0"/>
                        <a:t>Field</a:t>
                      </a:r>
                      <a:endParaRPr lang="en-US" sz="2000" noProof="0"/>
                    </a:p>
                  </a:txBody>
                  <a:tcPr marT="45714" marB="45714"/>
                </a:tc>
                <a:tc>
                  <a:txBody>
                    <a:bodyPr/>
                    <a:lstStyle/>
                    <a:p>
                      <a:pPr algn="ctr"/>
                      <a:r>
                        <a:rPr lang="en-US" sz="2000" noProof="0" dirty="0" smtClean="0"/>
                        <a:t>Explanation</a:t>
                      </a:r>
                      <a:endParaRPr lang="en-US" sz="2000" noProof="0" dirty="0"/>
                    </a:p>
                  </a:txBody>
                  <a:tcPr marT="45714" marB="45714"/>
                </a:tc>
                <a:tc>
                  <a:txBody>
                    <a:bodyPr/>
                    <a:lstStyle/>
                    <a:p>
                      <a:pPr algn="ctr"/>
                      <a:r>
                        <a:rPr lang="en-US" sz="2000" noProof="0" dirty="0" smtClean="0"/>
                        <a:t>Default value</a:t>
                      </a:r>
                      <a:endParaRPr lang="en-US" sz="2000" noProof="0" dirty="0"/>
                    </a:p>
                  </a:txBody>
                  <a:tcPr marT="45714" marB="45714"/>
                </a:tc>
              </a:tr>
              <a:tr h="370795">
                <a:tc>
                  <a:txBody>
                    <a:bodyPr/>
                    <a:lstStyle/>
                    <a:p>
                      <a:pPr algn="ctr"/>
                      <a:r>
                        <a:rPr lang="en-US" sz="2000" b="1" i="1" noProof="0" dirty="0" smtClean="0"/>
                        <a:t>get</a:t>
                      </a:r>
                      <a:endParaRPr lang="en-US" sz="2000" b="1" i="1" noProof="0" dirty="0"/>
                    </a:p>
                  </a:txBody>
                  <a:tcPr marT="45714" marB="45714" anchor="ctr"/>
                </a:tc>
                <a:tc>
                  <a:txBody>
                    <a:bodyPr/>
                    <a:lstStyle/>
                    <a:p>
                      <a:r>
                        <a:rPr lang="en-US" sz="2000" noProof="0" dirty="0" smtClean="0"/>
                        <a:t>A function which serves as a getter for the property, or undefined if there is no getter.</a:t>
                      </a:r>
                      <a:endParaRPr lang="en-US" sz="2000" noProof="0" dirty="0"/>
                    </a:p>
                  </a:txBody>
                  <a:tcPr marT="45714" marB="45714" anchor="ctr"/>
                </a:tc>
                <a:tc>
                  <a:txBody>
                    <a:bodyPr/>
                    <a:lstStyle/>
                    <a:p>
                      <a:pPr algn="ctr"/>
                      <a:r>
                        <a:rPr lang="en-US" sz="2000" i="1" noProof="0" dirty="0" smtClean="0"/>
                        <a:t>undefined</a:t>
                      </a:r>
                      <a:endParaRPr lang="en-US" sz="2000" i="1" noProof="0" dirty="0"/>
                    </a:p>
                  </a:txBody>
                  <a:tcPr marT="45714" marB="45714" anchor="ctr"/>
                </a:tc>
              </a:tr>
              <a:tr h="370795">
                <a:tc>
                  <a:txBody>
                    <a:bodyPr/>
                    <a:lstStyle/>
                    <a:p>
                      <a:pPr algn="ctr"/>
                      <a:r>
                        <a:rPr lang="en-US" sz="2000" b="1" i="1" noProof="0" dirty="0" smtClean="0"/>
                        <a:t>set</a:t>
                      </a:r>
                      <a:endParaRPr lang="en-US" sz="2000" b="1" i="1" noProof="0" dirty="0"/>
                    </a:p>
                  </a:txBody>
                  <a:tcPr marT="45714" marB="45714" anchor="ctr"/>
                </a:tc>
                <a:tc>
                  <a:txBody>
                    <a:bodyPr/>
                    <a:lstStyle/>
                    <a:p>
                      <a:r>
                        <a:rPr lang="en-US" sz="2000" noProof="0" dirty="0" smtClean="0"/>
                        <a:t>A function which serves as a setter for the property, or undefined if there is no setter.</a:t>
                      </a:r>
                      <a:endParaRPr lang="en-US" sz="2000" noProof="0" dirty="0"/>
                    </a:p>
                  </a:txBody>
                  <a:tcPr marT="45714" marB="45714" anchor="ctr"/>
                </a:tc>
                <a:tc>
                  <a:txBody>
                    <a:bodyPr/>
                    <a:lstStyle/>
                    <a:p>
                      <a:pPr algn="ctr"/>
                      <a:r>
                        <a:rPr lang="en-US" sz="2000" i="1" noProof="0" dirty="0" smtClean="0"/>
                        <a:t>undefined</a:t>
                      </a:r>
                      <a:endParaRPr lang="en-US" sz="2000" i="1" noProof="0" dirty="0"/>
                    </a:p>
                  </a:txBody>
                  <a:tcPr marT="45714" marB="45714" anchor="ctr"/>
                </a:tc>
              </a:tr>
              <a:tr h="370795">
                <a:tc>
                  <a:txBody>
                    <a:bodyPr/>
                    <a:lstStyle/>
                    <a:p>
                      <a:pPr algn="ctr"/>
                      <a:r>
                        <a:rPr lang="en-US" sz="2000" b="1" i="1" noProof="0" dirty="0" smtClean="0"/>
                        <a:t>configurable</a:t>
                      </a:r>
                      <a:endParaRPr lang="en-US" sz="2000" b="1" i="1" noProof="0" dirty="0"/>
                    </a:p>
                  </a:txBody>
                  <a:tcPr marT="45714" marB="45714" anchor="ctr"/>
                </a:tc>
                <a:tc>
                  <a:txBody>
                    <a:bodyPr/>
                    <a:lstStyle/>
                    <a:p>
                      <a:r>
                        <a:rPr lang="en-US" sz="2000" noProof="0" dirty="0" smtClean="0"/>
                        <a:t>True if and only if the type of this</a:t>
                      </a:r>
                      <a:r>
                        <a:rPr lang="en-US" sz="2000" baseline="0" noProof="0" dirty="0" smtClean="0"/>
                        <a:t> property descriptor may be changed and if the property may be deleted from the corresponding object.</a:t>
                      </a:r>
                      <a:endParaRPr lang="en-US" sz="2000" noProof="0" dirty="0"/>
                    </a:p>
                  </a:txBody>
                  <a:tcPr marT="45714" marB="45714" anchor="ctr"/>
                </a:tc>
                <a:tc>
                  <a:txBody>
                    <a:bodyPr/>
                    <a:lstStyle/>
                    <a:p>
                      <a:pPr algn="ctr"/>
                      <a:r>
                        <a:rPr lang="en-US" sz="2000" i="1" noProof="0" dirty="0" smtClean="0"/>
                        <a:t>false</a:t>
                      </a:r>
                      <a:endParaRPr lang="en-US" sz="2000" i="1" noProof="0" dirty="0"/>
                    </a:p>
                  </a:txBody>
                  <a:tcPr marT="45714" marB="45714" anchor="ctr"/>
                </a:tc>
              </a:tr>
              <a:tr h="370795">
                <a:tc>
                  <a:txBody>
                    <a:bodyPr/>
                    <a:lstStyle/>
                    <a:p>
                      <a:pPr algn="ctr"/>
                      <a:r>
                        <a:rPr lang="en-US" sz="2000" b="1" i="1" noProof="0" dirty="0" smtClean="0"/>
                        <a:t>enumerable</a:t>
                      </a:r>
                      <a:endParaRPr lang="en-US" sz="2000" b="1" i="1" noProof="0" dirty="0"/>
                    </a:p>
                  </a:txBody>
                  <a:tcPr marT="45714" marB="45714" anchor="ctr"/>
                </a:tc>
                <a:tc>
                  <a:txBody>
                    <a:bodyPr/>
                    <a:lstStyle/>
                    <a:p>
                      <a:r>
                        <a:rPr lang="en-US" sz="2000" noProof="0" dirty="0" smtClean="0"/>
                        <a:t>True if and only if this property shows up during enumeration of the properties on the corresponding object.</a:t>
                      </a:r>
                      <a:endParaRPr lang="en-US" sz="2000" noProof="0" dirty="0"/>
                    </a:p>
                  </a:txBody>
                  <a:tcPr marT="45714" marB="45714" anchor="ctr"/>
                </a:tc>
                <a:tc>
                  <a:txBody>
                    <a:bodyPr/>
                    <a:lstStyle/>
                    <a:p>
                      <a:pPr algn="ctr"/>
                      <a:r>
                        <a:rPr lang="en-US" sz="2000" i="1" noProof="0" dirty="0" smtClean="0"/>
                        <a:t>false</a:t>
                      </a:r>
                      <a:endParaRPr lang="en-US" sz="2000" i="1" noProof="0" dirty="0"/>
                    </a:p>
                  </a:txBody>
                  <a:tcPr marT="45714" marB="45714" anchor="ctr"/>
                </a:tc>
              </a:tr>
            </a:tbl>
          </a:graphicData>
        </a:graphic>
      </p:graphicFrame>
    </p:spTree>
    <p:extLst>
      <p:ext uri="{BB962C8B-B14F-4D97-AF65-F5344CB8AC3E}">
        <p14:creationId xmlns:p14="http://schemas.microsoft.com/office/powerpoint/2010/main" val="2686216096"/>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err="1"/>
              <a:t>Accessor</a:t>
            </a:r>
            <a:r>
              <a:rPr lang="en-US" dirty="0"/>
              <a:t> Descriptors</a:t>
            </a:r>
          </a:p>
        </p:txBody>
      </p:sp>
      <p:sp>
        <p:nvSpPr>
          <p:cNvPr id="3" name="Espace réservé du contenu 2"/>
          <p:cNvSpPr>
            <a:spLocks noGrp="1"/>
          </p:cNvSpPr>
          <p:nvPr>
            <p:ph idx="1"/>
          </p:nvPr>
        </p:nvSpPr>
        <p:spPr>
          <a:xfrm>
            <a:off x="395536" y="1128713"/>
            <a:ext cx="8497639" cy="4230687"/>
          </a:xfrm>
        </p:spPr>
        <p:txBody>
          <a:bodyPr/>
          <a:lstStyle/>
          <a:p>
            <a:pPr eaLnBrk="1" hangingPunct="1">
              <a:lnSpc>
                <a:spcPct val="90000"/>
              </a:lnSpc>
            </a:pPr>
            <a:r>
              <a:rPr lang="en-US" dirty="0" smtClean="0"/>
              <a:t>Example:</a:t>
            </a:r>
          </a:p>
        </p:txBody>
      </p:sp>
      <p:sp>
        <p:nvSpPr>
          <p:cNvPr id="4" name="Espace réservé du contenu 3"/>
          <p:cNvSpPr>
            <a:spLocks noGrp="1"/>
          </p:cNvSpPr>
          <p:nvPr>
            <p:ph sz="quarter" idx="13"/>
          </p:nvPr>
        </p:nvSpPr>
        <p:spPr/>
        <p:txBody>
          <a:bodyPr/>
          <a:lstStyle/>
          <a:p>
            <a:r>
              <a:rPr lang="en-US" dirty="0"/>
              <a:t>Property Descriptors</a:t>
            </a:r>
            <a:endParaRPr lang="fr-FR" dirty="0"/>
          </a:p>
        </p:txBody>
      </p:sp>
      <p:pic>
        <p:nvPicPr>
          <p:cNvPr id="8" name="Image 5"/>
          <p:cNvPicPr>
            <a:picLocks noChangeAspect="1"/>
          </p:cNvPicPr>
          <p:nvPr/>
        </p:nvPicPr>
        <p:blipFill>
          <a:blip r:embed="rId2" cstate="print"/>
          <a:srcRect/>
          <a:stretch>
            <a:fillRect/>
          </a:stretch>
        </p:blipFill>
        <p:spPr bwMode="auto">
          <a:xfrm>
            <a:off x="34925" y="49213"/>
            <a:ext cx="677863" cy="787400"/>
          </a:xfrm>
          <a:prstGeom prst="rect">
            <a:avLst/>
          </a:prstGeom>
          <a:noFill/>
          <a:ln w="9525">
            <a:noFill/>
            <a:miter lim="800000"/>
            <a:headEnd/>
            <a:tailEnd/>
          </a:ln>
        </p:spPr>
      </p:pic>
      <p:sp>
        <p:nvSpPr>
          <p:cNvPr id="6" name="Rectangle à coins arrondis 4"/>
          <p:cNvSpPr/>
          <p:nvPr/>
        </p:nvSpPr>
        <p:spPr>
          <a:xfrm>
            <a:off x="179512" y="1705372"/>
            <a:ext cx="8785225" cy="3528392"/>
          </a:xfrm>
          <a:prstGeom prst="roundRect">
            <a:avLst/>
          </a:prstGeom>
        </p:spPr>
        <p:style>
          <a:lnRef idx="2">
            <a:schemeClr val="dk1"/>
          </a:lnRef>
          <a:fillRef idx="1">
            <a:schemeClr val="lt1"/>
          </a:fillRef>
          <a:effectRef idx="0">
            <a:schemeClr val="dk1"/>
          </a:effectRef>
          <a:fontRef idx="minor">
            <a:schemeClr val="dk1"/>
          </a:fontRef>
        </p:style>
        <p:txBody>
          <a:bodyPr anchor="ctr"/>
          <a:lstStyle/>
          <a:p>
            <a:pPr eaLnBrk="1" hangingPunct="1">
              <a:buFont typeface="Wingdings" pitchFamily="1" charset="2"/>
              <a:buNone/>
            </a:pPr>
            <a:r>
              <a:rPr lang="en-GB" b="1" dirty="0" err="1">
                <a:solidFill>
                  <a:srgbClr val="0070C0"/>
                </a:solidFill>
                <a:latin typeface="Courier New" pitchFamily="-106" charset="0"/>
                <a:ea typeface="ＭＳ Ｐゴシック" pitchFamily="-106" charset="-128"/>
                <a:cs typeface="Courier New" pitchFamily="-106" charset="0"/>
              </a:rPr>
              <a:t>var</a:t>
            </a:r>
            <a:r>
              <a:rPr lang="en-GB" b="1" dirty="0" smtClean="0">
                <a:solidFill>
                  <a:schemeClr val="tx1"/>
                </a:solidFill>
                <a:latin typeface="Courier New" pitchFamily="-106" charset="0"/>
                <a:ea typeface="ＭＳ Ｐゴシック" pitchFamily="-106" charset="-128"/>
                <a:cs typeface="Courier New" pitchFamily="-106" charset="0"/>
              </a:rPr>
              <a:t> </a:t>
            </a:r>
            <a:r>
              <a:rPr lang="en-GB" b="1" dirty="0" err="1" smtClean="0">
                <a:solidFill>
                  <a:schemeClr val="tx1"/>
                </a:solidFill>
                <a:latin typeface="Courier New" pitchFamily="-106" charset="0"/>
                <a:ea typeface="ＭＳ Ｐゴシック" pitchFamily="-106" charset="-128"/>
                <a:cs typeface="Courier New" pitchFamily="-106" charset="0"/>
              </a:rPr>
              <a:t>obj</a:t>
            </a:r>
            <a:r>
              <a:rPr lang="en-GB" b="1" dirty="0" smtClean="0">
                <a:solidFill>
                  <a:schemeClr val="tx1"/>
                </a:solidFill>
                <a:latin typeface="Courier New" pitchFamily="-106" charset="0"/>
                <a:ea typeface="ＭＳ Ｐゴシック" pitchFamily="-106" charset="-128"/>
                <a:cs typeface="Courier New" pitchFamily="-106" charset="0"/>
              </a:rPr>
              <a:t> = {}, </a:t>
            </a:r>
            <a:r>
              <a:rPr lang="en-GB" b="1" dirty="0" err="1" smtClean="0">
                <a:solidFill>
                  <a:schemeClr val="tx1"/>
                </a:solidFill>
                <a:latin typeface="Courier New" pitchFamily="-106" charset="0"/>
                <a:ea typeface="ＭＳ Ｐゴシック" pitchFamily="-106" charset="-128"/>
                <a:cs typeface="Courier New" pitchFamily="-106" charset="0"/>
              </a:rPr>
              <a:t>ageValue</a:t>
            </a:r>
            <a:r>
              <a:rPr lang="en-GB" b="1" dirty="0">
                <a:solidFill>
                  <a:schemeClr val="tx1"/>
                </a:solidFill>
                <a:latin typeface="Courier New" pitchFamily="-106" charset="0"/>
                <a:ea typeface="ＭＳ Ｐゴシック" pitchFamily="-106" charset="-128"/>
                <a:cs typeface="Courier New" pitchFamily="-106" charset="0"/>
              </a:rPr>
              <a:t>;</a:t>
            </a:r>
          </a:p>
          <a:p>
            <a:pPr eaLnBrk="1" hangingPunct="1">
              <a:buFont typeface="Wingdings" pitchFamily="1" charset="2"/>
              <a:buNone/>
            </a:pPr>
            <a:r>
              <a:rPr lang="en-GB" b="1" dirty="0" err="1" smtClean="0">
                <a:solidFill>
                  <a:schemeClr val="tx1"/>
                </a:solidFill>
                <a:latin typeface="Courier New" pitchFamily="-106" charset="0"/>
                <a:ea typeface="ＭＳ Ｐゴシック" pitchFamily="-106" charset="-128"/>
                <a:cs typeface="Courier New" pitchFamily="-106" charset="0"/>
              </a:rPr>
              <a:t>Object.defineProperty</a:t>
            </a:r>
            <a:r>
              <a:rPr lang="en-GB" b="1" dirty="0" smtClean="0">
                <a:solidFill>
                  <a:schemeClr val="tx1"/>
                </a:solidFill>
                <a:latin typeface="Courier New" pitchFamily="-106" charset="0"/>
                <a:ea typeface="ＭＳ Ｐゴシック" pitchFamily="-106" charset="-128"/>
                <a:cs typeface="Courier New" pitchFamily="-106" charset="0"/>
              </a:rPr>
              <a:t>(</a:t>
            </a:r>
            <a:r>
              <a:rPr lang="en-GB" b="1" dirty="0" err="1" smtClean="0">
                <a:solidFill>
                  <a:schemeClr val="tx1"/>
                </a:solidFill>
                <a:latin typeface="Courier New" pitchFamily="-106" charset="0"/>
                <a:ea typeface="ＭＳ Ｐゴシック" pitchFamily="-106" charset="-128"/>
                <a:cs typeface="Courier New" pitchFamily="-106" charset="0"/>
              </a:rPr>
              <a:t>obj</a:t>
            </a:r>
            <a:r>
              <a:rPr lang="en-GB" b="1" dirty="0" smtClean="0">
                <a:solidFill>
                  <a:schemeClr val="tx1"/>
                </a:solidFill>
                <a:latin typeface="Courier New" pitchFamily="-106" charset="0"/>
                <a:ea typeface="ＭＳ Ｐゴシック" pitchFamily="-106" charset="-128"/>
                <a:cs typeface="Courier New" pitchFamily="-106" charset="0"/>
              </a:rPr>
              <a:t>, "</a:t>
            </a:r>
            <a:r>
              <a:rPr lang="en-GB" b="1" dirty="0" smtClean="0">
                <a:solidFill>
                  <a:srgbClr val="00B050"/>
                </a:solidFill>
                <a:latin typeface="Courier New" pitchFamily="1" charset="0"/>
              </a:rPr>
              <a:t>age</a:t>
            </a:r>
            <a:r>
              <a:rPr lang="en-GB" b="1" dirty="0" smtClean="0">
                <a:solidFill>
                  <a:schemeClr val="tx1"/>
                </a:solidFill>
                <a:latin typeface="Courier New" pitchFamily="-106" charset="0"/>
                <a:ea typeface="ＭＳ Ｐゴシック" pitchFamily="-106" charset="-128"/>
                <a:cs typeface="Courier New" pitchFamily="-106" charset="0"/>
              </a:rPr>
              <a:t>", {</a:t>
            </a:r>
          </a:p>
          <a:p>
            <a:pPr eaLnBrk="1" hangingPunct="1">
              <a:buFont typeface="Wingdings" pitchFamily="1" charset="2"/>
              <a:buNone/>
            </a:pPr>
            <a:r>
              <a:rPr lang="en-GB" b="1" dirty="0" smtClean="0">
                <a:solidFill>
                  <a:schemeClr val="tx1"/>
                </a:solidFill>
                <a:latin typeface="Courier New" pitchFamily="-106" charset="0"/>
                <a:ea typeface="ＭＳ Ｐゴシック" pitchFamily="-106" charset="-128"/>
                <a:cs typeface="Courier New" pitchFamily="-106" charset="0"/>
              </a:rPr>
              <a:t>	get: </a:t>
            </a:r>
            <a:r>
              <a:rPr lang="en-GB" b="1" dirty="0">
                <a:solidFill>
                  <a:srgbClr val="0070C0"/>
                </a:solidFill>
                <a:latin typeface="Courier New" pitchFamily="-106" charset="0"/>
                <a:ea typeface="ＭＳ Ｐゴシック" pitchFamily="-106" charset="-128"/>
                <a:cs typeface="Courier New" pitchFamily="-106" charset="0"/>
              </a:rPr>
              <a:t>function</a:t>
            </a:r>
            <a:r>
              <a:rPr lang="en-GB" b="1" dirty="0" smtClean="0">
                <a:solidFill>
                  <a:schemeClr val="tx1"/>
                </a:solidFill>
                <a:latin typeface="Courier New" pitchFamily="-106" charset="0"/>
                <a:ea typeface="ＭＳ Ｐゴシック" pitchFamily="-106" charset="-128"/>
                <a:cs typeface="Courier New" pitchFamily="-106" charset="0"/>
              </a:rPr>
              <a:t>() { </a:t>
            </a:r>
            <a:r>
              <a:rPr lang="en-GB" b="1" dirty="0">
                <a:solidFill>
                  <a:srgbClr val="0070C0"/>
                </a:solidFill>
                <a:latin typeface="Courier New" pitchFamily="-106" charset="0"/>
                <a:ea typeface="ＭＳ Ｐゴシック" pitchFamily="-106" charset="-128"/>
                <a:cs typeface="Courier New" pitchFamily="-106" charset="0"/>
              </a:rPr>
              <a:t>return</a:t>
            </a:r>
            <a:r>
              <a:rPr lang="en-GB" b="1" dirty="0" smtClean="0">
                <a:solidFill>
                  <a:schemeClr val="tx1"/>
                </a:solidFill>
                <a:latin typeface="Courier New" pitchFamily="-106" charset="0"/>
                <a:ea typeface="ＭＳ Ｐゴシック" pitchFamily="-106" charset="-128"/>
                <a:cs typeface="Courier New" pitchFamily="-106" charset="0"/>
              </a:rPr>
              <a:t> </a:t>
            </a:r>
            <a:r>
              <a:rPr lang="en-GB" b="1" dirty="0" err="1" smtClean="0">
                <a:solidFill>
                  <a:schemeClr val="tx1"/>
                </a:solidFill>
                <a:latin typeface="Courier New" pitchFamily="-106" charset="0"/>
                <a:ea typeface="ＭＳ Ｐゴシック" pitchFamily="-106" charset="-128"/>
                <a:cs typeface="Courier New" pitchFamily="-106" charset="0"/>
              </a:rPr>
              <a:t>ageValue</a:t>
            </a:r>
            <a:r>
              <a:rPr lang="en-GB" b="1" dirty="0" smtClean="0">
                <a:solidFill>
                  <a:schemeClr val="tx1"/>
                </a:solidFill>
                <a:latin typeface="Courier New" pitchFamily="-106" charset="0"/>
                <a:ea typeface="ＭＳ Ｐゴシック" pitchFamily="-106" charset="-128"/>
                <a:cs typeface="Courier New" pitchFamily="-106" charset="0"/>
              </a:rPr>
              <a:t>; },</a:t>
            </a:r>
          </a:p>
          <a:p>
            <a:pPr eaLnBrk="1" hangingPunct="1">
              <a:buFont typeface="Wingdings" pitchFamily="1" charset="2"/>
              <a:buNone/>
            </a:pPr>
            <a:r>
              <a:rPr lang="en-GB" b="1" dirty="0">
                <a:solidFill>
                  <a:schemeClr val="tx1"/>
                </a:solidFill>
                <a:latin typeface="Courier New" pitchFamily="-106" charset="0"/>
                <a:ea typeface="ＭＳ Ｐゴシック" pitchFamily="-106" charset="-128"/>
                <a:cs typeface="Courier New" pitchFamily="-106" charset="0"/>
              </a:rPr>
              <a:t>	</a:t>
            </a:r>
            <a:r>
              <a:rPr lang="en-GB" b="1" dirty="0" smtClean="0">
                <a:solidFill>
                  <a:schemeClr val="tx1"/>
                </a:solidFill>
                <a:latin typeface="Courier New" pitchFamily="-106" charset="0"/>
                <a:ea typeface="ＭＳ Ｐゴシック" pitchFamily="-106" charset="-128"/>
                <a:cs typeface="Courier New" pitchFamily="-106" charset="0"/>
              </a:rPr>
              <a:t>set: </a:t>
            </a:r>
            <a:r>
              <a:rPr lang="en-GB" b="1" dirty="0" smtClean="0">
                <a:solidFill>
                  <a:srgbClr val="0070C0"/>
                </a:solidFill>
                <a:latin typeface="Courier New" pitchFamily="-106" charset="0"/>
                <a:ea typeface="ＭＳ Ｐゴシック" pitchFamily="-106" charset="-128"/>
                <a:cs typeface="Courier New" pitchFamily="-106" charset="0"/>
              </a:rPr>
              <a:t>function</a:t>
            </a:r>
            <a:r>
              <a:rPr lang="en-GB" b="1" dirty="0" smtClean="0">
                <a:solidFill>
                  <a:srgbClr val="000000"/>
                </a:solidFill>
                <a:latin typeface="Courier New" pitchFamily="-106" charset="0"/>
                <a:ea typeface="ＭＳ Ｐゴシック" pitchFamily="-106" charset="-128"/>
                <a:cs typeface="Courier New" pitchFamily="-106" charset="0"/>
              </a:rPr>
              <a:t>(</a:t>
            </a:r>
            <a:r>
              <a:rPr lang="en-GB" b="1" dirty="0" err="1" smtClean="0">
                <a:solidFill>
                  <a:srgbClr val="000000"/>
                </a:solidFill>
                <a:latin typeface="Courier New" pitchFamily="-106" charset="0"/>
                <a:ea typeface="ＭＳ Ｐゴシック" pitchFamily="-106" charset="-128"/>
                <a:cs typeface="Courier New" pitchFamily="-106" charset="0"/>
              </a:rPr>
              <a:t>newValue</a:t>
            </a:r>
            <a:r>
              <a:rPr lang="en-GB" b="1" dirty="0" smtClean="0">
                <a:solidFill>
                  <a:srgbClr val="000000"/>
                </a:solidFill>
                <a:latin typeface="Courier New" pitchFamily="-106" charset="0"/>
                <a:ea typeface="ＭＳ Ｐゴシック" pitchFamily="-106" charset="-128"/>
                <a:cs typeface="Courier New" pitchFamily="-106" charset="0"/>
              </a:rPr>
              <a:t>) {</a:t>
            </a:r>
          </a:p>
          <a:p>
            <a:pPr eaLnBrk="1" hangingPunct="1">
              <a:buFont typeface="Wingdings" pitchFamily="1" charset="2"/>
              <a:buNone/>
            </a:pPr>
            <a:r>
              <a:rPr lang="en-GB" b="1" dirty="0" smtClean="0">
                <a:solidFill>
                  <a:srgbClr val="000000"/>
                </a:solidFill>
                <a:latin typeface="Courier New" pitchFamily="-106" charset="0"/>
                <a:ea typeface="ＭＳ Ｐゴシック" pitchFamily="-106" charset="-128"/>
                <a:cs typeface="Courier New" pitchFamily="-106" charset="0"/>
              </a:rPr>
              <a:t>		</a:t>
            </a:r>
            <a:r>
              <a:rPr lang="en-GB" b="1" dirty="0">
                <a:solidFill>
                  <a:srgbClr val="0070C0"/>
                </a:solidFill>
                <a:latin typeface="Courier New" pitchFamily="-106" charset="0"/>
                <a:ea typeface="ＭＳ Ｐゴシック" pitchFamily="-106" charset="-128"/>
                <a:cs typeface="Courier New" pitchFamily="-106" charset="0"/>
              </a:rPr>
              <a:t>if</a:t>
            </a:r>
            <a:r>
              <a:rPr lang="en-GB" b="1" dirty="0" smtClean="0">
                <a:solidFill>
                  <a:srgbClr val="000000"/>
                </a:solidFill>
                <a:latin typeface="Courier New" pitchFamily="-106" charset="0"/>
                <a:ea typeface="ＭＳ Ｐゴシック" pitchFamily="-106" charset="-128"/>
                <a:cs typeface="Courier New" pitchFamily="-106" charset="0"/>
              </a:rPr>
              <a:t>(</a:t>
            </a:r>
            <a:r>
              <a:rPr lang="en-GB" b="1" dirty="0" err="1" smtClean="0">
                <a:solidFill>
                  <a:srgbClr val="000000"/>
                </a:solidFill>
                <a:latin typeface="Courier New" pitchFamily="-106" charset="0"/>
                <a:ea typeface="ＭＳ Ｐゴシック" pitchFamily="-106" charset="-128"/>
                <a:cs typeface="Courier New" pitchFamily="-106" charset="0"/>
              </a:rPr>
              <a:t>newValue</a:t>
            </a:r>
            <a:r>
              <a:rPr lang="en-GB" b="1" dirty="0" smtClean="0">
                <a:solidFill>
                  <a:srgbClr val="000000"/>
                </a:solidFill>
                <a:latin typeface="Courier New" pitchFamily="-106" charset="0"/>
                <a:ea typeface="ＭＳ Ｐゴシック" pitchFamily="-106" charset="-128"/>
                <a:cs typeface="Courier New" pitchFamily="-106" charset="0"/>
              </a:rPr>
              <a:t> &gt;= </a:t>
            </a:r>
            <a:r>
              <a:rPr lang="en-GB" b="1" dirty="0" smtClean="0">
                <a:solidFill>
                  <a:srgbClr val="FF6600"/>
                </a:solidFill>
                <a:latin typeface="Courier New" pitchFamily="-106" charset="0"/>
                <a:ea typeface="ＭＳ Ｐゴシック" pitchFamily="-106" charset="-128"/>
                <a:cs typeface="Courier New" pitchFamily="-106" charset="0"/>
              </a:rPr>
              <a:t>0</a:t>
            </a:r>
            <a:r>
              <a:rPr lang="en-GB" b="1" dirty="0" smtClean="0">
                <a:solidFill>
                  <a:srgbClr val="000000"/>
                </a:solidFill>
                <a:latin typeface="Courier New" pitchFamily="-106" charset="0"/>
                <a:ea typeface="ＭＳ Ｐゴシック" pitchFamily="-106" charset="-128"/>
                <a:cs typeface="Courier New" pitchFamily="-106" charset="0"/>
              </a:rPr>
              <a:t>) </a:t>
            </a:r>
            <a:r>
              <a:rPr lang="en-GB" b="1" dirty="0" err="1" smtClean="0">
                <a:solidFill>
                  <a:srgbClr val="000000"/>
                </a:solidFill>
                <a:latin typeface="Courier New" pitchFamily="-106" charset="0"/>
                <a:ea typeface="ＭＳ Ｐゴシック" pitchFamily="-106" charset="-128"/>
                <a:cs typeface="Courier New" pitchFamily="-106" charset="0"/>
              </a:rPr>
              <a:t>ageValue</a:t>
            </a:r>
            <a:r>
              <a:rPr lang="en-GB" b="1" dirty="0" smtClean="0">
                <a:solidFill>
                  <a:srgbClr val="000000"/>
                </a:solidFill>
                <a:latin typeface="Courier New" pitchFamily="-106" charset="0"/>
                <a:ea typeface="ＭＳ Ｐゴシック" pitchFamily="-106" charset="-128"/>
                <a:cs typeface="Courier New" pitchFamily="-106" charset="0"/>
              </a:rPr>
              <a:t> = </a:t>
            </a:r>
            <a:r>
              <a:rPr lang="en-GB" b="1" dirty="0" err="1">
                <a:solidFill>
                  <a:srgbClr val="000000"/>
                </a:solidFill>
                <a:latin typeface="Courier New" pitchFamily="-106" charset="0"/>
                <a:ea typeface="ＭＳ Ｐゴシック" pitchFamily="-106" charset="-128"/>
                <a:cs typeface="Courier New" pitchFamily="-106" charset="0"/>
              </a:rPr>
              <a:t>newValue</a:t>
            </a:r>
            <a:r>
              <a:rPr lang="en-GB" b="1" dirty="0" smtClean="0">
                <a:solidFill>
                  <a:srgbClr val="000000"/>
                </a:solidFill>
                <a:latin typeface="Courier New" pitchFamily="-106" charset="0"/>
                <a:ea typeface="ＭＳ Ｐゴシック" pitchFamily="-106" charset="-128"/>
                <a:cs typeface="Courier New" pitchFamily="-106" charset="0"/>
              </a:rPr>
              <a:t>; </a:t>
            </a:r>
          </a:p>
          <a:p>
            <a:pPr eaLnBrk="1" hangingPunct="1">
              <a:buFont typeface="Wingdings" pitchFamily="1" charset="2"/>
              <a:buNone/>
            </a:pPr>
            <a:r>
              <a:rPr lang="en-GB" b="1" dirty="0">
                <a:solidFill>
                  <a:srgbClr val="000000"/>
                </a:solidFill>
                <a:latin typeface="Courier New" pitchFamily="-106" charset="0"/>
                <a:ea typeface="ＭＳ Ｐゴシック" pitchFamily="-106" charset="-128"/>
                <a:cs typeface="Courier New" pitchFamily="-106" charset="0"/>
              </a:rPr>
              <a:t>	</a:t>
            </a:r>
            <a:r>
              <a:rPr lang="en-GB" b="1" dirty="0" smtClean="0">
                <a:solidFill>
                  <a:srgbClr val="000000"/>
                </a:solidFill>
                <a:latin typeface="Courier New" pitchFamily="-106" charset="0"/>
                <a:ea typeface="ＭＳ Ｐゴシック" pitchFamily="-106" charset="-128"/>
                <a:cs typeface="Courier New" pitchFamily="-106" charset="0"/>
              </a:rPr>
              <a:t>}</a:t>
            </a:r>
          </a:p>
          <a:p>
            <a:pPr eaLnBrk="1" hangingPunct="1">
              <a:buFont typeface="Wingdings" pitchFamily="1" charset="2"/>
              <a:buNone/>
            </a:pPr>
            <a:r>
              <a:rPr lang="en-GB" b="1" dirty="0" smtClean="0">
                <a:solidFill>
                  <a:schemeClr val="tx1"/>
                </a:solidFill>
                <a:latin typeface="Courier New" pitchFamily="-106" charset="0"/>
                <a:ea typeface="ＭＳ Ｐゴシック" pitchFamily="-106" charset="-128"/>
                <a:cs typeface="Courier New" pitchFamily="-106" charset="0"/>
              </a:rPr>
              <a:t>});</a:t>
            </a:r>
          </a:p>
          <a:p>
            <a:pPr eaLnBrk="1" hangingPunct="1">
              <a:buFont typeface="Wingdings" pitchFamily="1" charset="2"/>
              <a:buNone/>
            </a:pPr>
            <a:endParaRPr lang="en-GB" b="1" dirty="0">
              <a:solidFill>
                <a:schemeClr val="tx1"/>
              </a:solidFill>
              <a:latin typeface="Courier New" pitchFamily="-106" charset="0"/>
              <a:ea typeface="ＭＳ Ｐゴシック" pitchFamily="-106" charset="-128"/>
              <a:cs typeface="Courier New" pitchFamily="-106" charset="0"/>
            </a:endParaRPr>
          </a:p>
          <a:p>
            <a:pPr eaLnBrk="1" hangingPunct="1">
              <a:buFont typeface="Wingdings" pitchFamily="1" charset="2"/>
              <a:buNone/>
            </a:pPr>
            <a:r>
              <a:rPr lang="en-GB" b="1" dirty="0" err="1" smtClean="0">
                <a:solidFill>
                  <a:schemeClr val="tx1"/>
                </a:solidFill>
                <a:latin typeface="Courier New" pitchFamily="-106" charset="0"/>
                <a:ea typeface="ＭＳ Ｐゴシック" pitchFamily="-106" charset="-128"/>
                <a:cs typeface="Courier New" pitchFamily="-106" charset="0"/>
              </a:rPr>
              <a:t>obj.age</a:t>
            </a:r>
            <a:r>
              <a:rPr lang="en-GB" b="1" dirty="0" smtClean="0">
                <a:solidFill>
                  <a:schemeClr val="tx1"/>
                </a:solidFill>
                <a:latin typeface="Courier New" pitchFamily="-106" charset="0"/>
                <a:ea typeface="ＭＳ Ｐゴシック" pitchFamily="-106" charset="-128"/>
                <a:cs typeface="Courier New" pitchFamily="-106" charset="0"/>
              </a:rPr>
              <a:t> = </a:t>
            </a:r>
            <a:r>
              <a:rPr lang="en-GB" b="1" dirty="0" smtClean="0">
                <a:solidFill>
                  <a:srgbClr val="FF6600"/>
                </a:solidFill>
                <a:latin typeface="Courier New" pitchFamily="-106" charset="0"/>
                <a:ea typeface="ＭＳ Ｐゴシック" pitchFamily="-106" charset="-128"/>
                <a:cs typeface="Courier New" pitchFamily="-106" charset="0"/>
              </a:rPr>
              <a:t>12</a:t>
            </a:r>
            <a:r>
              <a:rPr lang="en-GB" b="1" dirty="0" smtClean="0">
                <a:solidFill>
                  <a:schemeClr val="tx1"/>
                </a:solidFill>
                <a:latin typeface="Courier New" pitchFamily="-106" charset="0"/>
                <a:ea typeface="ＭＳ Ｐゴシック" pitchFamily="-106" charset="-128"/>
                <a:cs typeface="Courier New" pitchFamily="-106" charset="0"/>
              </a:rPr>
              <a:t>;</a:t>
            </a:r>
          </a:p>
          <a:p>
            <a:pPr eaLnBrk="1" hangingPunct="1"/>
            <a:r>
              <a:rPr lang="en-GB" b="1" dirty="0" err="1" smtClean="0">
                <a:solidFill>
                  <a:schemeClr val="tx1"/>
                </a:solidFill>
                <a:latin typeface="Courier New" pitchFamily="-106" charset="0"/>
                <a:ea typeface="ＭＳ Ｐゴシック" pitchFamily="-106" charset="-128"/>
                <a:cs typeface="Courier New" pitchFamily="-106" charset="0"/>
              </a:rPr>
              <a:t>console.log</a:t>
            </a:r>
            <a:r>
              <a:rPr lang="en-GB" b="1" dirty="0" smtClean="0">
                <a:solidFill>
                  <a:schemeClr val="tx1"/>
                </a:solidFill>
                <a:latin typeface="Courier New" pitchFamily="-106" charset="0"/>
                <a:ea typeface="ＭＳ Ｐゴシック" pitchFamily="-106" charset="-128"/>
                <a:cs typeface="Courier New" pitchFamily="-106" charset="0"/>
              </a:rPr>
              <a:t>(</a:t>
            </a:r>
            <a:r>
              <a:rPr lang="en-GB" b="1" dirty="0" err="1" smtClean="0">
                <a:solidFill>
                  <a:schemeClr val="tx1"/>
                </a:solidFill>
                <a:latin typeface="Courier New" pitchFamily="-106" charset="0"/>
                <a:ea typeface="ＭＳ Ｐゴシック" pitchFamily="-106" charset="-128"/>
                <a:cs typeface="Courier New" pitchFamily="-106" charset="0"/>
              </a:rPr>
              <a:t>obj.age</a:t>
            </a:r>
            <a:r>
              <a:rPr lang="en-GB" b="1" dirty="0" smtClean="0">
                <a:solidFill>
                  <a:schemeClr val="tx1"/>
                </a:solidFill>
                <a:latin typeface="Courier New" pitchFamily="-106" charset="0"/>
                <a:ea typeface="ＭＳ Ｐゴシック" pitchFamily="-106" charset="-128"/>
                <a:cs typeface="Courier New" pitchFamily="-106" charset="0"/>
              </a:rPr>
              <a:t>); </a:t>
            </a:r>
            <a:r>
              <a:rPr lang="en-GB" b="1" dirty="0">
                <a:solidFill>
                  <a:srgbClr val="479B8F"/>
                </a:solidFill>
                <a:latin typeface="Courier New" pitchFamily="-106" charset="0"/>
                <a:ea typeface="ＭＳ Ｐゴシック" pitchFamily="-106" charset="-128"/>
                <a:cs typeface="Courier New" pitchFamily="-106" charset="0"/>
              </a:rPr>
              <a:t>// </a:t>
            </a:r>
            <a:r>
              <a:rPr lang="en-GB" b="1" dirty="0" smtClean="0">
                <a:solidFill>
                  <a:srgbClr val="479B8F"/>
                </a:solidFill>
                <a:latin typeface="Courier New" pitchFamily="-106" charset="0"/>
                <a:ea typeface="ＭＳ Ｐゴシック" pitchFamily="-106" charset="-128"/>
                <a:cs typeface="Courier New" pitchFamily="-106" charset="0"/>
              </a:rPr>
              <a:t>12</a:t>
            </a:r>
            <a:endParaRPr lang="en-GB" b="1" dirty="0" smtClean="0">
              <a:solidFill>
                <a:schemeClr val="tx1"/>
              </a:solidFill>
              <a:latin typeface="Courier New" pitchFamily="-106" charset="0"/>
              <a:ea typeface="ＭＳ Ｐゴシック" pitchFamily="-106" charset="-128"/>
              <a:cs typeface="Courier New" pitchFamily="-106" charset="0"/>
            </a:endParaRPr>
          </a:p>
          <a:p>
            <a:pPr eaLnBrk="1" hangingPunct="1">
              <a:buFont typeface="Wingdings" pitchFamily="1" charset="2"/>
              <a:buNone/>
            </a:pPr>
            <a:r>
              <a:rPr lang="en-GB" b="1" dirty="0" err="1">
                <a:solidFill>
                  <a:schemeClr val="tx1"/>
                </a:solidFill>
                <a:latin typeface="Courier New" pitchFamily="-106" charset="0"/>
                <a:ea typeface="ＭＳ Ｐゴシック" pitchFamily="-106" charset="-128"/>
                <a:cs typeface="Courier New" pitchFamily="-106" charset="0"/>
              </a:rPr>
              <a:t>obj.age</a:t>
            </a:r>
            <a:r>
              <a:rPr lang="en-GB" b="1" dirty="0">
                <a:solidFill>
                  <a:schemeClr val="tx1"/>
                </a:solidFill>
                <a:latin typeface="Courier New" pitchFamily="-106" charset="0"/>
                <a:ea typeface="ＭＳ Ｐゴシック" pitchFamily="-106" charset="-128"/>
                <a:cs typeface="Courier New" pitchFamily="-106" charset="0"/>
              </a:rPr>
              <a:t> = </a:t>
            </a:r>
            <a:r>
              <a:rPr lang="en-GB" b="1" dirty="0" smtClean="0">
                <a:solidFill>
                  <a:srgbClr val="FF6600"/>
                </a:solidFill>
                <a:latin typeface="Courier New" pitchFamily="-106" charset="0"/>
                <a:ea typeface="ＭＳ Ｐゴシック" pitchFamily="-106" charset="-128"/>
                <a:cs typeface="Courier New" pitchFamily="-106" charset="0"/>
              </a:rPr>
              <a:t>-1</a:t>
            </a:r>
            <a:r>
              <a:rPr lang="en-GB" b="1" dirty="0" smtClean="0">
                <a:solidFill>
                  <a:schemeClr val="tx1"/>
                </a:solidFill>
                <a:latin typeface="Courier New" pitchFamily="-106" charset="0"/>
                <a:ea typeface="ＭＳ Ｐゴシック" pitchFamily="-106" charset="-128"/>
                <a:cs typeface="Courier New" pitchFamily="-106" charset="0"/>
              </a:rPr>
              <a:t>;</a:t>
            </a:r>
            <a:endParaRPr lang="en-GB" b="1" dirty="0">
              <a:solidFill>
                <a:schemeClr val="tx1"/>
              </a:solidFill>
              <a:latin typeface="Courier New" pitchFamily="-106" charset="0"/>
              <a:ea typeface="ＭＳ Ｐゴシック" pitchFamily="-106" charset="-128"/>
              <a:cs typeface="Courier New" pitchFamily="-106" charset="0"/>
            </a:endParaRPr>
          </a:p>
          <a:p>
            <a:pPr eaLnBrk="1" hangingPunct="1"/>
            <a:r>
              <a:rPr lang="en-GB" b="1" dirty="0" err="1">
                <a:solidFill>
                  <a:schemeClr val="tx1"/>
                </a:solidFill>
                <a:latin typeface="Courier New" pitchFamily="-106" charset="0"/>
                <a:ea typeface="ＭＳ Ｐゴシック" pitchFamily="-106" charset="-128"/>
                <a:cs typeface="Courier New" pitchFamily="-106" charset="0"/>
              </a:rPr>
              <a:t>console.log</a:t>
            </a:r>
            <a:r>
              <a:rPr lang="en-GB" b="1" dirty="0">
                <a:solidFill>
                  <a:schemeClr val="tx1"/>
                </a:solidFill>
                <a:latin typeface="Courier New" pitchFamily="-106" charset="0"/>
                <a:ea typeface="ＭＳ Ｐゴシック" pitchFamily="-106" charset="-128"/>
                <a:cs typeface="Courier New" pitchFamily="-106" charset="0"/>
              </a:rPr>
              <a:t>(</a:t>
            </a:r>
            <a:r>
              <a:rPr lang="en-GB" b="1" dirty="0" err="1">
                <a:solidFill>
                  <a:schemeClr val="tx1"/>
                </a:solidFill>
                <a:latin typeface="Courier New" pitchFamily="-106" charset="0"/>
                <a:ea typeface="ＭＳ Ｐゴシック" pitchFamily="-106" charset="-128"/>
                <a:cs typeface="Courier New" pitchFamily="-106" charset="0"/>
              </a:rPr>
              <a:t>obj.age</a:t>
            </a:r>
            <a:r>
              <a:rPr lang="en-GB" b="1" dirty="0">
                <a:solidFill>
                  <a:schemeClr val="tx1"/>
                </a:solidFill>
                <a:latin typeface="Courier New" pitchFamily="-106" charset="0"/>
                <a:ea typeface="ＭＳ Ｐゴシック" pitchFamily="-106" charset="-128"/>
                <a:cs typeface="Courier New" pitchFamily="-106" charset="0"/>
              </a:rPr>
              <a:t>)</a:t>
            </a:r>
            <a:r>
              <a:rPr lang="en-GB" b="1" dirty="0" smtClean="0">
                <a:solidFill>
                  <a:schemeClr val="tx1"/>
                </a:solidFill>
                <a:latin typeface="Courier New" pitchFamily="-106" charset="0"/>
                <a:ea typeface="ＭＳ Ｐゴシック" pitchFamily="-106" charset="-128"/>
                <a:cs typeface="Courier New" pitchFamily="-106" charset="0"/>
              </a:rPr>
              <a:t>; </a:t>
            </a:r>
            <a:r>
              <a:rPr lang="en-GB" b="1" dirty="0">
                <a:solidFill>
                  <a:srgbClr val="479B8F"/>
                </a:solidFill>
                <a:latin typeface="Courier New" pitchFamily="-106" charset="0"/>
                <a:ea typeface="ＭＳ Ｐゴシック" pitchFamily="-106" charset="-128"/>
                <a:cs typeface="Courier New" pitchFamily="-106" charset="0"/>
              </a:rPr>
              <a:t>// </a:t>
            </a:r>
            <a:r>
              <a:rPr lang="en-GB" b="1" dirty="0" smtClean="0">
                <a:solidFill>
                  <a:srgbClr val="479B8F"/>
                </a:solidFill>
                <a:latin typeface="Courier New" pitchFamily="-106" charset="0"/>
                <a:ea typeface="ＭＳ Ｐゴシック" pitchFamily="-106" charset="-128"/>
                <a:cs typeface="Courier New" pitchFamily="-106" charset="0"/>
              </a:rPr>
              <a:t>12</a:t>
            </a:r>
            <a:endParaRPr lang="en-GB" b="1" dirty="0">
              <a:solidFill>
                <a:srgbClr val="479B8F"/>
              </a:solidFill>
              <a:latin typeface="Courier New" pitchFamily="-106" charset="0"/>
              <a:ea typeface="ＭＳ Ｐゴシック" pitchFamily="-106" charset="-128"/>
              <a:cs typeface="Courier New" pitchFamily="-106" charset="0"/>
            </a:endParaRPr>
          </a:p>
        </p:txBody>
      </p:sp>
    </p:spTree>
    <p:extLst>
      <p:ext uri="{BB962C8B-B14F-4D97-AF65-F5344CB8AC3E}">
        <p14:creationId xmlns:p14="http://schemas.microsoft.com/office/powerpoint/2010/main" val="178809017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JavaScript </a:t>
            </a:r>
            <a:r>
              <a:rPr lang="fr-FR" dirty="0" err="1" smtClean="0"/>
              <a:t>Everywhere</a:t>
            </a:r>
            <a:endParaRPr lang="fr-FR" dirty="0"/>
          </a:p>
        </p:txBody>
      </p:sp>
      <p:sp>
        <p:nvSpPr>
          <p:cNvPr id="4" name="Espace réservé du contenu 3"/>
          <p:cNvSpPr>
            <a:spLocks noGrp="1"/>
          </p:cNvSpPr>
          <p:nvPr>
            <p:ph sz="quarter" idx="13"/>
          </p:nvPr>
        </p:nvSpPr>
        <p:spPr/>
        <p:txBody>
          <a:bodyPr/>
          <a:lstStyle/>
          <a:p>
            <a:pPr lvl="0"/>
            <a:r>
              <a:rPr lang="en-US" dirty="0" smtClean="0"/>
              <a:t>Reminders</a:t>
            </a:r>
            <a:endParaRPr lang="en-US" dirty="0">
              <a:ea typeface="ＭＳ Ｐゴシック" pitchFamily="34" charset="-128"/>
            </a:endParaRPr>
          </a:p>
        </p:txBody>
      </p:sp>
      <p:pic>
        <p:nvPicPr>
          <p:cNvPr id="9" name="Image 6" descr="test_icon.png"/>
          <p:cNvPicPr>
            <a:picLocks noChangeAspect="1"/>
          </p:cNvPicPr>
          <p:nvPr/>
        </p:nvPicPr>
        <p:blipFill>
          <a:blip r:embed="rId2" cstate="print"/>
          <a:srcRect/>
          <a:stretch>
            <a:fillRect/>
          </a:stretch>
        </p:blipFill>
        <p:spPr bwMode="auto">
          <a:xfrm>
            <a:off x="107950" y="120650"/>
            <a:ext cx="977900" cy="865188"/>
          </a:xfrm>
          <a:prstGeom prst="rect">
            <a:avLst/>
          </a:prstGeom>
          <a:noFill/>
          <a:ln w="9525">
            <a:noFill/>
            <a:miter lim="800000"/>
            <a:headEnd/>
            <a:tailEnd/>
          </a:ln>
        </p:spPr>
      </p:pic>
      <p:pic>
        <p:nvPicPr>
          <p:cNvPr id="6" name="Picture 5"/>
          <p:cNvPicPr>
            <a:picLocks noChangeAspect="1"/>
          </p:cNvPicPr>
          <p:nvPr/>
        </p:nvPicPr>
        <p:blipFill>
          <a:blip r:embed="rId3"/>
          <a:stretch>
            <a:fillRect/>
          </a:stretch>
        </p:blipFill>
        <p:spPr>
          <a:xfrm>
            <a:off x="1008112" y="1178679"/>
            <a:ext cx="7164288" cy="4343117"/>
          </a:xfrm>
          <a:prstGeom prst="rect">
            <a:avLst/>
          </a:prstGeom>
        </p:spPr>
      </p:pic>
    </p:spTree>
    <p:extLst>
      <p:ext uri="{BB962C8B-B14F-4D97-AF65-F5344CB8AC3E}">
        <p14:creationId xmlns:p14="http://schemas.microsoft.com/office/powerpoint/2010/main" val="1027944175"/>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Several ways to create a property…</a:t>
            </a:r>
            <a:endParaRPr lang="en-US" dirty="0"/>
          </a:p>
        </p:txBody>
      </p:sp>
      <p:sp>
        <p:nvSpPr>
          <p:cNvPr id="3" name="Espace réservé du contenu 2"/>
          <p:cNvSpPr>
            <a:spLocks noGrp="1"/>
          </p:cNvSpPr>
          <p:nvPr>
            <p:ph idx="1"/>
          </p:nvPr>
        </p:nvSpPr>
        <p:spPr>
          <a:xfrm>
            <a:off x="395536" y="1128713"/>
            <a:ext cx="8497639" cy="4230687"/>
          </a:xfrm>
        </p:spPr>
        <p:txBody>
          <a:bodyPr/>
          <a:lstStyle/>
          <a:p>
            <a:pPr eaLnBrk="1" hangingPunct="1">
              <a:lnSpc>
                <a:spcPct val="90000"/>
              </a:lnSpc>
            </a:pPr>
            <a:r>
              <a:rPr lang="en-US" dirty="0" smtClean="0"/>
              <a:t>Be careful:</a:t>
            </a:r>
          </a:p>
          <a:p>
            <a:pPr eaLnBrk="1" hangingPunct="1">
              <a:lnSpc>
                <a:spcPct val="90000"/>
              </a:lnSpc>
            </a:pPr>
            <a:endParaRPr lang="en-US" dirty="0"/>
          </a:p>
          <a:p>
            <a:pPr eaLnBrk="1" hangingPunct="1">
              <a:lnSpc>
                <a:spcPct val="90000"/>
              </a:lnSpc>
            </a:pPr>
            <a:endParaRPr lang="en-US" dirty="0" smtClean="0"/>
          </a:p>
          <a:p>
            <a:pPr eaLnBrk="1" hangingPunct="1">
              <a:lnSpc>
                <a:spcPct val="90000"/>
              </a:lnSpc>
            </a:pPr>
            <a:endParaRPr lang="en-US" dirty="0"/>
          </a:p>
          <a:p>
            <a:pPr eaLnBrk="1" hangingPunct="1">
              <a:lnSpc>
                <a:spcPct val="90000"/>
              </a:lnSpc>
            </a:pPr>
            <a:endParaRPr lang="en-US" dirty="0" smtClean="0"/>
          </a:p>
          <a:p>
            <a:pPr eaLnBrk="1" hangingPunct="1">
              <a:lnSpc>
                <a:spcPct val="90000"/>
              </a:lnSpc>
            </a:pPr>
            <a:endParaRPr lang="en-US" dirty="0"/>
          </a:p>
          <a:p>
            <a:pPr eaLnBrk="1" hangingPunct="1">
              <a:lnSpc>
                <a:spcPct val="90000"/>
              </a:lnSpc>
            </a:pPr>
            <a:endParaRPr lang="en-US" dirty="0" smtClean="0"/>
          </a:p>
        </p:txBody>
      </p:sp>
      <p:sp>
        <p:nvSpPr>
          <p:cNvPr id="4" name="Espace réservé du contenu 3"/>
          <p:cNvSpPr>
            <a:spLocks noGrp="1"/>
          </p:cNvSpPr>
          <p:nvPr>
            <p:ph sz="quarter" idx="13"/>
          </p:nvPr>
        </p:nvSpPr>
        <p:spPr/>
        <p:txBody>
          <a:bodyPr/>
          <a:lstStyle/>
          <a:p>
            <a:r>
              <a:rPr lang="en-US" dirty="0"/>
              <a:t>Property Descriptors</a:t>
            </a:r>
            <a:endParaRPr lang="fr-FR" dirty="0"/>
          </a:p>
        </p:txBody>
      </p:sp>
      <p:pic>
        <p:nvPicPr>
          <p:cNvPr id="8" name="Image 5"/>
          <p:cNvPicPr>
            <a:picLocks noChangeAspect="1"/>
          </p:cNvPicPr>
          <p:nvPr/>
        </p:nvPicPr>
        <p:blipFill>
          <a:blip r:embed="rId2" cstate="print"/>
          <a:srcRect/>
          <a:stretch>
            <a:fillRect/>
          </a:stretch>
        </p:blipFill>
        <p:spPr bwMode="auto">
          <a:xfrm>
            <a:off x="34925" y="49213"/>
            <a:ext cx="677863" cy="787400"/>
          </a:xfrm>
          <a:prstGeom prst="rect">
            <a:avLst/>
          </a:prstGeom>
          <a:noFill/>
          <a:ln w="9525">
            <a:noFill/>
            <a:miter lim="800000"/>
            <a:headEnd/>
            <a:tailEnd/>
          </a:ln>
        </p:spPr>
      </p:pic>
      <p:sp>
        <p:nvSpPr>
          <p:cNvPr id="6" name="Rectangle à coins arrondis 4"/>
          <p:cNvSpPr/>
          <p:nvPr/>
        </p:nvSpPr>
        <p:spPr>
          <a:xfrm>
            <a:off x="251520" y="1705372"/>
            <a:ext cx="8640960" cy="3384376"/>
          </a:xfrm>
          <a:prstGeom prst="roundRect">
            <a:avLst/>
          </a:prstGeom>
        </p:spPr>
        <p:style>
          <a:lnRef idx="2">
            <a:schemeClr val="dk1"/>
          </a:lnRef>
          <a:fillRef idx="1">
            <a:schemeClr val="lt1"/>
          </a:fillRef>
          <a:effectRef idx="0">
            <a:schemeClr val="dk1"/>
          </a:effectRef>
          <a:fontRef idx="minor">
            <a:schemeClr val="dk1"/>
          </a:fontRef>
        </p:style>
        <p:txBody>
          <a:bodyPr anchor="ctr"/>
          <a:lstStyle/>
          <a:p>
            <a:pPr eaLnBrk="1" hangingPunct="1">
              <a:buFont typeface="Wingdings" pitchFamily="1" charset="2"/>
              <a:buNone/>
            </a:pPr>
            <a:r>
              <a:rPr lang="en-US" b="1" dirty="0" err="1" smtClean="0">
                <a:solidFill>
                  <a:schemeClr val="tx1"/>
                </a:solidFill>
                <a:latin typeface="Courier New" pitchFamily="-106" charset="0"/>
                <a:ea typeface="ＭＳ Ｐゴシック" pitchFamily="-106" charset="-128"/>
                <a:cs typeface="Courier New" pitchFamily="-106" charset="0"/>
              </a:rPr>
              <a:t>obj.prop</a:t>
            </a:r>
            <a:r>
              <a:rPr lang="en-US" b="1" dirty="0" smtClean="0">
                <a:solidFill>
                  <a:schemeClr val="tx1"/>
                </a:solidFill>
                <a:latin typeface="Courier New" pitchFamily="-106" charset="0"/>
                <a:ea typeface="ＭＳ Ｐゴシック" pitchFamily="-106" charset="-128"/>
                <a:cs typeface="Courier New" pitchFamily="-106" charset="0"/>
              </a:rPr>
              <a:t> </a:t>
            </a:r>
            <a:r>
              <a:rPr lang="en-US" b="1" dirty="0">
                <a:solidFill>
                  <a:schemeClr val="tx1"/>
                </a:solidFill>
                <a:latin typeface="Courier New" pitchFamily="-106" charset="0"/>
                <a:ea typeface="ＭＳ Ｐゴシック" pitchFamily="-106" charset="-128"/>
                <a:cs typeface="Courier New" pitchFamily="-106" charset="0"/>
              </a:rPr>
              <a:t>= </a:t>
            </a:r>
            <a:r>
              <a:rPr lang="en-US" b="1" dirty="0">
                <a:solidFill>
                  <a:srgbClr val="FF6600"/>
                </a:solidFill>
                <a:latin typeface="Courier New" pitchFamily="-106" charset="0"/>
                <a:ea typeface="ＭＳ Ｐゴシック" pitchFamily="-106" charset="-128"/>
                <a:cs typeface="Courier New" pitchFamily="-106" charset="0"/>
              </a:rPr>
              <a:t>1</a:t>
            </a:r>
            <a:r>
              <a:rPr lang="en-US" b="1" dirty="0">
                <a:solidFill>
                  <a:schemeClr val="tx1"/>
                </a:solidFill>
                <a:latin typeface="Courier New" pitchFamily="-106" charset="0"/>
                <a:ea typeface="ＭＳ Ｐゴシック" pitchFamily="-106" charset="-128"/>
                <a:cs typeface="Courier New" pitchFamily="-106" charset="0"/>
              </a:rPr>
              <a:t>;</a:t>
            </a:r>
          </a:p>
          <a:p>
            <a:pPr eaLnBrk="1" hangingPunct="1">
              <a:buFont typeface="Wingdings" pitchFamily="1" charset="2"/>
              <a:buNone/>
            </a:pPr>
            <a:endParaRPr lang="en-US" b="1" dirty="0" smtClean="0">
              <a:solidFill>
                <a:srgbClr val="479B8F"/>
              </a:solidFill>
              <a:latin typeface="Courier New" pitchFamily="-106" charset="0"/>
              <a:ea typeface="ＭＳ Ｐゴシック" pitchFamily="-106" charset="-128"/>
              <a:cs typeface="Courier New" pitchFamily="-106" charset="0"/>
            </a:endParaRPr>
          </a:p>
          <a:p>
            <a:pPr eaLnBrk="1" hangingPunct="1">
              <a:buFont typeface="Wingdings" pitchFamily="1" charset="2"/>
              <a:buNone/>
            </a:pPr>
            <a:r>
              <a:rPr lang="en-US" b="1" dirty="0" smtClean="0">
                <a:solidFill>
                  <a:srgbClr val="479B8F"/>
                </a:solidFill>
                <a:latin typeface="Courier New" pitchFamily="-106" charset="0"/>
                <a:ea typeface="ＭＳ Ｐゴシック" pitchFamily="-106" charset="-128"/>
                <a:cs typeface="Courier New" pitchFamily="-106" charset="0"/>
              </a:rPr>
              <a:t>/</a:t>
            </a:r>
            <a:r>
              <a:rPr lang="en-US" b="1" dirty="0">
                <a:solidFill>
                  <a:srgbClr val="479B8F"/>
                </a:solidFill>
                <a:latin typeface="Courier New" pitchFamily="-106" charset="0"/>
                <a:ea typeface="ＭＳ Ｐゴシック" pitchFamily="-106" charset="-128"/>
                <a:cs typeface="Courier New" pitchFamily="-106" charset="0"/>
              </a:rPr>
              <a:t>/ is equivalent </a:t>
            </a:r>
            <a:r>
              <a:rPr lang="en-US" b="1" dirty="0" smtClean="0">
                <a:solidFill>
                  <a:srgbClr val="479B8F"/>
                </a:solidFill>
                <a:latin typeface="Courier New" pitchFamily="-106" charset="0"/>
                <a:ea typeface="ＭＳ Ｐゴシック" pitchFamily="-106" charset="-128"/>
                <a:cs typeface="Courier New" pitchFamily="-106" charset="0"/>
              </a:rPr>
              <a:t>to:</a:t>
            </a:r>
            <a:endParaRPr lang="en-US" b="1" dirty="0" smtClean="0">
              <a:solidFill>
                <a:schemeClr val="tx1"/>
              </a:solidFill>
              <a:latin typeface="Courier New" pitchFamily="-106" charset="0"/>
              <a:ea typeface="ＭＳ Ｐゴシック" pitchFamily="-106" charset="-128"/>
              <a:cs typeface="Courier New" pitchFamily="-106" charset="0"/>
            </a:endParaRPr>
          </a:p>
          <a:p>
            <a:pPr eaLnBrk="1" hangingPunct="1">
              <a:buFont typeface="Wingdings" pitchFamily="1" charset="2"/>
              <a:buNone/>
            </a:pPr>
            <a:r>
              <a:rPr lang="en-US" b="1" dirty="0" err="1" smtClean="0">
                <a:solidFill>
                  <a:schemeClr val="tx1"/>
                </a:solidFill>
                <a:latin typeface="Courier New" pitchFamily="-106" charset="0"/>
                <a:ea typeface="ＭＳ Ｐゴシック" pitchFamily="-106" charset="-128"/>
                <a:cs typeface="Courier New" pitchFamily="-106" charset="0"/>
              </a:rPr>
              <a:t>Object.defineProperty</a:t>
            </a:r>
            <a:r>
              <a:rPr lang="en-US" b="1" dirty="0">
                <a:solidFill>
                  <a:schemeClr val="tx1"/>
                </a:solidFill>
                <a:latin typeface="Courier New" pitchFamily="-106" charset="0"/>
                <a:ea typeface="ＭＳ Ｐゴシック" pitchFamily="-106" charset="-128"/>
                <a:cs typeface="Courier New" pitchFamily="-106" charset="0"/>
              </a:rPr>
              <a:t>(</a:t>
            </a:r>
            <a:r>
              <a:rPr lang="en-US" b="1" dirty="0" err="1" smtClean="0">
                <a:solidFill>
                  <a:schemeClr val="tx1"/>
                </a:solidFill>
                <a:latin typeface="Courier New" pitchFamily="-106" charset="0"/>
                <a:ea typeface="ＭＳ Ｐゴシック" pitchFamily="-106" charset="-128"/>
                <a:cs typeface="Courier New" pitchFamily="-106" charset="0"/>
              </a:rPr>
              <a:t>obj</a:t>
            </a:r>
            <a:r>
              <a:rPr lang="en-US" b="1" dirty="0" smtClean="0">
                <a:solidFill>
                  <a:schemeClr val="tx1"/>
                </a:solidFill>
                <a:latin typeface="Courier New" pitchFamily="-106" charset="0"/>
                <a:ea typeface="ＭＳ Ｐゴシック" pitchFamily="-106" charset="-128"/>
                <a:cs typeface="Courier New" pitchFamily="-106" charset="0"/>
              </a:rPr>
              <a:t>, </a:t>
            </a:r>
            <a:br>
              <a:rPr lang="en-US" b="1" dirty="0" smtClean="0">
                <a:solidFill>
                  <a:schemeClr val="tx1"/>
                </a:solidFill>
                <a:latin typeface="Courier New" pitchFamily="-106" charset="0"/>
                <a:ea typeface="ＭＳ Ｐゴシック" pitchFamily="-106" charset="-128"/>
                <a:cs typeface="Courier New" pitchFamily="-106" charset="0"/>
              </a:rPr>
            </a:br>
            <a:r>
              <a:rPr lang="en-US" b="1" dirty="0" smtClean="0">
                <a:solidFill>
                  <a:schemeClr val="tx1"/>
                </a:solidFill>
                <a:latin typeface="Courier New" pitchFamily="-106" charset="0"/>
                <a:ea typeface="ＭＳ Ｐゴシック" pitchFamily="-106" charset="-128"/>
                <a:cs typeface="Courier New" pitchFamily="-106" charset="0"/>
              </a:rPr>
              <a:t>"</a:t>
            </a:r>
            <a:r>
              <a:rPr lang="en-US" b="1" dirty="0" smtClean="0">
                <a:solidFill>
                  <a:srgbClr val="00B050"/>
                </a:solidFill>
                <a:latin typeface="Courier New" pitchFamily="1" charset="0"/>
              </a:rPr>
              <a:t>prop</a:t>
            </a:r>
            <a:r>
              <a:rPr lang="en-US" b="1" dirty="0" smtClean="0">
                <a:solidFill>
                  <a:schemeClr val="tx1"/>
                </a:solidFill>
                <a:latin typeface="Courier New" pitchFamily="-106" charset="0"/>
                <a:ea typeface="ＭＳ Ｐゴシック" pitchFamily="-106" charset="-128"/>
                <a:cs typeface="Courier New" pitchFamily="-106" charset="0"/>
              </a:rPr>
              <a:t>", {</a:t>
            </a:r>
          </a:p>
          <a:p>
            <a:pPr eaLnBrk="1" hangingPunct="1">
              <a:buFont typeface="Wingdings" pitchFamily="1" charset="2"/>
              <a:buNone/>
            </a:pPr>
            <a:r>
              <a:rPr lang="en-US" b="1" dirty="0">
                <a:solidFill>
                  <a:schemeClr val="tx1"/>
                </a:solidFill>
                <a:latin typeface="Courier New" pitchFamily="-106" charset="0"/>
                <a:ea typeface="ＭＳ Ｐゴシック" pitchFamily="-106" charset="-128"/>
                <a:cs typeface="Courier New" pitchFamily="-106" charset="0"/>
              </a:rPr>
              <a:t>	</a:t>
            </a:r>
            <a:r>
              <a:rPr lang="en-US" b="1" dirty="0" smtClean="0">
                <a:solidFill>
                  <a:schemeClr val="tx1"/>
                </a:solidFill>
                <a:latin typeface="Courier New" pitchFamily="-106" charset="0"/>
                <a:ea typeface="ＭＳ Ｐゴシック" pitchFamily="-106" charset="-128"/>
                <a:cs typeface="Courier New" pitchFamily="-106" charset="0"/>
              </a:rPr>
              <a:t>value </a:t>
            </a:r>
            <a:r>
              <a:rPr lang="en-US" b="1" dirty="0">
                <a:solidFill>
                  <a:schemeClr val="tx1"/>
                </a:solidFill>
                <a:latin typeface="Courier New" pitchFamily="-106" charset="0"/>
                <a:ea typeface="ＭＳ Ｐゴシック" pitchFamily="-106" charset="-128"/>
                <a:cs typeface="Courier New" pitchFamily="-106" charset="0"/>
              </a:rPr>
              <a:t>: </a:t>
            </a:r>
            <a:r>
              <a:rPr lang="en-US" b="1" dirty="0">
                <a:solidFill>
                  <a:srgbClr val="FF6600"/>
                </a:solidFill>
                <a:latin typeface="Courier New" pitchFamily="-106" charset="0"/>
                <a:ea typeface="ＭＳ Ｐゴシック" pitchFamily="-106" charset="-128"/>
                <a:cs typeface="Courier New" pitchFamily="-106" charset="0"/>
              </a:rPr>
              <a:t>1</a:t>
            </a:r>
            <a:r>
              <a:rPr lang="en-US" b="1" dirty="0">
                <a:solidFill>
                  <a:schemeClr val="tx1"/>
                </a:solidFill>
                <a:latin typeface="Courier New" pitchFamily="-106" charset="0"/>
                <a:ea typeface="ＭＳ Ｐゴシック" pitchFamily="-106" charset="-128"/>
                <a:cs typeface="Courier New" pitchFamily="-106" charset="0"/>
              </a:rPr>
              <a:t>,</a:t>
            </a:r>
          </a:p>
          <a:p>
            <a:pPr eaLnBrk="1" hangingPunct="1">
              <a:buFont typeface="Wingdings" pitchFamily="1" charset="2"/>
              <a:buNone/>
            </a:pPr>
            <a:r>
              <a:rPr lang="en-US" b="1" dirty="0" smtClean="0">
                <a:solidFill>
                  <a:schemeClr val="tx1"/>
                </a:solidFill>
                <a:latin typeface="Courier New" pitchFamily="-106" charset="0"/>
                <a:ea typeface="ＭＳ Ｐゴシック" pitchFamily="-106" charset="-128"/>
                <a:cs typeface="Courier New" pitchFamily="-106" charset="0"/>
              </a:rPr>
              <a:t>	writable </a:t>
            </a:r>
            <a:r>
              <a:rPr lang="en-US" b="1" dirty="0">
                <a:solidFill>
                  <a:schemeClr val="tx1"/>
                </a:solidFill>
                <a:latin typeface="Courier New" pitchFamily="-106" charset="0"/>
                <a:ea typeface="ＭＳ Ｐゴシック" pitchFamily="-106" charset="-128"/>
                <a:cs typeface="Courier New" pitchFamily="-106" charset="0"/>
              </a:rPr>
              <a:t>: </a:t>
            </a:r>
            <a:r>
              <a:rPr lang="en-US" b="1" dirty="0">
                <a:solidFill>
                  <a:srgbClr val="0070C0"/>
                </a:solidFill>
                <a:latin typeface="Courier New" pitchFamily="-106" charset="0"/>
                <a:ea typeface="ＭＳ Ｐゴシック" pitchFamily="-106" charset="-128"/>
                <a:cs typeface="Courier New" pitchFamily="-106" charset="0"/>
              </a:rPr>
              <a:t>true</a:t>
            </a:r>
            <a:r>
              <a:rPr lang="en-US" b="1" dirty="0">
                <a:solidFill>
                  <a:schemeClr val="tx1"/>
                </a:solidFill>
                <a:latin typeface="Courier New" pitchFamily="-106" charset="0"/>
                <a:ea typeface="ＭＳ Ｐゴシック" pitchFamily="-106" charset="-128"/>
                <a:cs typeface="Courier New" pitchFamily="-106" charset="0"/>
              </a:rPr>
              <a:t>,</a:t>
            </a:r>
          </a:p>
          <a:p>
            <a:pPr eaLnBrk="1" hangingPunct="1">
              <a:buFont typeface="Wingdings" pitchFamily="1" charset="2"/>
              <a:buNone/>
            </a:pPr>
            <a:r>
              <a:rPr lang="en-US" b="1" dirty="0" smtClean="0">
                <a:solidFill>
                  <a:schemeClr val="tx1"/>
                </a:solidFill>
                <a:latin typeface="Courier New" pitchFamily="-106" charset="0"/>
                <a:ea typeface="ＭＳ Ｐゴシック" pitchFamily="-106" charset="-128"/>
                <a:cs typeface="Courier New" pitchFamily="-106" charset="0"/>
              </a:rPr>
              <a:t>	configurable </a:t>
            </a:r>
            <a:r>
              <a:rPr lang="en-US" b="1" dirty="0">
                <a:solidFill>
                  <a:schemeClr val="tx1"/>
                </a:solidFill>
                <a:latin typeface="Courier New" pitchFamily="-106" charset="0"/>
                <a:ea typeface="ＭＳ Ｐゴシック" pitchFamily="-106" charset="-128"/>
                <a:cs typeface="Courier New" pitchFamily="-106" charset="0"/>
              </a:rPr>
              <a:t>: </a:t>
            </a:r>
            <a:r>
              <a:rPr lang="en-US" b="1" dirty="0">
                <a:solidFill>
                  <a:srgbClr val="0070C0"/>
                </a:solidFill>
                <a:latin typeface="Courier New" pitchFamily="-106" charset="0"/>
                <a:ea typeface="ＭＳ Ｐゴシック" pitchFamily="-106" charset="-128"/>
                <a:cs typeface="Courier New" pitchFamily="-106" charset="0"/>
              </a:rPr>
              <a:t>true</a:t>
            </a:r>
            <a:r>
              <a:rPr lang="en-US" b="1" dirty="0">
                <a:solidFill>
                  <a:schemeClr val="tx1"/>
                </a:solidFill>
                <a:latin typeface="Courier New" pitchFamily="-106" charset="0"/>
                <a:ea typeface="ＭＳ Ｐゴシック" pitchFamily="-106" charset="-128"/>
                <a:cs typeface="Courier New" pitchFamily="-106" charset="0"/>
              </a:rPr>
              <a:t>,</a:t>
            </a:r>
          </a:p>
          <a:p>
            <a:pPr eaLnBrk="1" hangingPunct="1">
              <a:buFont typeface="Wingdings" pitchFamily="1" charset="2"/>
              <a:buNone/>
            </a:pPr>
            <a:r>
              <a:rPr lang="en-US" b="1" dirty="0" smtClean="0">
                <a:solidFill>
                  <a:schemeClr val="tx1"/>
                </a:solidFill>
                <a:latin typeface="Courier New" pitchFamily="-106" charset="0"/>
                <a:ea typeface="ＭＳ Ｐゴシック" pitchFamily="-106" charset="-128"/>
                <a:cs typeface="Courier New" pitchFamily="-106" charset="0"/>
              </a:rPr>
              <a:t>	enumerable </a:t>
            </a:r>
            <a:r>
              <a:rPr lang="en-US" b="1" dirty="0">
                <a:solidFill>
                  <a:schemeClr val="tx1"/>
                </a:solidFill>
                <a:latin typeface="Courier New" pitchFamily="-106" charset="0"/>
                <a:ea typeface="ＭＳ Ｐゴシック" pitchFamily="-106" charset="-128"/>
                <a:cs typeface="Courier New" pitchFamily="-106" charset="0"/>
              </a:rPr>
              <a:t>: </a:t>
            </a:r>
            <a:r>
              <a:rPr lang="en-US" b="1" dirty="0">
                <a:solidFill>
                  <a:srgbClr val="0070C0"/>
                </a:solidFill>
                <a:latin typeface="Courier New" pitchFamily="-106" charset="0"/>
                <a:ea typeface="ＭＳ Ｐゴシック" pitchFamily="-106" charset="-128"/>
                <a:cs typeface="Courier New" pitchFamily="-106" charset="0"/>
              </a:rPr>
              <a:t>true</a:t>
            </a:r>
          </a:p>
          <a:p>
            <a:pPr eaLnBrk="1" hangingPunct="1">
              <a:buFont typeface="Wingdings" pitchFamily="1" charset="2"/>
              <a:buNone/>
            </a:pPr>
            <a:r>
              <a:rPr lang="en-US" b="1" dirty="0" smtClean="0">
                <a:solidFill>
                  <a:schemeClr val="tx1"/>
                </a:solidFill>
                <a:latin typeface="Courier New" pitchFamily="-106" charset="0"/>
                <a:ea typeface="ＭＳ Ｐゴシック" pitchFamily="-106" charset="-128"/>
                <a:cs typeface="Courier New" pitchFamily="-106" charset="0"/>
              </a:rPr>
              <a:t>}</a:t>
            </a:r>
            <a:r>
              <a:rPr lang="en-US" b="1" dirty="0">
                <a:solidFill>
                  <a:schemeClr val="tx1"/>
                </a:solidFill>
                <a:latin typeface="Courier New" pitchFamily="-106" charset="0"/>
                <a:ea typeface="ＭＳ Ｐゴシック" pitchFamily="-106" charset="-128"/>
                <a:cs typeface="Courier New" pitchFamily="-106" charset="0"/>
              </a:rPr>
              <a:t>);</a:t>
            </a:r>
            <a:endParaRPr lang="en-GB" b="1" dirty="0">
              <a:solidFill>
                <a:schemeClr val="tx1"/>
              </a:solidFill>
              <a:latin typeface="Courier New" pitchFamily="-106" charset="0"/>
              <a:ea typeface="ＭＳ Ｐゴシック" pitchFamily="-106" charset="-128"/>
              <a:cs typeface="Courier New" pitchFamily="-106" charset="0"/>
            </a:endParaRPr>
          </a:p>
        </p:txBody>
      </p:sp>
      <p:sp>
        <p:nvSpPr>
          <p:cNvPr id="5" name="ZoneTexte 4"/>
          <p:cNvSpPr txBox="1"/>
          <p:nvPr/>
        </p:nvSpPr>
        <p:spPr>
          <a:xfrm>
            <a:off x="4716016" y="1849388"/>
            <a:ext cx="4032448" cy="3416320"/>
          </a:xfrm>
          <a:prstGeom prst="rect">
            <a:avLst/>
          </a:prstGeom>
          <a:noFill/>
        </p:spPr>
        <p:txBody>
          <a:bodyPr wrap="square" rtlCol="0">
            <a:spAutoFit/>
          </a:bodyPr>
          <a:lstStyle/>
          <a:p>
            <a:pPr eaLnBrk="1" hangingPunct="1">
              <a:buFont typeface="Wingdings" pitchFamily="1" charset="2"/>
              <a:buNone/>
            </a:pPr>
            <a:r>
              <a:rPr lang="en-US" b="1" dirty="0" err="1">
                <a:latin typeface="Courier New" pitchFamily="-106" charset="0"/>
                <a:ea typeface="ＭＳ Ｐゴシック" pitchFamily="-106" charset="-128"/>
                <a:cs typeface="Courier New" pitchFamily="-106" charset="0"/>
              </a:rPr>
              <a:t>Object.defineProperty</a:t>
            </a:r>
            <a:r>
              <a:rPr lang="en-US" b="1" dirty="0">
                <a:latin typeface="Courier New" pitchFamily="-106" charset="0"/>
                <a:ea typeface="ＭＳ Ｐゴシック" pitchFamily="-106" charset="-128"/>
                <a:cs typeface="Courier New" pitchFamily="-106" charset="0"/>
              </a:rPr>
              <a:t>(</a:t>
            </a:r>
            <a:r>
              <a:rPr lang="en-US" b="1" dirty="0" err="1">
                <a:latin typeface="Courier New" pitchFamily="-106" charset="0"/>
                <a:ea typeface="ＭＳ Ｐゴシック" pitchFamily="-106" charset="-128"/>
                <a:cs typeface="Courier New" pitchFamily="-106" charset="0"/>
              </a:rPr>
              <a:t>obj</a:t>
            </a:r>
            <a:r>
              <a:rPr lang="en-US" b="1" dirty="0">
                <a:latin typeface="Courier New" pitchFamily="-106" charset="0"/>
                <a:ea typeface="ＭＳ Ｐゴシック" pitchFamily="-106" charset="-128"/>
                <a:cs typeface="Courier New" pitchFamily="-106" charset="0"/>
              </a:rPr>
              <a:t>, "</a:t>
            </a:r>
            <a:r>
              <a:rPr lang="en-US" b="1" dirty="0">
                <a:solidFill>
                  <a:srgbClr val="00B050"/>
                </a:solidFill>
                <a:latin typeface="Courier New" pitchFamily="1" charset="0"/>
              </a:rPr>
              <a:t>prop</a:t>
            </a:r>
            <a:r>
              <a:rPr lang="en-US" b="1" dirty="0">
                <a:latin typeface="Courier New" pitchFamily="-106" charset="0"/>
                <a:ea typeface="ＭＳ Ｐゴシック" pitchFamily="-106" charset="-128"/>
                <a:cs typeface="Courier New" pitchFamily="-106" charset="0"/>
              </a:rPr>
              <a:t>", { value : </a:t>
            </a:r>
            <a:r>
              <a:rPr lang="en-US" b="1" dirty="0">
                <a:solidFill>
                  <a:srgbClr val="FF6600"/>
                </a:solidFill>
                <a:latin typeface="Courier New" pitchFamily="-106" charset="0"/>
                <a:ea typeface="ＭＳ Ｐゴシック" pitchFamily="-106" charset="-128"/>
                <a:cs typeface="Courier New" pitchFamily="-106" charset="0"/>
              </a:rPr>
              <a:t>1 </a:t>
            </a:r>
            <a:r>
              <a:rPr lang="en-US" b="1" dirty="0">
                <a:latin typeface="Courier New" pitchFamily="-106" charset="0"/>
                <a:ea typeface="ＭＳ Ｐゴシック" pitchFamily="-106" charset="-128"/>
                <a:cs typeface="Courier New" pitchFamily="-106" charset="0"/>
              </a:rPr>
              <a:t>});</a:t>
            </a:r>
            <a:endParaRPr lang="en-GB" b="1" dirty="0">
              <a:latin typeface="Courier New" pitchFamily="-106" charset="0"/>
              <a:ea typeface="ＭＳ Ｐゴシック" pitchFamily="-106" charset="-128"/>
              <a:cs typeface="Courier New" pitchFamily="-106" charset="0"/>
            </a:endParaRPr>
          </a:p>
          <a:p>
            <a:pPr eaLnBrk="1" hangingPunct="1">
              <a:buFont typeface="Wingdings" pitchFamily="1" charset="2"/>
              <a:buNone/>
            </a:pPr>
            <a:endParaRPr lang="en-US" b="1" dirty="0">
              <a:solidFill>
                <a:srgbClr val="479B8F"/>
              </a:solidFill>
              <a:latin typeface="Courier New" pitchFamily="-106" charset="0"/>
              <a:ea typeface="ＭＳ Ｐゴシック" pitchFamily="-106" charset="-128"/>
              <a:cs typeface="Courier New" pitchFamily="-106" charset="0"/>
            </a:endParaRPr>
          </a:p>
          <a:p>
            <a:pPr eaLnBrk="1" hangingPunct="1">
              <a:buFont typeface="Wingdings" pitchFamily="1" charset="2"/>
              <a:buNone/>
            </a:pPr>
            <a:r>
              <a:rPr lang="en-US" b="1" dirty="0">
                <a:solidFill>
                  <a:srgbClr val="479B8F"/>
                </a:solidFill>
                <a:latin typeface="Courier New" pitchFamily="-106" charset="0"/>
                <a:ea typeface="ＭＳ Ｐゴシック" pitchFamily="-106" charset="-128"/>
                <a:cs typeface="Courier New" pitchFamily="-106" charset="0"/>
              </a:rPr>
              <a:t>// is equivalent </a:t>
            </a:r>
            <a:r>
              <a:rPr lang="en-US" b="1" dirty="0" smtClean="0">
                <a:solidFill>
                  <a:srgbClr val="479B8F"/>
                </a:solidFill>
                <a:latin typeface="Courier New" pitchFamily="-106" charset="0"/>
                <a:ea typeface="ＭＳ Ｐゴシック" pitchFamily="-106" charset="-128"/>
                <a:cs typeface="Courier New" pitchFamily="-106" charset="0"/>
              </a:rPr>
              <a:t>to:</a:t>
            </a:r>
            <a:endParaRPr lang="en-US" b="1" dirty="0">
              <a:latin typeface="Courier New" pitchFamily="-106" charset="0"/>
              <a:ea typeface="ＭＳ Ｐゴシック" pitchFamily="-106" charset="-128"/>
              <a:cs typeface="Courier New" pitchFamily="-106" charset="0"/>
            </a:endParaRPr>
          </a:p>
          <a:p>
            <a:pPr eaLnBrk="1" hangingPunct="1">
              <a:buFont typeface="Wingdings" pitchFamily="1" charset="2"/>
              <a:buNone/>
            </a:pPr>
            <a:r>
              <a:rPr lang="en-US" b="1" dirty="0" err="1">
                <a:latin typeface="Courier New" pitchFamily="-106" charset="0"/>
                <a:ea typeface="ＭＳ Ｐゴシック" pitchFamily="-106" charset="-128"/>
                <a:cs typeface="Courier New" pitchFamily="-106" charset="0"/>
              </a:rPr>
              <a:t>Object.defineProperty</a:t>
            </a:r>
            <a:r>
              <a:rPr lang="en-US" b="1" dirty="0">
                <a:latin typeface="Courier New" pitchFamily="-106" charset="0"/>
                <a:ea typeface="ＭＳ Ｐゴシック" pitchFamily="-106" charset="-128"/>
                <a:cs typeface="Courier New" pitchFamily="-106" charset="0"/>
              </a:rPr>
              <a:t>(</a:t>
            </a:r>
            <a:r>
              <a:rPr lang="en-US" b="1" dirty="0" err="1">
                <a:latin typeface="Courier New" pitchFamily="-106" charset="0"/>
                <a:ea typeface="ＭＳ Ｐゴシック" pitchFamily="-106" charset="-128"/>
                <a:cs typeface="Courier New" pitchFamily="-106" charset="0"/>
              </a:rPr>
              <a:t>obj</a:t>
            </a:r>
            <a:r>
              <a:rPr lang="en-US" b="1" dirty="0">
                <a:latin typeface="Courier New" pitchFamily="-106" charset="0"/>
                <a:ea typeface="ＭＳ Ｐゴシック" pitchFamily="-106" charset="-128"/>
                <a:cs typeface="Courier New" pitchFamily="-106" charset="0"/>
              </a:rPr>
              <a:t>, "</a:t>
            </a:r>
            <a:r>
              <a:rPr lang="en-US" b="1" dirty="0">
                <a:solidFill>
                  <a:srgbClr val="00B050"/>
                </a:solidFill>
                <a:latin typeface="Courier New" pitchFamily="1" charset="0"/>
              </a:rPr>
              <a:t>prop</a:t>
            </a:r>
            <a:r>
              <a:rPr lang="en-US" b="1" dirty="0">
                <a:latin typeface="Courier New" pitchFamily="-106" charset="0"/>
                <a:ea typeface="ＭＳ Ｐゴシック" pitchFamily="-106" charset="-128"/>
                <a:cs typeface="Courier New" pitchFamily="-106" charset="0"/>
              </a:rPr>
              <a:t>", {</a:t>
            </a:r>
          </a:p>
          <a:p>
            <a:pPr eaLnBrk="1" hangingPunct="1">
              <a:buFont typeface="Wingdings" pitchFamily="1" charset="2"/>
              <a:buNone/>
            </a:pPr>
            <a:r>
              <a:rPr lang="en-US" b="1" dirty="0">
                <a:latin typeface="Courier New" pitchFamily="-106" charset="0"/>
                <a:ea typeface="ＭＳ Ｐゴシック" pitchFamily="-106" charset="-128"/>
                <a:cs typeface="Courier New" pitchFamily="-106" charset="0"/>
              </a:rPr>
              <a:t>	value : </a:t>
            </a:r>
            <a:r>
              <a:rPr lang="en-US" b="1" dirty="0">
                <a:solidFill>
                  <a:srgbClr val="FF6600"/>
                </a:solidFill>
                <a:latin typeface="Courier New" pitchFamily="-106" charset="0"/>
                <a:ea typeface="ＭＳ Ｐゴシック" pitchFamily="-106" charset="-128"/>
                <a:cs typeface="Courier New" pitchFamily="-106" charset="0"/>
              </a:rPr>
              <a:t>1</a:t>
            </a:r>
            <a:r>
              <a:rPr lang="en-US" b="1" dirty="0">
                <a:latin typeface="Courier New" pitchFamily="-106" charset="0"/>
                <a:ea typeface="ＭＳ Ｐゴシック" pitchFamily="-106" charset="-128"/>
                <a:cs typeface="Courier New" pitchFamily="-106" charset="0"/>
              </a:rPr>
              <a:t>,</a:t>
            </a:r>
          </a:p>
          <a:p>
            <a:pPr eaLnBrk="1" hangingPunct="1">
              <a:buFont typeface="Wingdings" pitchFamily="1" charset="2"/>
              <a:buNone/>
            </a:pPr>
            <a:r>
              <a:rPr lang="en-US" b="1" dirty="0">
                <a:latin typeface="Courier New" pitchFamily="-106" charset="0"/>
                <a:ea typeface="ＭＳ Ｐゴシック" pitchFamily="-106" charset="-128"/>
                <a:cs typeface="Courier New" pitchFamily="-106" charset="0"/>
              </a:rPr>
              <a:t>	writable : </a:t>
            </a:r>
            <a:r>
              <a:rPr lang="en-US" b="1" dirty="0">
                <a:solidFill>
                  <a:srgbClr val="0070C0"/>
                </a:solidFill>
                <a:latin typeface="Courier New" pitchFamily="-106" charset="0"/>
                <a:ea typeface="ＭＳ Ｐゴシック" pitchFamily="-106" charset="-128"/>
                <a:cs typeface="Courier New" pitchFamily="-106" charset="0"/>
              </a:rPr>
              <a:t>false</a:t>
            </a:r>
            <a:r>
              <a:rPr lang="en-US" b="1" dirty="0">
                <a:latin typeface="Courier New" pitchFamily="-106" charset="0"/>
                <a:ea typeface="ＭＳ Ｐゴシック" pitchFamily="-106" charset="-128"/>
                <a:cs typeface="Courier New" pitchFamily="-106" charset="0"/>
              </a:rPr>
              <a:t>,</a:t>
            </a:r>
          </a:p>
          <a:p>
            <a:pPr eaLnBrk="1" hangingPunct="1">
              <a:buFont typeface="Wingdings" pitchFamily="1" charset="2"/>
              <a:buNone/>
            </a:pPr>
            <a:r>
              <a:rPr lang="en-US" b="1" dirty="0">
                <a:latin typeface="Courier New" pitchFamily="-106" charset="0"/>
                <a:ea typeface="ＭＳ Ｐゴシック" pitchFamily="-106" charset="-128"/>
                <a:cs typeface="Courier New" pitchFamily="-106" charset="0"/>
              </a:rPr>
              <a:t>	configurable : </a:t>
            </a:r>
            <a:r>
              <a:rPr lang="en-US" b="1" dirty="0">
                <a:solidFill>
                  <a:srgbClr val="0070C0"/>
                </a:solidFill>
                <a:latin typeface="Courier New" pitchFamily="-106" charset="0"/>
                <a:ea typeface="ＭＳ Ｐゴシック" pitchFamily="-106" charset="-128"/>
                <a:cs typeface="Courier New" pitchFamily="-106" charset="0"/>
              </a:rPr>
              <a:t>false</a:t>
            </a:r>
            <a:r>
              <a:rPr lang="en-US" b="1" dirty="0">
                <a:latin typeface="Courier New" pitchFamily="-106" charset="0"/>
                <a:ea typeface="ＭＳ Ｐゴシック" pitchFamily="-106" charset="-128"/>
                <a:cs typeface="Courier New" pitchFamily="-106" charset="0"/>
              </a:rPr>
              <a:t>,</a:t>
            </a:r>
          </a:p>
          <a:p>
            <a:pPr eaLnBrk="1" hangingPunct="1">
              <a:buFont typeface="Wingdings" pitchFamily="1" charset="2"/>
              <a:buNone/>
            </a:pPr>
            <a:r>
              <a:rPr lang="en-US" b="1" dirty="0">
                <a:latin typeface="Courier New" pitchFamily="-106" charset="0"/>
                <a:ea typeface="ＭＳ Ｐゴシック" pitchFamily="-106" charset="-128"/>
                <a:cs typeface="Courier New" pitchFamily="-106" charset="0"/>
              </a:rPr>
              <a:t>	enumerable : </a:t>
            </a:r>
            <a:r>
              <a:rPr lang="en-US" b="1" dirty="0">
                <a:solidFill>
                  <a:srgbClr val="0070C0"/>
                </a:solidFill>
                <a:latin typeface="Courier New" pitchFamily="-106" charset="0"/>
                <a:ea typeface="ＭＳ Ｐゴシック" pitchFamily="-106" charset="-128"/>
                <a:cs typeface="Courier New" pitchFamily="-106" charset="0"/>
              </a:rPr>
              <a:t>false</a:t>
            </a:r>
          </a:p>
          <a:p>
            <a:pPr eaLnBrk="1" hangingPunct="1">
              <a:buFont typeface="Wingdings" pitchFamily="1" charset="2"/>
              <a:buNone/>
            </a:pPr>
            <a:r>
              <a:rPr lang="en-US" b="1" dirty="0">
                <a:latin typeface="Courier New" pitchFamily="-106" charset="0"/>
                <a:ea typeface="ＭＳ Ｐゴシック" pitchFamily="-106" charset="-128"/>
                <a:cs typeface="Courier New" pitchFamily="-106" charset="0"/>
              </a:rPr>
              <a:t>});</a:t>
            </a:r>
            <a:endParaRPr lang="en-GB" b="1" dirty="0">
              <a:latin typeface="Courier New" pitchFamily="-106" charset="0"/>
              <a:ea typeface="ＭＳ Ｐゴシック" pitchFamily="-106" charset="-128"/>
              <a:cs typeface="Courier New" pitchFamily="-106" charset="0"/>
            </a:endParaRPr>
          </a:p>
          <a:p>
            <a:endParaRPr lang="fr-FR" dirty="0"/>
          </a:p>
        </p:txBody>
      </p:sp>
      <p:cxnSp>
        <p:nvCxnSpPr>
          <p:cNvPr id="10" name="Connecteur droit 9"/>
          <p:cNvCxnSpPr/>
          <p:nvPr/>
        </p:nvCxnSpPr>
        <p:spPr>
          <a:xfrm>
            <a:off x="4427984" y="1705372"/>
            <a:ext cx="0" cy="3384376"/>
          </a:xfrm>
          <a:prstGeom prst="line">
            <a:avLst/>
          </a:prstGeom>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899521590"/>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Retrieve a Property Descriptor</a:t>
            </a:r>
            <a:endParaRPr lang="en-US" dirty="0"/>
          </a:p>
        </p:txBody>
      </p:sp>
      <p:sp>
        <p:nvSpPr>
          <p:cNvPr id="3" name="Espace réservé du contenu 2"/>
          <p:cNvSpPr>
            <a:spLocks noGrp="1"/>
          </p:cNvSpPr>
          <p:nvPr>
            <p:ph idx="1"/>
          </p:nvPr>
        </p:nvSpPr>
        <p:spPr>
          <a:xfrm>
            <a:off x="395536" y="1128713"/>
            <a:ext cx="8497639" cy="4230687"/>
          </a:xfrm>
        </p:spPr>
        <p:txBody>
          <a:bodyPr/>
          <a:lstStyle/>
          <a:p>
            <a:pPr eaLnBrk="1" hangingPunct="1">
              <a:lnSpc>
                <a:spcPct val="90000"/>
              </a:lnSpc>
            </a:pPr>
            <a:r>
              <a:rPr lang="en-US" dirty="0" smtClean="0"/>
              <a:t>To retrieve a property descriptor for an own property:</a:t>
            </a:r>
          </a:p>
          <a:p>
            <a:pPr lvl="1" eaLnBrk="1" hangingPunct="1">
              <a:lnSpc>
                <a:spcPct val="90000"/>
              </a:lnSpc>
            </a:pPr>
            <a:r>
              <a:rPr lang="en-US" dirty="0" smtClean="0"/>
              <a:t>You can use </a:t>
            </a:r>
            <a:r>
              <a:rPr lang="en-US" i="1" dirty="0" err="1" smtClean="0"/>
              <a:t>Object.getOwnPropertyDescriptor</a:t>
            </a:r>
            <a:r>
              <a:rPr lang="en-US" i="1" dirty="0" smtClean="0"/>
              <a:t>(…)</a:t>
            </a:r>
            <a:endParaRPr lang="en-US" dirty="0" smtClean="0"/>
          </a:p>
        </p:txBody>
      </p:sp>
      <p:sp>
        <p:nvSpPr>
          <p:cNvPr id="4" name="Espace réservé du contenu 3"/>
          <p:cNvSpPr>
            <a:spLocks noGrp="1"/>
          </p:cNvSpPr>
          <p:nvPr>
            <p:ph sz="quarter" idx="13"/>
          </p:nvPr>
        </p:nvSpPr>
        <p:spPr/>
        <p:txBody>
          <a:bodyPr/>
          <a:lstStyle/>
          <a:p>
            <a:r>
              <a:rPr lang="en-US" dirty="0"/>
              <a:t>Property Descriptors</a:t>
            </a:r>
            <a:endParaRPr lang="fr-FR" dirty="0"/>
          </a:p>
        </p:txBody>
      </p:sp>
      <p:pic>
        <p:nvPicPr>
          <p:cNvPr id="8" name="Image 5"/>
          <p:cNvPicPr>
            <a:picLocks noChangeAspect="1"/>
          </p:cNvPicPr>
          <p:nvPr/>
        </p:nvPicPr>
        <p:blipFill>
          <a:blip r:embed="rId2" cstate="print"/>
          <a:srcRect/>
          <a:stretch>
            <a:fillRect/>
          </a:stretch>
        </p:blipFill>
        <p:spPr bwMode="auto">
          <a:xfrm>
            <a:off x="34925" y="49213"/>
            <a:ext cx="677863" cy="787400"/>
          </a:xfrm>
          <a:prstGeom prst="rect">
            <a:avLst/>
          </a:prstGeom>
          <a:noFill/>
          <a:ln w="9525">
            <a:noFill/>
            <a:miter lim="800000"/>
            <a:headEnd/>
            <a:tailEnd/>
          </a:ln>
        </p:spPr>
      </p:pic>
      <p:sp>
        <p:nvSpPr>
          <p:cNvPr id="6" name="Rectangle à coins arrondis 4"/>
          <p:cNvSpPr/>
          <p:nvPr/>
        </p:nvSpPr>
        <p:spPr>
          <a:xfrm>
            <a:off x="179512" y="2857500"/>
            <a:ext cx="8785225" cy="2088232"/>
          </a:xfrm>
          <a:prstGeom prst="roundRect">
            <a:avLst/>
          </a:prstGeom>
        </p:spPr>
        <p:style>
          <a:lnRef idx="2">
            <a:schemeClr val="dk1"/>
          </a:lnRef>
          <a:fillRef idx="1">
            <a:schemeClr val="lt1"/>
          </a:fillRef>
          <a:effectRef idx="0">
            <a:schemeClr val="dk1"/>
          </a:effectRef>
          <a:fontRef idx="minor">
            <a:schemeClr val="dk1"/>
          </a:fontRef>
        </p:style>
        <p:txBody>
          <a:bodyPr anchor="ctr"/>
          <a:lstStyle/>
          <a:p>
            <a:pPr eaLnBrk="1" hangingPunct="1">
              <a:buFont typeface="Wingdings" pitchFamily="1" charset="2"/>
              <a:buNone/>
            </a:pPr>
            <a:r>
              <a:rPr lang="en-GB" b="1" dirty="0" err="1">
                <a:solidFill>
                  <a:srgbClr val="0070C0"/>
                </a:solidFill>
                <a:latin typeface="Courier New" pitchFamily="-106" charset="0"/>
                <a:ea typeface="ＭＳ Ｐゴシック" pitchFamily="-106" charset="-128"/>
                <a:cs typeface="Courier New" pitchFamily="-106" charset="0"/>
              </a:rPr>
              <a:t>var</a:t>
            </a:r>
            <a:r>
              <a:rPr lang="en-GB" b="1" dirty="0" smtClean="0">
                <a:solidFill>
                  <a:schemeClr val="tx1"/>
                </a:solidFill>
                <a:latin typeface="Courier New" pitchFamily="-106" charset="0"/>
                <a:ea typeface="ＭＳ Ｐゴシック" pitchFamily="-106" charset="-128"/>
                <a:cs typeface="Courier New" pitchFamily="-106" charset="0"/>
              </a:rPr>
              <a:t> </a:t>
            </a:r>
            <a:r>
              <a:rPr lang="en-GB" b="1" dirty="0" err="1" smtClean="0">
                <a:solidFill>
                  <a:schemeClr val="tx1"/>
                </a:solidFill>
                <a:latin typeface="Courier New" pitchFamily="-106" charset="0"/>
                <a:ea typeface="ＭＳ Ｐゴシック" pitchFamily="-106" charset="-128"/>
                <a:cs typeface="Courier New" pitchFamily="-106" charset="0"/>
              </a:rPr>
              <a:t>obj</a:t>
            </a:r>
            <a:r>
              <a:rPr lang="en-GB" b="1" dirty="0" smtClean="0">
                <a:solidFill>
                  <a:schemeClr val="tx1"/>
                </a:solidFill>
                <a:latin typeface="Courier New" pitchFamily="-106" charset="0"/>
                <a:ea typeface="ＭＳ Ｐゴシック" pitchFamily="-106" charset="-128"/>
                <a:cs typeface="Courier New" pitchFamily="-106" charset="0"/>
              </a:rPr>
              <a:t> = {};</a:t>
            </a:r>
          </a:p>
          <a:p>
            <a:pPr eaLnBrk="1" hangingPunct="1"/>
            <a:r>
              <a:rPr lang="en-US" b="1" dirty="0" err="1">
                <a:solidFill>
                  <a:schemeClr val="tx1"/>
                </a:solidFill>
                <a:latin typeface="Courier New" pitchFamily="-106" charset="0"/>
                <a:ea typeface="ＭＳ Ｐゴシック" pitchFamily="-106" charset="-128"/>
                <a:cs typeface="Courier New" pitchFamily="-106" charset="0"/>
              </a:rPr>
              <a:t>Object.defineProperty</a:t>
            </a:r>
            <a:r>
              <a:rPr lang="en-US" b="1" dirty="0">
                <a:solidFill>
                  <a:schemeClr val="tx1"/>
                </a:solidFill>
                <a:latin typeface="Courier New" pitchFamily="-106" charset="0"/>
                <a:ea typeface="ＭＳ Ｐゴシック" pitchFamily="-106" charset="-128"/>
                <a:cs typeface="Courier New" pitchFamily="-106" charset="0"/>
              </a:rPr>
              <a:t>(</a:t>
            </a:r>
            <a:r>
              <a:rPr lang="en-US" b="1" dirty="0" err="1">
                <a:solidFill>
                  <a:schemeClr val="tx1"/>
                </a:solidFill>
                <a:latin typeface="Courier New" pitchFamily="-106" charset="0"/>
                <a:ea typeface="ＭＳ Ｐゴシック" pitchFamily="-106" charset="-128"/>
                <a:cs typeface="Courier New" pitchFamily="-106" charset="0"/>
              </a:rPr>
              <a:t>obj</a:t>
            </a:r>
            <a:r>
              <a:rPr lang="en-US" b="1" dirty="0">
                <a:solidFill>
                  <a:schemeClr val="tx1"/>
                </a:solidFill>
                <a:latin typeface="Courier New" pitchFamily="-106" charset="0"/>
                <a:ea typeface="ＭＳ Ｐゴシック" pitchFamily="-106" charset="-128"/>
                <a:cs typeface="Courier New" pitchFamily="-106" charset="0"/>
              </a:rPr>
              <a:t>, </a:t>
            </a:r>
            <a:r>
              <a:rPr lang="en-US" b="1" dirty="0" smtClean="0">
                <a:solidFill>
                  <a:schemeClr val="tx1"/>
                </a:solidFill>
                <a:latin typeface="Courier New" pitchFamily="-106" charset="0"/>
                <a:ea typeface="ＭＳ Ｐゴシック" pitchFamily="-106" charset="-128"/>
                <a:cs typeface="Courier New" pitchFamily="-106" charset="0"/>
              </a:rPr>
              <a:t>"</a:t>
            </a:r>
            <a:r>
              <a:rPr lang="en-US" b="1" dirty="0" err="1">
                <a:solidFill>
                  <a:srgbClr val="00B050"/>
                </a:solidFill>
                <a:latin typeface="Courier New" pitchFamily="1" charset="0"/>
              </a:rPr>
              <a:t>myProp</a:t>
            </a:r>
            <a:r>
              <a:rPr lang="en-US" b="1" dirty="0">
                <a:solidFill>
                  <a:schemeClr val="tx1"/>
                </a:solidFill>
                <a:latin typeface="Courier New" pitchFamily="-106" charset="0"/>
                <a:ea typeface="ＭＳ Ｐゴシック" pitchFamily="-106" charset="-128"/>
                <a:cs typeface="Courier New" pitchFamily="-106" charset="0"/>
              </a:rPr>
              <a:t>", { value : </a:t>
            </a:r>
            <a:r>
              <a:rPr lang="en-US" b="1" dirty="0">
                <a:solidFill>
                  <a:srgbClr val="FF6600"/>
                </a:solidFill>
                <a:latin typeface="Courier New" pitchFamily="-106" charset="0"/>
                <a:ea typeface="ＭＳ Ｐゴシック" pitchFamily="-106" charset="-128"/>
                <a:cs typeface="Courier New" pitchFamily="-106" charset="0"/>
              </a:rPr>
              <a:t>1 </a:t>
            </a:r>
            <a:r>
              <a:rPr lang="en-US" b="1" dirty="0">
                <a:solidFill>
                  <a:schemeClr val="tx1"/>
                </a:solidFill>
                <a:latin typeface="Courier New" pitchFamily="-106" charset="0"/>
                <a:ea typeface="ＭＳ Ｐゴシック" pitchFamily="-106" charset="-128"/>
                <a:cs typeface="Courier New" pitchFamily="-106" charset="0"/>
              </a:rPr>
              <a:t>})</a:t>
            </a:r>
            <a:r>
              <a:rPr lang="en-US" b="1" dirty="0" smtClean="0">
                <a:solidFill>
                  <a:schemeClr val="tx1"/>
                </a:solidFill>
                <a:latin typeface="Courier New" pitchFamily="-106" charset="0"/>
                <a:ea typeface="ＭＳ Ｐゴシック" pitchFamily="-106" charset="-128"/>
                <a:cs typeface="Courier New" pitchFamily="-106" charset="0"/>
              </a:rPr>
              <a:t>;</a:t>
            </a:r>
          </a:p>
          <a:p>
            <a:pPr eaLnBrk="1" hangingPunct="1"/>
            <a:endParaRPr lang="en-US" b="1" dirty="0">
              <a:solidFill>
                <a:schemeClr val="tx1"/>
              </a:solidFill>
              <a:latin typeface="Courier New" pitchFamily="-106" charset="0"/>
              <a:ea typeface="ＭＳ Ｐゴシック" pitchFamily="-106" charset="-128"/>
              <a:cs typeface="Courier New" pitchFamily="-106" charset="0"/>
            </a:endParaRPr>
          </a:p>
          <a:p>
            <a:pPr eaLnBrk="1" hangingPunct="1"/>
            <a:endParaRPr lang="en-GB" b="1" dirty="0" smtClean="0">
              <a:solidFill>
                <a:schemeClr val="tx1"/>
              </a:solidFill>
              <a:latin typeface="Courier New" pitchFamily="-106" charset="0"/>
              <a:ea typeface="ＭＳ Ｐゴシック" pitchFamily="-106" charset="-128"/>
              <a:cs typeface="Courier New" pitchFamily="-106" charset="0"/>
            </a:endParaRPr>
          </a:p>
          <a:p>
            <a:pPr eaLnBrk="1" hangingPunct="1">
              <a:buFont typeface="Wingdings" pitchFamily="1" charset="2"/>
              <a:buNone/>
            </a:pPr>
            <a:r>
              <a:rPr lang="en-GB" b="1" dirty="0" err="1">
                <a:solidFill>
                  <a:srgbClr val="0070C0"/>
                </a:solidFill>
                <a:latin typeface="Courier New" pitchFamily="-106" charset="0"/>
                <a:ea typeface="ＭＳ Ｐゴシック" pitchFamily="-106" charset="-128"/>
                <a:cs typeface="Courier New" pitchFamily="-106" charset="0"/>
              </a:rPr>
              <a:t>var</a:t>
            </a:r>
            <a:r>
              <a:rPr lang="en-GB" b="1" dirty="0" smtClean="0">
                <a:solidFill>
                  <a:schemeClr val="tx1"/>
                </a:solidFill>
                <a:latin typeface="Courier New" pitchFamily="-106" charset="0"/>
                <a:ea typeface="ＭＳ Ｐゴシック" pitchFamily="-106" charset="-128"/>
                <a:cs typeface="Courier New" pitchFamily="-106" charset="0"/>
              </a:rPr>
              <a:t> </a:t>
            </a:r>
            <a:r>
              <a:rPr lang="en-GB" b="1" dirty="0" err="1" smtClean="0">
                <a:solidFill>
                  <a:schemeClr val="tx1"/>
                </a:solidFill>
                <a:latin typeface="Courier New" pitchFamily="-106" charset="0"/>
                <a:ea typeface="ＭＳ Ｐゴシック" pitchFamily="-106" charset="-128"/>
                <a:cs typeface="Courier New" pitchFamily="-106" charset="0"/>
              </a:rPr>
              <a:t>desc</a:t>
            </a:r>
            <a:r>
              <a:rPr lang="en-GB" b="1" dirty="0" smtClean="0">
                <a:solidFill>
                  <a:schemeClr val="tx1"/>
                </a:solidFill>
                <a:latin typeface="Courier New" pitchFamily="-106" charset="0"/>
                <a:ea typeface="ＭＳ Ｐゴシック" pitchFamily="-106" charset="-128"/>
                <a:cs typeface="Courier New" pitchFamily="-106" charset="0"/>
              </a:rPr>
              <a:t> = </a:t>
            </a:r>
            <a:r>
              <a:rPr lang="en-GB" b="1" dirty="0" err="1" smtClean="0">
                <a:solidFill>
                  <a:schemeClr val="tx1"/>
                </a:solidFill>
                <a:latin typeface="Courier New" pitchFamily="-106" charset="0"/>
                <a:ea typeface="ＭＳ Ｐゴシック" pitchFamily="-106" charset="-128"/>
                <a:cs typeface="Courier New" pitchFamily="-106" charset="0"/>
              </a:rPr>
              <a:t>Object.getOwnPropertyDescriptor</a:t>
            </a:r>
            <a:r>
              <a:rPr lang="en-GB" b="1" dirty="0" smtClean="0">
                <a:solidFill>
                  <a:schemeClr val="tx1"/>
                </a:solidFill>
                <a:latin typeface="Courier New" pitchFamily="-106" charset="0"/>
                <a:ea typeface="ＭＳ Ｐゴシック" pitchFamily="-106" charset="-128"/>
                <a:cs typeface="Courier New" pitchFamily="-106" charset="0"/>
              </a:rPr>
              <a:t>(</a:t>
            </a:r>
            <a:r>
              <a:rPr lang="en-GB" b="1" dirty="0" err="1" smtClean="0">
                <a:solidFill>
                  <a:schemeClr val="tx1"/>
                </a:solidFill>
                <a:latin typeface="Courier New" pitchFamily="-106" charset="0"/>
                <a:ea typeface="ＭＳ Ｐゴシック" pitchFamily="-106" charset="-128"/>
                <a:cs typeface="Courier New" pitchFamily="-106" charset="0"/>
              </a:rPr>
              <a:t>obj</a:t>
            </a:r>
            <a:r>
              <a:rPr lang="en-GB" b="1" dirty="0" smtClean="0">
                <a:solidFill>
                  <a:schemeClr val="tx1"/>
                </a:solidFill>
                <a:latin typeface="Courier New" pitchFamily="-106" charset="0"/>
                <a:ea typeface="ＭＳ Ｐゴシック" pitchFamily="-106" charset="-128"/>
                <a:cs typeface="Courier New" pitchFamily="-106" charset="0"/>
              </a:rPr>
              <a:t>, "</a:t>
            </a:r>
            <a:r>
              <a:rPr lang="en-GB" b="1" dirty="0" err="1">
                <a:solidFill>
                  <a:srgbClr val="00B050"/>
                </a:solidFill>
                <a:latin typeface="Courier New" pitchFamily="1" charset="0"/>
              </a:rPr>
              <a:t>myProp</a:t>
            </a:r>
            <a:r>
              <a:rPr lang="en-GB" b="1" dirty="0" smtClean="0">
                <a:solidFill>
                  <a:schemeClr val="tx1"/>
                </a:solidFill>
                <a:latin typeface="Courier New" pitchFamily="-106" charset="0"/>
                <a:ea typeface="ＭＳ Ｐゴシック" pitchFamily="-106" charset="-128"/>
                <a:cs typeface="Courier New" pitchFamily="-106" charset="0"/>
              </a:rPr>
              <a:t>");</a:t>
            </a:r>
            <a:endParaRPr lang="en-GB" b="1" dirty="0">
              <a:solidFill>
                <a:schemeClr val="tx1"/>
              </a:solidFill>
              <a:latin typeface="Courier New" pitchFamily="-106" charset="0"/>
              <a:ea typeface="ＭＳ Ｐゴシック" pitchFamily="-106" charset="-128"/>
              <a:cs typeface="Courier New" pitchFamily="-106" charset="0"/>
            </a:endParaRPr>
          </a:p>
        </p:txBody>
      </p:sp>
    </p:spTree>
    <p:extLst>
      <p:ext uri="{BB962C8B-B14F-4D97-AF65-F5344CB8AC3E}">
        <p14:creationId xmlns:p14="http://schemas.microsoft.com/office/powerpoint/2010/main" val="302496650"/>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Define several descriptors</a:t>
            </a:r>
            <a:endParaRPr lang="en-US" dirty="0"/>
          </a:p>
        </p:txBody>
      </p:sp>
      <p:sp>
        <p:nvSpPr>
          <p:cNvPr id="3" name="Espace réservé du contenu 2"/>
          <p:cNvSpPr>
            <a:spLocks noGrp="1"/>
          </p:cNvSpPr>
          <p:nvPr>
            <p:ph idx="1"/>
          </p:nvPr>
        </p:nvSpPr>
        <p:spPr>
          <a:xfrm>
            <a:off x="395536" y="1128713"/>
            <a:ext cx="8497639" cy="4230687"/>
          </a:xfrm>
        </p:spPr>
        <p:txBody>
          <a:bodyPr/>
          <a:lstStyle/>
          <a:p>
            <a:pPr eaLnBrk="1" hangingPunct="1">
              <a:lnSpc>
                <a:spcPct val="90000"/>
              </a:lnSpc>
            </a:pPr>
            <a:r>
              <a:rPr lang="en-US" dirty="0" smtClean="0"/>
              <a:t>Another useful method is :</a:t>
            </a:r>
          </a:p>
          <a:p>
            <a:pPr marL="0" indent="0" algn="ctr" eaLnBrk="1" hangingPunct="1">
              <a:lnSpc>
                <a:spcPct val="90000"/>
              </a:lnSpc>
              <a:buNone/>
            </a:pPr>
            <a:r>
              <a:rPr lang="en-US" i="1" dirty="0" err="1" smtClean="0"/>
              <a:t>Object.defineProperties</a:t>
            </a:r>
            <a:r>
              <a:rPr lang="en-US" i="1" dirty="0" smtClean="0"/>
              <a:t>(…)</a:t>
            </a:r>
          </a:p>
          <a:p>
            <a:pPr marL="0" indent="0" algn="ctr" eaLnBrk="1" hangingPunct="1">
              <a:lnSpc>
                <a:spcPct val="90000"/>
              </a:lnSpc>
              <a:buNone/>
            </a:pPr>
            <a:endParaRPr lang="en-US" i="1" dirty="0"/>
          </a:p>
          <a:p>
            <a:pPr eaLnBrk="1" hangingPunct="1">
              <a:lnSpc>
                <a:spcPct val="90000"/>
              </a:lnSpc>
            </a:pPr>
            <a:r>
              <a:rPr lang="en-US" dirty="0" smtClean="0"/>
              <a:t>Allows you </a:t>
            </a:r>
            <a:r>
              <a:rPr lang="en-US" dirty="0"/>
              <a:t>to </a:t>
            </a:r>
            <a:r>
              <a:rPr lang="en-US" dirty="0" smtClean="0"/>
              <a:t>define or modify several properties at once</a:t>
            </a:r>
          </a:p>
          <a:p>
            <a:pPr eaLnBrk="1" hangingPunct="1">
              <a:lnSpc>
                <a:spcPct val="90000"/>
              </a:lnSpc>
            </a:pPr>
            <a:endParaRPr lang="en-US" dirty="0"/>
          </a:p>
          <a:p>
            <a:pPr eaLnBrk="1" hangingPunct="1">
              <a:lnSpc>
                <a:spcPct val="90000"/>
              </a:lnSpc>
            </a:pPr>
            <a:r>
              <a:rPr lang="en-US" dirty="0" smtClean="0"/>
              <a:t>Very useful to define an object structure</a:t>
            </a:r>
          </a:p>
        </p:txBody>
      </p:sp>
      <p:sp>
        <p:nvSpPr>
          <p:cNvPr id="4" name="Espace réservé du contenu 3"/>
          <p:cNvSpPr>
            <a:spLocks noGrp="1"/>
          </p:cNvSpPr>
          <p:nvPr>
            <p:ph sz="quarter" idx="13"/>
          </p:nvPr>
        </p:nvSpPr>
        <p:spPr/>
        <p:txBody>
          <a:bodyPr/>
          <a:lstStyle/>
          <a:p>
            <a:r>
              <a:rPr lang="en-US" dirty="0"/>
              <a:t>Property Descriptors</a:t>
            </a:r>
            <a:endParaRPr lang="fr-FR" dirty="0"/>
          </a:p>
        </p:txBody>
      </p:sp>
      <p:pic>
        <p:nvPicPr>
          <p:cNvPr id="8" name="Image 5"/>
          <p:cNvPicPr>
            <a:picLocks noChangeAspect="1"/>
          </p:cNvPicPr>
          <p:nvPr/>
        </p:nvPicPr>
        <p:blipFill>
          <a:blip r:embed="rId2" cstate="print"/>
          <a:srcRect/>
          <a:stretch>
            <a:fillRect/>
          </a:stretch>
        </p:blipFill>
        <p:spPr bwMode="auto">
          <a:xfrm>
            <a:off x="34925" y="49213"/>
            <a:ext cx="677863" cy="787400"/>
          </a:xfrm>
          <a:prstGeom prst="rect">
            <a:avLst/>
          </a:prstGeom>
          <a:noFill/>
          <a:ln w="9525">
            <a:noFill/>
            <a:miter lim="800000"/>
            <a:headEnd/>
            <a:tailEnd/>
          </a:ln>
        </p:spPr>
      </p:pic>
    </p:spTree>
    <p:extLst>
      <p:ext uri="{BB962C8B-B14F-4D97-AF65-F5344CB8AC3E}">
        <p14:creationId xmlns:p14="http://schemas.microsoft.com/office/powerpoint/2010/main" val="2691519765"/>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Define several descriptors</a:t>
            </a:r>
            <a:endParaRPr lang="en-US" dirty="0"/>
          </a:p>
        </p:txBody>
      </p:sp>
      <p:sp>
        <p:nvSpPr>
          <p:cNvPr id="3" name="Espace réservé du contenu 2"/>
          <p:cNvSpPr>
            <a:spLocks noGrp="1"/>
          </p:cNvSpPr>
          <p:nvPr>
            <p:ph idx="1"/>
          </p:nvPr>
        </p:nvSpPr>
        <p:spPr>
          <a:xfrm>
            <a:off x="395536" y="1128713"/>
            <a:ext cx="8497639" cy="4230687"/>
          </a:xfrm>
        </p:spPr>
        <p:txBody>
          <a:bodyPr/>
          <a:lstStyle/>
          <a:p>
            <a:pPr eaLnBrk="1" hangingPunct="1">
              <a:lnSpc>
                <a:spcPct val="90000"/>
              </a:lnSpc>
            </a:pPr>
            <a:endParaRPr lang="en-US" dirty="0" smtClean="0"/>
          </a:p>
          <a:p>
            <a:pPr eaLnBrk="1" hangingPunct="1">
              <a:lnSpc>
                <a:spcPct val="90000"/>
              </a:lnSpc>
            </a:pPr>
            <a:r>
              <a:rPr lang="en-US" dirty="0" smtClean="0"/>
              <a:t>Example :</a:t>
            </a:r>
          </a:p>
        </p:txBody>
      </p:sp>
      <p:sp>
        <p:nvSpPr>
          <p:cNvPr id="4" name="Espace réservé du contenu 3"/>
          <p:cNvSpPr>
            <a:spLocks noGrp="1"/>
          </p:cNvSpPr>
          <p:nvPr>
            <p:ph sz="quarter" idx="13"/>
          </p:nvPr>
        </p:nvSpPr>
        <p:spPr/>
        <p:txBody>
          <a:bodyPr/>
          <a:lstStyle/>
          <a:p>
            <a:r>
              <a:rPr lang="en-US" dirty="0"/>
              <a:t>Property Descriptors</a:t>
            </a:r>
            <a:endParaRPr lang="fr-FR" dirty="0"/>
          </a:p>
        </p:txBody>
      </p:sp>
      <p:pic>
        <p:nvPicPr>
          <p:cNvPr id="8" name="Image 5"/>
          <p:cNvPicPr>
            <a:picLocks noChangeAspect="1"/>
          </p:cNvPicPr>
          <p:nvPr/>
        </p:nvPicPr>
        <p:blipFill>
          <a:blip r:embed="rId2" cstate="print"/>
          <a:srcRect/>
          <a:stretch>
            <a:fillRect/>
          </a:stretch>
        </p:blipFill>
        <p:spPr bwMode="auto">
          <a:xfrm>
            <a:off x="34925" y="49213"/>
            <a:ext cx="677863" cy="787400"/>
          </a:xfrm>
          <a:prstGeom prst="rect">
            <a:avLst/>
          </a:prstGeom>
          <a:noFill/>
          <a:ln w="9525">
            <a:noFill/>
            <a:miter lim="800000"/>
            <a:headEnd/>
            <a:tailEnd/>
          </a:ln>
        </p:spPr>
      </p:pic>
      <p:sp>
        <p:nvSpPr>
          <p:cNvPr id="6" name="Rectangle à coins arrondis 4"/>
          <p:cNvSpPr/>
          <p:nvPr/>
        </p:nvSpPr>
        <p:spPr>
          <a:xfrm>
            <a:off x="179512" y="2497460"/>
            <a:ext cx="8785225" cy="1872208"/>
          </a:xfrm>
          <a:prstGeom prst="roundRect">
            <a:avLst/>
          </a:prstGeom>
        </p:spPr>
        <p:style>
          <a:lnRef idx="2">
            <a:schemeClr val="dk1"/>
          </a:lnRef>
          <a:fillRef idx="1">
            <a:schemeClr val="lt1"/>
          </a:fillRef>
          <a:effectRef idx="0">
            <a:schemeClr val="dk1"/>
          </a:effectRef>
          <a:fontRef idx="minor">
            <a:schemeClr val="dk1"/>
          </a:fontRef>
        </p:style>
        <p:txBody>
          <a:bodyPr anchor="ctr"/>
          <a:lstStyle/>
          <a:p>
            <a:pPr eaLnBrk="1" hangingPunct="1">
              <a:buFont typeface="Wingdings" pitchFamily="1" charset="2"/>
              <a:buNone/>
            </a:pPr>
            <a:r>
              <a:rPr lang="en-GB" b="1" dirty="0" err="1">
                <a:solidFill>
                  <a:srgbClr val="0070C0"/>
                </a:solidFill>
                <a:latin typeface="Courier New" pitchFamily="-106" charset="0"/>
                <a:ea typeface="ＭＳ Ｐゴシック" pitchFamily="-106" charset="-128"/>
                <a:cs typeface="Courier New" pitchFamily="-106" charset="0"/>
              </a:rPr>
              <a:t>var</a:t>
            </a:r>
            <a:r>
              <a:rPr lang="en-GB" b="1" dirty="0" smtClean="0">
                <a:solidFill>
                  <a:schemeClr val="tx1"/>
                </a:solidFill>
                <a:latin typeface="Courier New" pitchFamily="-106" charset="0"/>
                <a:ea typeface="ＭＳ Ｐゴシック" pitchFamily="-106" charset="-128"/>
                <a:cs typeface="Courier New" pitchFamily="-106" charset="0"/>
              </a:rPr>
              <a:t> jack = </a:t>
            </a:r>
            <a:r>
              <a:rPr lang="en-GB" b="1" dirty="0" err="1" smtClean="0">
                <a:solidFill>
                  <a:schemeClr val="tx1"/>
                </a:solidFill>
                <a:latin typeface="Courier New" pitchFamily="-106" charset="0"/>
                <a:ea typeface="ＭＳ Ｐゴシック" pitchFamily="-106" charset="-128"/>
                <a:cs typeface="Courier New" pitchFamily="-106" charset="0"/>
              </a:rPr>
              <a:t>Object.defineProperties</a:t>
            </a:r>
            <a:r>
              <a:rPr lang="en-GB" b="1" dirty="0" smtClean="0">
                <a:solidFill>
                  <a:schemeClr val="tx1"/>
                </a:solidFill>
                <a:latin typeface="Courier New" pitchFamily="-106" charset="0"/>
                <a:ea typeface="ＭＳ Ｐゴシック" pitchFamily="-106" charset="-128"/>
                <a:cs typeface="Courier New" pitchFamily="-106" charset="0"/>
              </a:rPr>
              <a:t>({}, {</a:t>
            </a:r>
          </a:p>
          <a:p>
            <a:pPr eaLnBrk="1" hangingPunct="1">
              <a:buFont typeface="Wingdings" pitchFamily="1" charset="2"/>
              <a:buNone/>
            </a:pPr>
            <a:r>
              <a:rPr lang="en-GB" b="1" dirty="0">
                <a:solidFill>
                  <a:schemeClr val="tx1"/>
                </a:solidFill>
                <a:latin typeface="Courier New" pitchFamily="-106" charset="0"/>
                <a:ea typeface="ＭＳ Ｐゴシック" pitchFamily="-106" charset="-128"/>
                <a:cs typeface="Courier New" pitchFamily="-106" charset="0"/>
              </a:rPr>
              <a:t>	</a:t>
            </a:r>
            <a:r>
              <a:rPr lang="en-GB" b="1" dirty="0" err="1" smtClean="0">
                <a:solidFill>
                  <a:schemeClr val="tx1"/>
                </a:solidFill>
                <a:latin typeface="Courier New" pitchFamily="-106" charset="0"/>
                <a:ea typeface="ＭＳ Ｐゴシック" pitchFamily="-106" charset="-128"/>
                <a:cs typeface="Courier New" pitchFamily="-106" charset="0"/>
              </a:rPr>
              <a:t>firstName</a:t>
            </a:r>
            <a:r>
              <a:rPr lang="en-GB" b="1" dirty="0" smtClean="0">
                <a:solidFill>
                  <a:schemeClr val="tx1"/>
                </a:solidFill>
                <a:latin typeface="Courier New" pitchFamily="-106" charset="0"/>
                <a:ea typeface="ＭＳ Ｐゴシック" pitchFamily="-106" charset="-128"/>
                <a:cs typeface="Courier New" pitchFamily="-106" charset="0"/>
              </a:rPr>
              <a:t>: { value: "</a:t>
            </a:r>
            <a:r>
              <a:rPr lang="en-GB" b="1" dirty="0">
                <a:solidFill>
                  <a:srgbClr val="00B050"/>
                </a:solidFill>
                <a:latin typeface="Courier New" pitchFamily="1" charset="0"/>
              </a:rPr>
              <a:t>Jack</a:t>
            </a:r>
            <a:r>
              <a:rPr lang="en-GB" b="1" dirty="0" smtClean="0">
                <a:solidFill>
                  <a:schemeClr val="tx1"/>
                </a:solidFill>
                <a:latin typeface="Courier New" pitchFamily="-106" charset="0"/>
                <a:ea typeface="ＭＳ Ｐゴシック" pitchFamily="-106" charset="-128"/>
                <a:cs typeface="Courier New" pitchFamily="-106" charset="0"/>
              </a:rPr>
              <a:t>" },</a:t>
            </a:r>
          </a:p>
          <a:p>
            <a:pPr eaLnBrk="1" hangingPunct="1">
              <a:buFont typeface="Wingdings" pitchFamily="1" charset="2"/>
              <a:buNone/>
            </a:pPr>
            <a:r>
              <a:rPr lang="en-GB" b="1" dirty="0">
                <a:solidFill>
                  <a:schemeClr val="tx1"/>
                </a:solidFill>
                <a:latin typeface="Courier New" pitchFamily="-106" charset="0"/>
                <a:ea typeface="ＭＳ Ｐゴシック" pitchFamily="-106" charset="-128"/>
                <a:cs typeface="Courier New" pitchFamily="-106" charset="0"/>
              </a:rPr>
              <a:t>	</a:t>
            </a:r>
            <a:r>
              <a:rPr lang="en-GB" b="1" dirty="0" err="1" smtClean="0">
                <a:solidFill>
                  <a:schemeClr val="tx1"/>
                </a:solidFill>
                <a:latin typeface="Courier New" pitchFamily="-106" charset="0"/>
                <a:ea typeface="ＭＳ Ｐゴシック" pitchFamily="-106" charset="-128"/>
                <a:cs typeface="Courier New" pitchFamily="-106" charset="0"/>
              </a:rPr>
              <a:t>lastName</a:t>
            </a:r>
            <a:r>
              <a:rPr lang="en-GB" b="1" dirty="0" smtClean="0">
                <a:solidFill>
                  <a:schemeClr val="tx1"/>
                </a:solidFill>
                <a:latin typeface="Courier New" pitchFamily="-106" charset="0"/>
                <a:ea typeface="ＭＳ Ｐゴシック" pitchFamily="-106" charset="-128"/>
                <a:cs typeface="Courier New" pitchFamily="-106" charset="0"/>
              </a:rPr>
              <a:t>: { value: "</a:t>
            </a:r>
            <a:r>
              <a:rPr lang="en-GB" b="1" dirty="0" err="1">
                <a:solidFill>
                  <a:srgbClr val="00B050"/>
                </a:solidFill>
                <a:latin typeface="Courier New" pitchFamily="1" charset="0"/>
              </a:rPr>
              <a:t>Harkness</a:t>
            </a:r>
            <a:r>
              <a:rPr lang="en-GB" b="1" dirty="0" smtClean="0">
                <a:solidFill>
                  <a:schemeClr val="tx1"/>
                </a:solidFill>
                <a:latin typeface="Courier New" pitchFamily="-106" charset="0"/>
                <a:ea typeface="ＭＳ Ｐゴシック" pitchFamily="-106" charset="-128"/>
                <a:cs typeface="Courier New" pitchFamily="-106" charset="0"/>
              </a:rPr>
              <a:t>" },</a:t>
            </a:r>
          </a:p>
          <a:p>
            <a:pPr eaLnBrk="1" hangingPunct="1">
              <a:buFont typeface="Wingdings" pitchFamily="1" charset="2"/>
              <a:buNone/>
            </a:pPr>
            <a:r>
              <a:rPr lang="en-GB" b="1" dirty="0">
                <a:solidFill>
                  <a:schemeClr val="tx1"/>
                </a:solidFill>
                <a:latin typeface="Courier New" pitchFamily="-106" charset="0"/>
                <a:ea typeface="ＭＳ Ｐゴシック" pitchFamily="-106" charset="-128"/>
                <a:cs typeface="Courier New" pitchFamily="-106" charset="0"/>
              </a:rPr>
              <a:t>	</a:t>
            </a:r>
            <a:r>
              <a:rPr lang="en-GB" b="1" dirty="0" smtClean="0">
                <a:solidFill>
                  <a:schemeClr val="tx1"/>
                </a:solidFill>
                <a:latin typeface="Courier New" pitchFamily="-106" charset="0"/>
                <a:ea typeface="ＭＳ Ｐゴシック" pitchFamily="-106" charset="-128"/>
                <a:cs typeface="Courier New" pitchFamily="-106" charset="0"/>
              </a:rPr>
              <a:t>age: { value: </a:t>
            </a:r>
            <a:r>
              <a:rPr lang="en-GB" b="1" dirty="0" smtClean="0">
                <a:solidFill>
                  <a:srgbClr val="FF6600"/>
                </a:solidFill>
                <a:latin typeface="Courier New" pitchFamily="-106" charset="0"/>
                <a:ea typeface="ＭＳ Ｐゴシック" pitchFamily="-106" charset="-128"/>
                <a:cs typeface="Courier New" pitchFamily="-106" charset="0"/>
              </a:rPr>
              <a:t>45</a:t>
            </a:r>
            <a:r>
              <a:rPr lang="en-GB" b="1" dirty="0" smtClean="0">
                <a:solidFill>
                  <a:schemeClr val="tx1"/>
                </a:solidFill>
                <a:latin typeface="Courier New" pitchFamily="-106" charset="0"/>
                <a:ea typeface="ＭＳ Ｐゴシック" pitchFamily="-106" charset="-128"/>
                <a:cs typeface="Courier New" pitchFamily="-106" charset="0"/>
              </a:rPr>
              <a:t>, writable: </a:t>
            </a:r>
            <a:r>
              <a:rPr lang="en-GB" b="1" dirty="0">
                <a:solidFill>
                  <a:srgbClr val="0070C0"/>
                </a:solidFill>
                <a:latin typeface="Courier New" pitchFamily="-106" charset="0"/>
                <a:ea typeface="ＭＳ Ｐゴシック" pitchFamily="-106" charset="-128"/>
                <a:cs typeface="Courier New" pitchFamily="-106" charset="0"/>
              </a:rPr>
              <a:t>true</a:t>
            </a:r>
            <a:r>
              <a:rPr lang="en-GB" b="1" dirty="0" smtClean="0">
                <a:solidFill>
                  <a:schemeClr val="tx1"/>
                </a:solidFill>
                <a:latin typeface="Courier New" pitchFamily="-106" charset="0"/>
                <a:ea typeface="ＭＳ Ｐゴシック" pitchFamily="-106" charset="-128"/>
                <a:cs typeface="Courier New" pitchFamily="-106" charset="0"/>
              </a:rPr>
              <a:t> }</a:t>
            </a:r>
          </a:p>
          <a:p>
            <a:pPr eaLnBrk="1" hangingPunct="1">
              <a:buFont typeface="Wingdings" pitchFamily="1" charset="2"/>
              <a:buNone/>
            </a:pPr>
            <a:r>
              <a:rPr lang="en-GB" b="1" dirty="0" smtClean="0">
                <a:solidFill>
                  <a:schemeClr val="tx1"/>
                </a:solidFill>
                <a:latin typeface="Courier New" pitchFamily="-106" charset="0"/>
                <a:ea typeface="ＭＳ Ｐゴシック" pitchFamily="-106" charset="-128"/>
                <a:cs typeface="Courier New" pitchFamily="-106" charset="0"/>
              </a:rPr>
              <a:t>});</a:t>
            </a:r>
            <a:endParaRPr lang="en-GB" b="1" dirty="0">
              <a:solidFill>
                <a:schemeClr val="tx1"/>
              </a:solidFill>
              <a:latin typeface="Courier New" pitchFamily="-106" charset="0"/>
              <a:ea typeface="ＭＳ Ｐゴシック" pitchFamily="-106" charset="-128"/>
              <a:cs typeface="Courier New" pitchFamily="-106" charset="0"/>
            </a:endParaRPr>
          </a:p>
        </p:txBody>
      </p:sp>
    </p:spTree>
    <p:extLst>
      <p:ext uri="{BB962C8B-B14F-4D97-AF65-F5344CB8AC3E}">
        <p14:creationId xmlns:p14="http://schemas.microsoft.com/office/powerpoint/2010/main" val="355755969"/>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Define several descriptors</a:t>
            </a:r>
            <a:endParaRPr lang="en-US" dirty="0"/>
          </a:p>
        </p:txBody>
      </p:sp>
      <p:sp>
        <p:nvSpPr>
          <p:cNvPr id="3" name="Espace réservé du contenu 2"/>
          <p:cNvSpPr>
            <a:spLocks noGrp="1"/>
          </p:cNvSpPr>
          <p:nvPr>
            <p:ph idx="1"/>
          </p:nvPr>
        </p:nvSpPr>
        <p:spPr>
          <a:xfrm>
            <a:off x="395536" y="1128713"/>
            <a:ext cx="8497639" cy="4230687"/>
          </a:xfrm>
        </p:spPr>
        <p:txBody>
          <a:bodyPr/>
          <a:lstStyle/>
          <a:p>
            <a:pPr eaLnBrk="1" hangingPunct="1">
              <a:lnSpc>
                <a:spcPct val="90000"/>
              </a:lnSpc>
            </a:pPr>
            <a:endParaRPr lang="en-US" dirty="0" smtClean="0"/>
          </a:p>
          <a:p>
            <a:pPr eaLnBrk="1" hangingPunct="1">
              <a:lnSpc>
                <a:spcPct val="90000"/>
              </a:lnSpc>
            </a:pPr>
            <a:r>
              <a:rPr lang="en-US" dirty="0" smtClean="0"/>
              <a:t>Example :</a:t>
            </a:r>
          </a:p>
        </p:txBody>
      </p:sp>
      <p:sp>
        <p:nvSpPr>
          <p:cNvPr id="4" name="Espace réservé du contenu 3"/>
          <p:cNvSpPr>
            <a:spLocks noGrp="1"/>
          </p:cNvSpPr>
          <p:nvPr>
            <p:ph sz="quarter" idx="13"/>
          </p:nvPr>
        </p:nvSpPr>
        <p:spPr/>
        <p:txBody>
          <a:bodyPr/>
          <a:lstStyle/>
          <a:p>
            <a:r>
              <a:rPr lang="en-US" dirty="0"/>
              <a:t>Property Descriptors</a:t>
            </a:r>
            <a:endParaRPr lang="fr-FR" dirty="0"/>
          </a:p>
        </p:txBody>
      </p:sp>
      <p:pic>
        <p:nvPicPr>
          <p:cNvPr id="8" name="Image 5"/>
          <p:cNvPicPr>
            <a:picLocks noChangeAspect="1"/>
          </p:cNvPicPr>
          <p:nvPr/>
        </p:nvPicPr>
        <p:blipFill>
          <a:blip r:embed="rId2" cstate="print"/>
          <a:srcRect/>
          <a:stretch>
            <a:fillRect/>
          </a:stretch>
        </p:blipFill>
        <p:spPr bwMode="auto">
          <a:xfrm>
            <a:off x="34925" y="49213"/>
            <a:ext cx="677863" cy="787400"/>
          </a:xfrm>
          <a:prstGeom prst="rect">
            <a:avLst/>
          </a:prstGeom>
          <a:noFill/>
          <a:ln w="9525">
            <a:noFill/>
            <a:miter lim="800000"/>
            <a:headEnd/>
            <a:tailEnd/>
          </a:ln>
        </p:spPr>
      </p:pic>
      <p:sp>
        <p:nvSpPr>
          <p:cNvPr id="6" name="Rectangle à coins arrondis 4"/>
          <p:cNvSpPr/>
          <p:nvPr/>
        </p:nvSpPr>
        <p:spPr>
          <a:xfrm>
            <a:off x="179512" y="2353444"/>
            <a:ext cx="8785225" cy="2664296"/>
          </a:xfrm>
          <a:prstGeom prst="roundRect">
            <a:avLst/>
          </a:prstGeom>
        </p:spPr>
        <p:style>
          <a:lnRef idx="2">
            <a:schemeClr val="dk1"/>
          </a:lnRef>
          <a:fillRef idx="1">
            <a:schemeClr val="lt1"/>
          </a:fillRef>
          <a:effectRef idx="0">
            <a:schemeClr val="dk1"/>
          </a:effectRef>
          <a:fontRef idx="minor">
            <a:schemeClr val="dk1"/>
          </a:fontRef>
        </p:style>
        <p:txBody>
          <a:bodyPr anchor="ctr"/>
          <a:lstStyle/>
          <a:p>
            <a:pPr eaLnBrk="1" hangingPunct="1">
              <a:buFont typeface="Wingdings" pitchFamily="1" charset="2"/>
              <a:buNone/>
            </a:pPr>
            <a:r>
              <a:rPr lang="en-GB" b="1" dirty="0" err="1">
                <a:solidFill>
                  <a:srgbClr val="0070C0"/>
                </a:solidFill>
                <a:latin typeface="Courier New" pitchFamily="-106" charset="0"/>
                <a:ea typeface="ＭＳ Ｐゴシック" pitchFamily="-106" charset="-128"/>
                <a:cs typeface="Courier New" pitchFamily="-106" charset="0"/>
              </a:rPr>
              <a:t>var</a:t>
            </a:r>
            <a:r>
              <a:rPr lang="en-GB" b="1" dirty="0" smtClean="0">
                <a:solidFill>
                  <a:schemeClr val="tx1"/>
                </a:solidFill>
                <a:latin typeface="Courier New" pitchFamily="-106" charset="0"/>
                <a:ea typeface="ＭＳ Ｐゴシック" pitchFamily="-106" charset="-128"/>
                <a:cs typeface="Courier New" pitchFamily="-106" charset="0"/>
              </a:rPr>
              <a:t> Person = </a:t>
            </a:r>
            <a:r>
              <a:rPr lang="en-GB" b="1" dirty="0">
                <a:solidFill>
                  <a:srgbClr val="0070C0"/>
                </a:solidFill>
                <a:latin typeface="Courier New" pitchFamily="-106" charset="0"/>
                <a:ea typeface="ＭＳ Ｐゴシック" pitchFamily="-106" charset="-128"/>
                <a:cs typeface="Courier New" pitchFamily="-106" charset="0"/>
              </a:rPr>
              <a:t>function</a:t>
            </a:r>
            <a:r>
              <a:rPr lang="en-GB" b="1" dirty="0" smtClean="0">
                <a:solidFill>
                  <a:schemeClr val="tx1"/>
                </a:solidFill>
                <a:latin typeface="Courier New" pitchFamily="-106" charset="0"/>
                <a:ea typeface="ＭＳ Ｐゴシック" pitchFamily="-106" charset="-128"/>
                <a:cs typeface="Courier New" pitchFamily="-106" charset="0"/>
              </a:rPr>
              <a:t>(</a:t>
            </a:r>
            <a:r>
              <a:rPr lang="en-GB" b="1" dirty="0" err="1" smtClean="0">
                <a:solidFill>
                  <a:schemeClr val="tx1"/>
                </a:solidFill>
                <a:latin typeface="Courier New" pitchFamily="-106" charset="0"/>
                <a:ea typeface="ＭＳ Ｐゴシック" pitchFamily="-106" charset="-128"/>
                <a:cs typeface="Courier New" pitchFamily="-106" charset="0"/>
              </a:rPr>
              <a:t>firstName</a:t>
            </a:r>
            <a:r>
              <a:rPr lang="en-GB" b="1" dirty="0" smtClean="0">
                <a:solidFill>
                  <a:schemeClr val="tx1"/>
                </a:solidFill>
                <a:latin typeface="Courier New" pitchFamily="-106" charset="0"/>
                <a:ea typeface="ＭＳ Ｐゴシック" pitchFamily="-106" charset="-128"/>
                <a:cs typeface="Courier New" pitchFamily="-106" charset="0"/>
              </a:rPr>
              <a:t>, </a:t>
            </a:r>
            <a:r>
              <a:rPr lang="en-GB" b="1" dirty="0" err="1" smtClean="0">
                <a:solidFill>
                  <a:schemeClr val="tx1"/>
                </a:solidFill>
                <a:latin typeface="Courier New" pitchFamily="-106" charset="0"/>
                <a:ea typeface="ＭＳ Ｐゴシック" pitchFamily="-106" charset="-128"/>
                <a:cs typeface="Courier New" pitchFamily="-106" charset="0"/>
              </a:rPr>
              <a:t>lastName</a:t>
            </a:r>
            <a:r>
              <a:rPr lang="en-GB" b="1" dirty="0" smtClean="0">
                <a:solidFill>
                  <a:schemeClr val="tx1"/>
                </a:solidFill>
                <a:latin typeface="Courier New" pitchFamily="-106" charset="0"/>
                <a:ea typeface="ＭＳ Ｐゴシック" pitchFamily="-106" charset="-128"/>
                <a:cs typeface="Courier New" pitchFamily="-106" charset="0"/>
              </a:rPr>
              <a:t>, age) {</a:t>
            </a:r>
          </a:p>
          <a:p>
            <a:pPr eaLnBrk="1" hangingPunct="1">
              <a:buFont typeface="Wingdings" pitchFamily="1" charset="2"/>
              <a:buNone/>
            </a:pPr>
            <a:r>
              <a:rPr lang="en-GB" b="1" dirty="0" smtClean="0">
                <a:solidFill>
                  <a:schemeClr val="tx1"/>
                </a:solidFill>
                <a:latin typeface="Courier New" pitchFamily="-106" charset="0"/>
                <a:ea typeface="ＭＳ Ｐゴシック" pitchFamily="-106" charset="-128"/>
                <a:cs typeface="Courier New" pitchFamily="-106" charset="0"/>
              </a:rPr>
              <a:t>	</a:t>
            </a:r>
            <a:r>
              <a:rPr lang="en-GB" b="1" dirty="0" err="1" smtClean="0">
                <a:solidFill>
                  <a:schemeClr val="tx1"/>
                </a:solidFill>
                <a:latin typeface="Courier New" pitchFamily="-106" charset="0"/>
                <a:ea typeface="ＭＳ Ｐゴシック" pitchFamily="-106" charset="-128"/>
                <a:cs typeface="Courier New" pitchFamily="-106" charset="0"/>
              </a:rPr>
              <a:t>Object.defineProperties</a:t>
            </a:r>
            <a:r>
              <a:rPr lang="en-GB" b="1" dirty="0" smtClean="0">
                <a:solidFill>
                  <a:schemeClr val="tx1"/>
                </a:solidFill>
                <a:latin typeface="Courier New" pitchFamily="-106" charset="0"/>
                <a:ea typeface="ＭＳ Ｐゴシック" pitchFamily="-106" charset="-128"/>
                <a:cs typeface="Courier New" pitchFamily="-106" charset="0"/>
              </a:rPr>
              <a:t>(</a:t>
            </a:r>
            <a:r>
              <a:rPr lang="en-GB" b="1" dirty="0">
                <a:solidFill>
                  <a:srgbClr val="0070C0"/>
                </a:solidFill>
                <a:latin typeface="Courier New" pitchFamily="-106" charset="0"/>
                <a:ea typeface="ＭＳ Ｐゴシック" pitchFamily="-106" charset="-128"/>
                <a:cs typeface="Courier New" pitchFamily="-106" charset="0"/>
              </a:rPr>
              <a:t>this</a:t>
            </a:r>
            <a:r>
              <a:rPr lang="en-GB" b="1" dirty="0" smtClean="0">
                <a:solidFill>
                  <a:schemeClr val="tx1"/>
                </a:solidFill>
                <a:latin typeface="Courier New" pitchFamily="-106" charset="0"/>
                <a:ea typeface="ＭＳ Ｐゴシック" pitchFamily="-106" charset="-128"/>
                <a:cs typeface="Courier New" pitchFamily="-106" charset="0"/>
              </a:rPr>
              <a:t>, {</a:t>
            </a:r>
          </a:p>
          <a:p>
            <a:pPr eaLnBrk="1" hangingPunct="1">
              <a:buFont typeface="Wingdings" pitchFamily="1" charset="2"/>
              <a:buNone/>
            </a:pPr>
            <a:r>
              <a:rPr lang="en-GB" b="1" dirty="0" smtClean="0">
                <a:solidFill>
                  <a:schemeClr val="tx1"/>
                </a:solidFill>
                <a:latin typeface="Courier New" pitchFamily="-106" charset="0"/>
                <a:ea typeface="ＭＳ Ｐゴシック" pitchFamily="-106" charset="-128"/>
                <a:cs typeface="Courier New" pitchFamily="-106" charset="0"/>
              </a:rPr>
              <a:t>		</a:t>
            </a:r>
            <a:r>
              <a:rPr lang="en-GB" b="1" dirty="0" err="1" smtClean="0">
                <a:solidFill>
                  <a:schemeClr val="tx1"/>
                </a:solidFill>
                <a:latin typeface="Courier New" pitchFamily="-106" charset="0"/>
                <a:ea typeface="ＭＳ Ｐゴシック" pitchFamily="-106" charset="-128"/>
                <a:cs typeface="Courier New" pitchFamily="-106" charset="0"/>
              </a:rPr>
              <a:t>firstName</a:t>
            </a:r>
            <a:r>
              <a:rPr lang="en-GB" b="1" dirty="0" smtClean="0">
                <a:solidFill>
                  <a:schemeClr val="tx1"/>
                </a:solidFill>
                <a:latin typeface="Courier New" pitchFamily="-106" charset="0"/>
                <a:ea typeface="ＭＳ Ｐゴシック" pitchFamily="-106" charset="-128"/>
                <a:cs typeface="Courier New" pitchFamily="-106" charset="0"/>
              </a:rPr>
              <a:t>: { value: </a:t>
            </a:r>
            <a:r>
              <a:rPr lang="en-GB" b="1" dirty="0" err="1" smtClean="0">
                <a:solidFill>
                  <a:schemeClr val="tx1"/>
                </a:solidFill>
                <a:latin typeface="Courier New" pitchFamily="-106" charset="0"/>
                <a:ea typeface="ＭＳ Ｐゴシック" pitchFamily="-106" charset="-128"/>
                <a:cs typeface="Courier New" pitchFamily="-106" charset="0"/>
              </a:rPr>
              <a:t>firstName</a:t>
            </a:r>
            <a:r>
              <a:rPr lang="en-GB" b="1" dirty="0" smtClean="0">
                <a:solidFill>
                  <a:schemeClr val="tx1"/>
                </a:solidFill>
                <a:latin typeface="Courier New" pitchFamily="-106" charset="0"/>
                <a:ea typeface="ＭＳ Ｐゴシック" pitchFamily="-106" charset="-128"/>
                <a:cs typeface="Courier New" pitchFamily="-106" charset="0"/>
              </a:rPr>
              <a:t> },</a:t>
            </a:r>
          </a:p>
          <a:p>
            <a:pPr eaLnBrk="1" hangingPunct="1"/>
            <a:r>
              <a:rPr lang="en-GB" b="1" dirty="0">
                <a:solidFill>
                  <a:schemeClr val="tx1"/>
                </a:solidFill>
                <a:latin typeface="Courier New" pitchFamily="-106" charset="0"/>
                <a:ea typeface="ＭＳ Ｐゴシック" pitchFamily="-106" charset="-128"/>
                <a:cs typeface="Courier New" pitchFamily="-106" charset="0"/>
              </a:rPr>
              <a:t>		</a:t>
            </a:r>
            <a:r>
              <a:rPr lang="en-GB" b="1" dirty="0" err="1" smtClean="0">
                <a:solidFill>
                  <a:schemeClr val="tx1"/>
                </a:solidFill>
                <a:latin typeface="Courier New" pitchFamily="-106" charset="0"/>
                <a:ea typeface="ＭＳ Ｐゴシック" pitchFamily="-106" charset="-128"/>
                <a:cs typeface="Courier New" pitchFamily="-106" charset="0"/>
              </a:rPr>
              <a:t>lastName</a:t>
            </a:r>
            <a:r>
              <a:rPr lang="en-GB" b="1" dirty="0">
                <a:solidFill>
                  <a:schemeClr val="tx1"/>
                </a:solidFill>
                <a:latin typeface="Courier New" pitchFamily="-106" charset="0"/>
                <a:ea typeface="ＭＳ Ｐゴシック" pitchFamily="-106" charset="-128"/>
                <a:cs typeface="Courier New" pitchFamily="-106" charset="0"/>
              </a:rPr>
              <a:t>: { </a:t>
            </a:r>
            <a:r>
              <a:rPr lang="en-GB" b="1" dirty="0" smtClean="0">
                <a:solidFill>
                  <a:schemeClr val="tx1"/>
                </a:solidFill>
                <a:latin typeface="Courier New" pitchFamily="-106" charset="0"/>
                <a:ea typeface="ＭＳ Ｐゴシック" pitchFamily="-106" charset="-128"/>
                <a:cs typeface="Courier New" pitchFamily="-106" charset="0"/>
              </a:rPr>
              <a:t>value: </a:t>
            </a:r>
            <a:r>
              <a:rPr lang="en-GB" b="1" dirty="0" err="1" smtClean="0">
                <a:solidFill>
                  <a:schemeClr val="tx1"/>
                </a:solidFill>
                <a:latin typeface="Courier New" pitchFamily="-106" charset="0"/>
                <a:ea typeface="ＭＳ Ｐゴシック" pitchFamily="-106" charset="-128"/>
                <a:cs typeface="Courier New" pitchFamily="-106" charset="0"/>
              </a:rPr>
              <a:t>lastName</a:t>
            </a:r>
            <a:r>
              <a:rPr lang="en-GB" b="1" dirty="0" smtClean="0">
                <a:solidFill>
                  <a:schemeClr val="tx1"/>
                </a:solidFill>
                <a:latin typeface="Courier New" pitchFamily="-106" charset="0"/>
                <a:ea typeface="ＭＳ Ｐゴシック" pitchFamily="-106" charset="-128"/>
                <a:cs typeface="Courier New" pitchFamily="-106" charset="0"/>
              </a:rPr>
              <a:t> },</a:t>
            </a:r>
          </a:p>
          <a:p>
            <a:pPr eaLnBrk="1" hangingPunct="1"/>
            <a:r>
              <a:rPr lang="en-GB" b="1" dirty="0">
                <a:solidFill>
                  <a:schemeClr val="tx1"/>
                </a:solidFill>
                <a:latin typeface="Courier New" pitchFamily="-106" charset="0"/>
                <a:ea typeface="ＭＳ Ｐゴシック" pitchFamily="-106" charset="-128"/>
                <a:cs typeface="Courier New" pitchFamily="-106" charset="0"/>
              </a:rPr>
              <a:t>	</a:t>
            </a:r>
            <a:r>
              <a:rPr lang="en-GB" b="1" dirty="0" smtClean="0">
                <a:solidFill>
                  <a:schemeClr val="tx1"/>
                </a:solidFill>
                <a:latin typeface="Courier New" pitchFamily="-106" charset="0"/>
                <a:ea typeface="ＭＳ Ｐゴシック" pitchFamily="-106" charset="-128"/>
                <a:cs typeface="Courier New" pitchFamily="-106" charset="0"/>
              </a:rPr>
              <a:t>	age: </a:t>
            </a:r>
            <a:r>
              <a:rPr lang="en-GB" b="1" dirty="0">
                <a:solidFill>
                  <a:schemeClr val="tx1"/>
                </a:solidFill>
                <a:latin typeface="Courier New" pitchFamily="-106" charset="0"/>
                <a:ea typeface="ＭＳ Ｐゴシック" pitchFamily="-106" charset="-128"/>
                <a:cs typeface="Courier New" pitchFamily="-106" charset="0"/>
              </a:rPr>
              <a:t>{ </a:t>
            </a:r>
            <a:r>
              <a:rPr lang="en-GB" b="1" dirty="0" smtClean="0">
                <a:solidFill>
                  <a:schemeClr val="tx1"/>
                </a:solidFill>
                <a:latin typeface="Courier New" pitchFamily="-106" charset="0"/>
                <a:ea typeface="ＭＳ Ｐゴシック" pitchFamily="-106" charset="-128"/>
                <a:cs typeface="Courier New" pitchFamily="-106" charset="0"/>
              </a:rPr>
              <a:t>value: age },</a:t>
            </a:r>
            <a:endParaRPr lang="en-GB" b="1" dirty="0">
              <a:solidFill>
                <a:schemeClr val="tx1"/>
              </a:solidFill>
              <a:latin typeface="Courier New" pitchFamily="-106" charset="0"/>
              <a:ea typeface="ＭＳ Ｐゴシック" pitchFamily="-106" charset="-128"/>
              <a:cs typeface="Courier New" pitchFamily="-106" charset="0"/>
            </a:endParaRPr>
          </a:p>
          <a:p>
            <a:pPr eaLnBrk="1" hangingPunct="1">
              <a:buFont typeface="Wingdings" pitchFamily="1" charset="2"/>
              <a:buNone/>
            </a:pPr>
            <a:r>
              <a:rPr lang="en-GB" b="1" dirty="0" smtClean="0">
                <a:solidFill>
                  <a:schemeClr val="tx1"/>
                </a:solidFill>
                <a:latin typeface="Courier New" pitchFamily="-106" charset="0"/>
                <a:ea typeface="ＭＳ Ｐゴシック" pitchFamily="-106" charset="-128"/>
                <a:cs typeface="Courier New" pitchFamily="-106" charset="0"/>
              </a:rPr>
              <a:t>	});</a:t>
            </a:r>
          </a:p>
          <a:p>
            <a:pPr eaLnBrk="1" hangingPunct="1">
              <a:buFont typeface="Wingdings" pitchFamily="1" charset="2"/>
              <a:buNone/>
            </a:pPr>
            <a:r>
              <a:rPr lang="en-GB" b="1" dirty="0">
                <a:solidFill>
                  <a:schemeClr val="tx1"/>
                </a:solidFill>
                <a:latin typeface="Courier New" pitchFamily="-106" charset="0"/>
                <a:ea typeface="ＭＳ Ｐゴシック" pitchFamily="-106" charset="-128"/>
                <a:cs typeface="Courier New" pitchFamily="-106" charset="0"/>
              </a:rPr>
              <a:t>}</a:t>
            </a:r>
            <a:r>
              <a:rPr lang="en-GB" b="1" dirty="0" smtClean="0">
                <a:solidFill>
                  <a:schemeClr val="tx1"/>
                </a:solidFill>
                <a:latin typeface="Courier New" pitchFamily="-106" charset="0"/>
                <a:ea typeface="ＭＳ Ｐゴシック" pitchFamily="-106" charset="-128"/>
                <a:cs typeface="Courier New" pitchFamily="-106" charset="0"/>
              </a:rPr>
              <a:t>;</a:t>
            </a:r>
          </a:p>
          <a:p>
            <a:pPr eaLnBrk="1" hangingPunct="1">
              <a:buFont typeface="Wingdings" pitchFamily="1" charset="2"/>
              <a:buNone/>
            </a:pPr>
            <a:endParaRPr lang="en-GB" b="1" dirty="0" smtClean="0">
              <a:solidFill>
                <a:schemeClr val="tx1"/>
              </a:solidFill>
              <a:latin typeface="Courier New" pitchFamily="-106" charset="0"/>
              <a:ea typeface="ＭＳ Ｐゴシック" pitchFamily="-106" charset="-128"/>
              <a:cs typeface="Courier New" pitchFamily="-106" charset="0"/>
            </a:endParaRPr>
          </a:p>
          <a:p>
            <a:pPr eaLnBrk="1" hangingPunct="1">
              <a:buFont typeface="Wingdings" pitchFamily="1" charset="2"/>
              <a:buNone/>
            </a:pPr>
            <a:r>
              <a:rPr lang="en-GB" b="1" dirty="0" err="1">
                <a:solidFill>
                  <a:srgbClr val="0070C0"/>
                </a:solidFill>
                <a:latin typeface="Courier New" pitchFamily="-106" charset="0"/>
                <a:ea typeface="ＭＳ Ｐゴシック" pitchFamily="-106" charset="-128"/>
                <a:cs typeface="Courier New" pitchFamily="-106" charset="0"/>
              </a:rPr>
              <a:t>var</a:t>
            </a:r>
            <a:r>
              <a:rPr lang="en-GB" b="1" dirty="0" smtClean="0">
                <a:solidFill>
                  <a:schemeClr val="tx1"/>
                </a:solidFill>
                <a:latin typeface="Courier New" pitchFamily="-106" charset="0"/>
                <a:ea typeface="ＭＳ Ｐゴシック" pitchFamily="-106" charset="-128"/>
                <a:cs typeface="Courier New" pitchFamily="-106" charset="0"/>
              </a:rPr>
              <a:t> jack = </a:t>
            </a:r>
            <a:r>
              <a:rPr lang="en-GB" b="1" dirty="0">
                <a:solidFill>
                  <a:srgbClr val="0070C0"/>
                </a:solidFill>
                <a:latin typeface="Courier New" pitchFamily="-106" charset="0"/>
                <a:ea typeface="ＭＳ Ｐゴシック" pitchFamily="-106" charset="-128"/>
                <a:cs typeface="Courier New" pitchFamily="-106" charset="0"/>
              </a:rPr>
              <a:t>new</a:t>
            </a:r>
            <a:r>
              <a:rPr lang="en-GB" b="1" dirty="0" smtClean="0">
                <a:solidFill>
                  <a:schemeClr val="tx1"/>
                </a:solidFill>
                <a:latin typeface="Courier New" pitchFamily="-106" charset="0"/>
                <a:ea typeface="ＭＳ Ｐゴシック" pitchFamily="-106" charset="-128"/>
                <a:cs typeface="Courier New" pitchFamily="-106" charset="0"/>
              </a:rPr>
              <a:t> Person("</a:t>
            </a:r>
            <a:r>
              <a:rPr lang="en-GB" b="1" dirty="0">
                <a:solidFill>
                  <a:srgbClr val="00B050"/>
                </a:solidFill>
                <a:latin typeface="Courier New" pitchFamily="1" charset="0"/>
              </a:rPr>
              <a:t>Jack</a:t>
            </a:r>
            <a:r>
              <a:rPr lang="en-GB" b="1" dirty="0" smtClean="0">
                <a:solidFill>
                  <a:schemeClr val="tx1"/>
                </a:solidFill>
                <a:latin typeface="Courier New" pitchFamily="-106" charset="0"/>
                <a:ea typeface="ＭＳ Ｐゴシック" pitchFamily="-106" charset="-128"/>
                <a:cs typeface="Courier New" pitchFamily="-106" charset="0"/>
              </a:rPr>
              <a:t>", "</a:t>
            </a:r>
            <a:r>
              <a:rPr lang="en-GB" b="1" dirty="0" err="1">
                <a:solidFill>
                  <a:srgbClr val="00B050"/>
                </a:solidFill>
                <a:latin typeface="Courier New" pitchFamily="1" charset="0"/>
              </a:rPr>
              <a:t>Harkness</a:t>
            </a:r>
            <a:r>
              <a:rPr lang="en-GB" b="1" dirty="0" smtClean="0">
                <a:solidFill>
                  <a:schemeClr val="tx1"/>
                </a:solidFill>
                <a:latin typeface="Courier New" pitchFamily="-106" charset="0"/>
                <a:ea typeface="ＭＳ Ｐゴシック" pitchFamily="-106" charset="-128"/>
                <a:cs typeface="Courier New" pitchFamily="-106" charset="0"/>
              </a:rPr>
              <a:t>", </a:t>
            </a:r>
            <a:r>
              <a:rPr lang="en-GB" b="1" dirty="0" smtClean="0">
                <a:solidFill>
                  <a:srgbClr val="FF6600"/>
                </a:solidFill>
                <a:latin typeface="Courier New" pitchFamily="-106" charset="0"/>
                <a:ea typeface="ＭＳ Ｐゴシック" pitchFamily="-106" charset="-128"/>
                <a:cs typeface="Courier New" pitchFamily="-106" charset="0"/>
              </a:rPr>
              <a:t>45</a:t>
            </a:r>
            <a:r>
              <a:rPr lang="en-GB" b="1" dirty="0" smtClean="0">
                <a:solidFill>
                  <a:schemeClr val="tx1"/>
                </a:solidFill>
                <a:latin typeface="Courier New" pitchFamily="-106" charset="0"/>
                <a:ea typeface="ＭＳ Ｐゴシック" pitchFamily="-106" charset="-128"/>
                <a:cs typeface="Courier New" pitchFamily="-106" charset="0"/>
              </a:rPr>
              <a:t>);</a:t>
            </a:r>
            <a:endParaRPr lang="en-GB" b="1" dirty="0">
              <a:solidFill>
                <a:schemeClr val="tx1"/>
              </a:solidFill>
              <a:latin typeface="Courier New" pitchFamily="-106" charset="0"/>
              <a:ea typeface="ＭＳ Ｐゴシック" pitchFamily="-106" charset="-128"/>
              <a:cs typeface="Courier New" pitchFamily="-106" charset="0"/>
            </a:endParaRPr>
          </a:p>
        </p:txBody>
      </p:sp>
    </p:spTree>
    <p:extLst>
      <p:ext uri="{BB962C8B-B14F-4D97-AF65-F5344CB8AC3E}">
        <p14:creationId xmlns:p14="http://schemas.microsoft.com/office/powerpoint/2010/main" val="184024415"/>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Frozen &amp; Sealed objects</a:t>
            </a:r>
            <a:endParaRPr lang="en-US" dirty="0"/>
          </a:p>
        </p:txBody>
      </p:sp>
      <p:sp>
        <p:nvSpPr>
          <p:cNvPr id="3" name="Espace réservé du contenu 2"/>
          <p:cNvSpPr>
            <a:spLocks noGrp="1"/>
          </p:cNvSpPr>
          <p:nvPr>
            <p:ph idx="1"/>
          </p:nvPr>
        </p:nvSpPr>
        <p:spPr>
          <a:xfrm>
            <a:off x="395536" y="1128713"/>
            <a:ext cx="8497639" cy="4230687"/>
          </a:xfrm>
        </p:spPr>
        <p:txBody>
          <a:bodyPr/>
          <a:lstStyle/>
          <a:p>
            <a:pPr eaLnBrk="1" hangingPunct="1">
              <a:lnSpc>
                <a:spcPct val="90000"/>
              </a:lnSpc>
            </a:pPr>
            <a:r>
              <a:rPr lang="en-US" dirty="0" smtClean="0"/>
              <a:t>You can seal an object to:</a:t>
            </a:r>
          </a:p>
          <a:p>
            <a:pPr eaLnBrk="1" hangingPunct="1">
              <a:lnSpc>
                <a:spcPct val="90000"/>
              </a:lnSpc>
            </a:pPr>
            <a:endParaRPr lang="en-US" dirty="0" smtClean="0"/>
          </a:p>
          <a:p>
            <a:pPr lvl="1" eaLnBrk="1" hangingPunct="1">
              <a:lnSpc>
                <a:spcPct val="90000"/>
              </a:lnSpc>
            </a:pPr>
            <a:r>
              <a:rPr lang="en-US" dirty="0" smtClean="0"/>
              <a:t>prevent new </a:t>
            </a:r>
            <a:r>
              <a:rPr lang="en-US" dirty="0"/>
              <a:t>properties from being added to </a:t>
            </a:r>
            <a:r>
              <a:rPr lang="en-US" dirty="0" smtClean="0"/>
              <a:t>it</a:t>
            </a:r>
          </a:p>
          <a:p>
            <a:pPr lvl="1" eaLnBrk="1" hangingPunct="1">
              <a:lnSpc>
                <a:spcPct val="90000"/>
              </a:lnSpc>
            </a:pPr>
            <a:endParaRPr lang="en-US" dirty="0" smtClean="0"/>
          </a:p>
          <a:p>
            <a:pPr lvl="1" eaLnBrk="1" hangingPunct="1">
              <a:lnSpc>
                <a:spcPct val="90000"/>
              </a:lnSpc>
            </a:pPr>
            <a:r>
              <a:rPr lang="en-US" dirty="0" smtClean="0"/>
              <a:t>mark </a:t>
            </a:r>
            <a:r>
              <a:rPr lang="en-US" dirty="0"/>
              <a:t>all existing properties as non-</a:t>
            </a:r>
            <a:r>
              <a:rPr lang="en-US" dirty="0" smtClean="0"/>
              <a:t>configurable</a:t>
            </a:r>
          </a:p>
          <a:p>
            <a:pPr lvl="2" eaLnBrk="1" hangingPunct="1">
              <a:lnSpc>
                <a:spcPct val="90000"/>
              </a:lnSpc>
            </a:pPr>
            <a:endParaRPr lang="en-US" dirty="0" smtClean="0"/>
          </a:p>
        </p:txBody>
      </p:sp>
      <p:sp>
        <p:nvSpPr>
          <p:cNvPr id="4" name="Espace réservé du contenu 3"/>
          <p:cNvSpPr>
            <a:spLocks noGrp="1"/>
          </p:cNvSpPr>
          <p:nvPr>
            <p:ph sz="quarter" idx="13"/>
          </p:nvPr>
        </p:nvSpPr>
        <p:spPr/>
        <p:txBody>
          <a:bodyPr/>
          <a:lstStyle/>
          <a:p>
            <a:r>
              <a:rPr lang="en-US" dirty="0"/>
              <a:t>Property Descriptors</a:t>
            </a:r>
            <a:endParaRPr lang="fr-FR" dirty="0"/>
          </a:p>
        </p:txBody>
      </p:sp>
      <p:pic>
        <p:nvPicPr>
          <p:cNvPr id="8" name="Image 5"/>
          <p:cNvPicPr>
            <a:picLocks noChangeAspect="1"/>
          </p:cNvPicPr>
          <p:nvPr/>
        </p:nvPicPr>
        <p:blipFill>
          <a:blip r:embed="rId2" cstate="print"/>
          <a:srcRect/>
          <a:stretch>
            <a:fillRect/>
          </a:stretch>
        </p:blipFill>
        <p:spPr bwMode="auto">
          <a:xfrm>
            <a:off x="34925" y="49213"/>
            <a:ext cx="677863" cy="787400"/>
          </a:xfrm>
          <a:prstGeom prst="rect">
            <a:avLst/>
          </a:prstGeom>
          <a:noFill/>
          <a:ln w="9525">
            <a:noFill/>
            <a:miter lim="800000"/>
            <a:headEnd/>
            <a:tailEnd/>
          </a:ln>
        </p:spPr>
      </p:pic>
    </p:spTree>
    <p:extLst>
      <p:ext uri="{BB962C8B-B14F-4D97-AF65-F5344CB8AC3E}">
        <p14:creationId xmlns:p14="http://schemas.microsoft.com/office/powerpoint/2010/main" val="4017483547"/>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Espace réservé du contenu 2"/>
          <p:cNvSpPr>
            <a:spLocks noGrp="1"/>
          </p:cNvSpPr>
          <p:nvPr>
            <p:ph idx="1"/>
          </p:nvPr>
        </p:nvSpPr>
        <p:spPr>
          <a:xfrm>
            <a:off x="395536" y="1128713"/>
            <a:ext cx="8497639" cy="4230687"/>
          </a:xfrm>
        </p:spPr>
        <p:txBody>
          <a:bodyPr/>
          <a:lstStyle/>
          <a:p>
            <a:pPr eaLnBrk="1" hangingPunct="1">
              <a:lnSpc>
                <a:spcPct val="90000"/>
              </a:lnSpc>
            </a:pPr>
            <a:r>
              <a:rPr lang="en-US" dirty="0" smtClean="0"/>
              <a:t>Example:</a:t>
            </a:r>
          </a:p>
        </p:txBody>
      </p:sp>
      <p:sp>
        <p:nvSpPr>
          <p:cNvPr id="2" name="Titre 1"/>
          <p:cNvSpPr>
            <a:spLocks noGrp="1"/>
          </p:cNvSpPr>
          <p:nvPr>
            <p:ph type="title"/>
          </p:nvPr>
        </p:nvSpPr>
        <p:spPr/>
        <p:txBody>
          <a:bodyPr/>
          <a:lstStyle/>
          <a:p>
            <a:r>
              <a:rPr lang="en-US" dirty="0" smtClean="0"/>
              <a:t>Frozen &amp; Sealed objects</a:t>
            </a:r>
            <a:endParaRPr lang="en-US" dirty="0"/>
          </a:p>
        </p:txBody>
      </p:sp>
      <p:sp>
        <p:nvSpPr>
          <p:cNvPr id="4" name="Espace réservé du contenu 3"/>
          <p:cNvSpPr>
            <a:spLocks noGrp="1"/>
          </p:cNvSpPr>
          <p:nvPr>
            <p:ph sz="quarter" idx="13"/>
          </p:nvPr>
        </p:nvSpPr>
        <p:spPr/>
        <p:txBody>
          <a:bodyPr/>
          <a:lstStyle/>
          <a:p>
            <a:r>
              <a:rPr lang="en-US" dirty="0"/>
              <a:t>Property Descriptors</a:t>
            </a:r>
            <a:endParaRPr lang="fr-FR" dirty="0"/>
          </a:p>
        </p:txBody>
      </p:sp>
      <p:pic>
        <p:nvPicPr>
          <p:cNvPr id="8" name="Image 5"/>
          <p:cNvPicPr>
            <a:picLocks noChangeAspect="1"/>
          </p:cNvPicPr>
          <p:nvPr/>
        </p:nvPicPr>
        <p:blipFill>
          <a:blip r:embed="rId2" cstate="print"/>
          <a:srcRect/>
          <a:stretch>
            <a:fillRect/>
          </a:stretch>
        </p:blipFill>
        <p:spPr bwMode="auto">
          <a:xfrm>
            <a:off x="34925" y="49213"/>
            <a:ext cx="677863" cy="787400"/>
          </a:xfrm>
          <a:prstGeom prst="rect">
            <a:avLst/>
          </a:prstGeom>
          <a:noFill/>
          <a:ln w="9525">
            <a:noFill/>
            <a:miter lim="800000"/>
            <a:headEnd/>
            <a:tailEnd/>
          </a:ln>
        </p:spPr>
      </p:pic>
      <p:sp>
        <p:nvSpPr>
          <p:cNvPr id="7" name="Rectangle à coins arrondis 4"/>
          <p:cNvSpPr/>
          <p:nvPr/>
        </p:nvSpPr>
        <p:spPr>
          <a:xfrm>
            <a:off x="179512" y="1993404"/>
            <a:ext cx="8785225" cy="2880320"/>
          </a:xfrm>
          <a:prstGeom prst="roundRect">
            <a:avLst/>
          </a:prstGeom>
        </p:spPr>
        <p:style>
          <a:lnRef idx="2">
            <a:schemeClr val="dk1"/>
          </a:lnRef>
          <a:fillRef idx="1">
            <a:schemeClr val="lt1"/>
          </a:fillRef>
          <a:effectRef idx="0">
            <a:schemeClr val="dk1"/>
          </a:effectRef>
          <a:fontRef idx="minor">
            <a:schemeClr val="dk1"/>
          </a:fontRef>
        </p:style>
        <p:txBody>
          <a:bodyPr anchor="ctr"/>
          <a:lstStyle/>
          <a:p>
            <a:pPr eaLnBrk="1" hangingPunct="1">
              <a:buFont typeface="Wingdings" pitchFamily="1" charset="2"/>
              <a:buNone/>
            </a:pPr>
            <a:r>
              <a:rPr lang="en-GB" b="1" dirty="0" err="1">
                <a:solidFill>
                  <a:srgbClr val="0070C0"/>
                </a:solidFill>
                <a:latin typeface="Courier New" pitchFamily="-106" charset="0"/>
                <a:ea typeface="ＭＳ Ｐゴシック" pitchFamily="-106" charset="-128"/>
                <a:cs typeface="Courier New" pitchFamily="-106" charset="0"/>
              </a:rPr>
              <a:t>var</a:t>
            </a:r>
            <a:r>
              <a:rPr lang="en-GB" b="1" dirty="0">
                <a:solidFill>
                  <a:schemeClr val="tx1"/>
                </a:solidFill>
                <a:latin typeface="Courier New" pitchFamily="-106" charset="0"/>
                <a:ea typeface="ＭＳ Ｐゴシック" pitchFamily="-106" charset="-128"/>
                <a:cs typeface="Courier New" pitchFamily="-106" charset="0"/>
              </a:rPr>
              <a:t> </a:t>
            </a:r>
            <a:r>
              <a:rPr lang="en-GB" b="1" dirty="0" err="1">
                <a:solidFill>
                  <a:schemeClr val="tx1"/>
                </a:solidFill>
                <a:latin typeface="Courier New" pitchFamily="-106" charset="0"/>
                <a:ea typeface="ＭＳ Ｐゴシック" pitchFamily="-106" charset="-128"/>
                <a:cs typeface="Courier New" pitchFamily="-106" charset="0"/>
              </a:rPr>
              <a:t>obj</a:t>
            </a:r>
            <a:r>
              <a:rPr lang="en-GB" b="1" dirty="0">
                <a:solidFill>
                  <a:schemeClr val="tx1"/>
                </a:solidFill>
                <a:latin typeface="Courier New" pitchFamily="-106" charset="0"/>
                <a:ea typeface="ＭＳ Ｐゴシック" pitchFamily="-106" charset="-128"/>
                <a:cs typeface="Courier New" pitchFamily="-106" charset="0"/>
              </a:rPr>
              <a:t> = </a:t>
            </a:r>
            <a:r>
              <a:rPr lang="en-GB" b="1" dirty="0" smtClean="0">
                <a:solidFill>
                  <a:schemeClr val="tx1"/>
                </a:solidFill>
                <a:latin typeface="Courier New" pitchFamily="-106" charset="0"/>
                <a:ea typeface="ＭＳ Ｐゴシック" pitchFamily="-106" charset="-128"/>
                <a:cs typeface="Courier New" pitchFamily="-106" charset="0"/>
              </a:rPr>
              <a:t>{ foo</a:t>
            </a:r>
            <a:r>
              <a:rPr lang="en-GB" b="1" dirty="0">
                <a:solidFill>
                  <a:schemeClr val="tx1"/>
                </a:solidFill>
                <a:latin typeface="Courier New" pitchFamily="-106" charset="0"/>
                <a:ea typeface="ＭＳ Ｐゴシック" pitchFamily="-106" charset="-128"/>
                <a:cs typeface="Courier New" pitchFamily="-106" charset="0"/>
              </a:rPr>
              <a:t>: "</a:t>
            </a:r>
            <a:r>
              <a:rPr lang="en-GB" b="1" dirty="0">
                <a:solidFill>
                  <a:srgbClr val="00B050"/>
                </a:solidFill>
                <a:latin typeface="Courier New" pitchFamily="1" charset="0"/>
              </a:rPr>
              <a:t>bar</a:t>
            </a:r>
            <a:r>
              <a:rPr lang="en-GB" b="1" dirty="0" smtClean="0">
                <a:solidFill>
                  <a:schemeClr val="tx1"/>
                </a:solidFill>
                <a:latin typeface="Courier New" pitchFamily="-106" charset="0"/>
                <a:ea typeface="ＭＳ Ｐゴシック" pitchFamily="-106" charset="-128"/>
                <a:cs typeface="Courier New" pitchFamily="-106" charset="0"/>
              </a:rPr>
              <a:t>" };</a:t>
            </a:r>
          </a:p>
          <a:p>
            <a:pPr eaLnBrk="1" hangingPunct="1">
              <a:buFont typeface="Wingdings" pitchFamily="1" charset="2"/>
              <a:buNone/>
            </a:pPr>
            <a:r>
              <a:rPr lang="en-GB" b="1" dirty="0" err="1" smtClean="0">
                <a:solidFill>
                  <a:schemeClr val="tx1"/>
                </a:solidFill>
                <a:latin typeface="Courier New" pitchFamily="-106" charset="0"/>
                <a:ea typeface="ＭＳ Ｐゴシック" pitchFamily="-106" charset="-128"/>
                <a:cs typeface="Courier New" pitchFamily="-106" charset="0"/>
              </a:rPr>
              <a:t>Object.seal</a:t>
            </a:r>
            <a:r>
              <a:rPr lang="en-GB" b="1" dirty="0" smtClean="0">
                <a:solidFill>
                  <a:schemeClr val="tx1"/>
                </a:solidFill>
                <a:latin typeface="Courier New" pitchFamily="-106" charset="0"/>
                <a:ea typeface="ＭＳ Ｐゴシック" pitchFamily="-106" charset="-128"/>
                <a:cs typeface="Courier New" pitchFamily="-106" charset="0"/>
              </a:rPr>
              <a:t>(</a:t>
            </a:r>
            <a:r>
              <a:rPr lang="en-GB" b="1" dirty="0" err="1">
                <a:solidFill>
                  <a:schemeClr val="tx1"/>
                </a:solidFill>
                <a:latin typeface="Courier New" pitchFamily="-106" charset="0"/>
                <a:ea typeface="ＭＳ Ｐゴシック" pitchFamily="-106" charset="-128"/>
                <a:cs typeface="Courier New" pitchFamily="-106" charset="0"/>
              </a:rPr>
              <a:t>obj</a:t>
            </a:r>
            <a:r>
              <a:rPr lang="en-GB" b="1" dirty="0">
                <a:solidFill>
                  <a:schemeClr val="tx1"/>
                </a:solidFill>
                <a:latin typeface="Courier New" pitchFamily="-106" charset="0"/>
                <a:ea typeface="ＭＳ Ｐゴシック" pitchFamily="-106" charset="-128"/>
                <a:cs typeface="Courier New" pitchFamily="-106" charset="0"/>
              </a:rPr>
              <a:t>)</a:t>
            </a:r>
            <a:r>
              <a:rPr lang="en-GB" b="1" dirty="0" smtClean="0">
                <a:solidFill>
                  <a:schemeClr val="tx1"/>
                </a:solidFill>
                <a:latin typeface="Courier New" pitchFamily="-106" charset="0"/>
                <a:ea typeface="ＭＳ Ｐゴシック" pitchFamily="-106" charset="-128"/>
                <a:cs typeface="Courier New" pitchFamily="-106" charset="0"/>
              </a:rPr>
              <a:t>;</a:t>
            </a:r>
          </a:p>
          <a:p>
            <a:pPr eaLnBrk="1" hangingPunct="1">
              <a:buFont typeface="Wingdings" pitchFamily="1" charset="2"/>
              <a:buNone/>
            </a:pPr>
            <a:endParaRPr lang="en-GB" b="1" dirty="0">
              <a:solidFill>
                <a:schemeClr val="tx1"/>
              </a:solidFill>
              <a:latin typeface="Courier New" pitchFamily="-106" charset="0"/>
              <a:ea typeface="ＭＳ Ｐゴシック" pitchFamily="-106" charset="-128"/>
              <a:cs typeface="Courier New" pitchFamily="-106" charset="0"/>
            </a:endParaRPr>
          </a:p>
          <a:p>
            <a:pPr eaLnBrk="1" hangingPunct="1">
              <a:buFont typeface="Wingdings" pitchFamily="1" charset="2"/>
              <a:buNone/>
            </a:pPr>
            <a:r>
              <a:rPr lang="en-GB" b="1" dirty="0" err="1" smtClean="0">
                <a:solidFill>
                  <a:schemeClr val="tx1"/>
                </a:solidFill>
                <a:latin typeface="Courier New" pitchFamily="-106" charset="0"/>
                <a:ea typeface="ＭＳ Ｐゴシック" pitchFamily="-106" charset="-128"/>
                <a:cs typeface="Courier New" pitchFamily="-106" charset="0"/>
              </a:rPr>
              <a:t>console.log</a:t>
            </a:r>
            <a:r>
              <a:rPr lang="en-GB" b="1" dirty="0" smtClean="0">
                <a:solidFill>
                  <a:schemeClr val="tx1"/>
                </a:solidFill>
                <a:latin typeface="Courier New" pitchFamily="-106" charset="0"/>
                <a:ea typeface="ＭＳ Ｐゴシック" pitchFamily="-106" charset="-128"/>
                <a:cs typeface="Courier New" pitchFamily="-106" charset="0"/>
              </a:rPr>
              <a:t>(</a:t>
            </a:r>
            <a:r>
              <a:rPr lang="en-GB" b="1" dirty="0" err="1" smtClean="0">
                <a:solidFill>
                  <a:schemeClr val="tx1"/>
                </a:solidFill>
                <a:latin typeface="Courier New" pitchFamily="-106" charset="0"/>
                <a:ea typeface="ＭＳ Ｐゴシック" pitchFamily="-106" charset="-128"/>
                <a:cs typeface="Courier New" pitchFamily="-106" charset="0"/>
              </a:rPr>
              <a:t>Object.isSealed</a:t>
            </a:r>
            <a:r>
              <a:rPr lang="en-GB" b="1" dirty="0" smtClean="0">
                <a:solidFill>
                  <a:schemeClr val="tx1"/>
                </a:solidFill>
                <a:latin typeface="Courier New" pitchFamily="-106" charset="0"/>
                <a:ea typeface="ＭＳ Ｐゴシック" pitchFamily="-106" charset="-128"/>
                <a:cs typeface="Courier New" pitchFamily="-106" charset="0"/>
              </a:rPr>
              <a:t>(</a:t>
            </a:r>
            <a:r>
              <a:rPr lang="en-GB" b="1" dirty="0" err="1" smtClean="0">
                <a:solidFill>
                  <a:schemeClr val="tx1"/>
                </a:solidFill>
                <a:latin typeface="Courier New" pitchFamily="-106" charset="0"/>
                <a:ea typeface="ＭＳ Ｐゴシック" pitchFamily="-106" charset="-128"/>
                <a:cs typeface="Courier New" pitchFamily="-106" charset="0"/>
              </a:rPr>
              <a:t>obj</a:t>
            </a:r>
            <a:r>
              <a:rPr lang="en-GB" b="1" dirty="0" smtClean="0">
                <a:solidFill>
                  <a:schemeClr val="tx1"/>
                </a:solidFill>
                <a:latin typeface="Courier New" pitchFamily="-106" charset="0"/>
                <a:ea typeface="ＭＳ Ｐゴシック" pitchFamily="-106" charset="-128"/>
                <a:cs typeface="Courier New" pitchFamily="-106" charset="0"/>
              </a:rPr>
              <a:t>)); </a:t>
            </a:r>
            <a:r>
              <a:rPr lang="en-GB" b="1" dirty="0">
                <a:solidFill>
                  <a:srgbClr val="479B8F"/>
                </a:solidFill>
                <a:latin typeface="Courier New" pitchFamily="-106" charset="0"/>
                <a:ea typeface="ＭＳ Ｐゴシック" pitchFamily="-106" charset="-128"/>
                <a:cs typeface="Courier New" pitchFamily="-106" charset="0"/>
              </a:rPr>
              <a:t>// true</a:t>
            </a:r>
          </a:p>
          <a:p>
            <a:pPr eaLnBrk="1" hangingPunct="1">
              <a:buFont typeface="Wingdings" pitchFamily="1" charset="2"/>
              <a:buNone/>
            </a:pPr>
            <a:r>
              <a:rPr lang="en-GB" b="1" dirty="0" err="1">
                <a:solidFill>
                  <a:schemeClr val="tx1"/>
                </a:solidFill>
                <a:latin typeface="Courier New" pitchFamily="-106" charset="0"/>
                <a:ea typeface="ＭＳ Ｐゴシック" pitchFamily="-106" charset="-128"/>
                <a:cs typeface="Courier New" pitchFamily="-106" charset="0"/>
              </a:rPr>
              <a:t>obj.foo</a:t>
            </a:r>
            <a:r>
              <a:rPr lang="en-GB" b="1" dirty="0">
                <a:solidFill>
                  <a:schemeClr val="tx1"/>
                </a:solidFill>
                <a:latin typeface="Courier New" pitchFamily="-106" charset="0"/>
                <a:ea typeface="ＭＳ Ｐゴシック" pitchFamily="-106" charset="-128"/>
                <a:cs typeface="Courier New" pitchFamily="-106" charset="0"/>
              </a:rPr>
              <a:t> = </a:t>
            </a:r>
            <a:r>
              <a:rPr lang="en-GB" b="1" dirty="0" smtClean="0">
                <a:solidFill>
                  <a:schemeClr val="tx1"/>
                </a:solidFill>
                <a:latin typeface="Courier New" pitchFamily="-106" charset="0"/>
                <a:ea typeface="ＭＳ Ｐゴシック" pitchFamily="-106" charset="-128"/>
                <a:cs typeface="Courier New" pitchFamily="-106" charset="0"/>
              </a:rPr>
              <a:t>"</a:t>
            </a:r>
            <a:r>
              <a:rPr lang="en-GB" b="1" dirty="0">
                <a:solidFill>
                  <a:srgbClr val="00B050"/>
                </a:solidFill>
                <a:latin typeface="Courier New" pitchFamily="1" charset="0"/>
              </a:rPr>
              <a:t>foo</a:t>
            </a:r>
            <a:r>
              <a:rPr lang="en-GB" b="1" dirty="0" smtClean="0">
                <a:solidFill>
                  <a:schemeClr val="tx1"/>
                </a:solidFill>
                <a:latin typeface="Courier New" pitchFamily="-106" charset="0"/>
                <a:ea typeface="ＭＳ Ｐゴシック" pitchFamily="-106" charset="-128"/>
                <a:cs typeface="Courier New" pitchFamily="-106" charset="0"/>
              </a:rPr>
              <a:t>"</a:t>
            </a:r>
            <a:r>
              <a:rPr lang="en-GB" b="1" dirty="0">
                <a:solidFill>
                  <a:schemeClr val="tx1"/>
                </a:solidFill>
                <a:latin typeface="Courier New" pitchFamily="-106" charset="0"/>
                <a:ea typeface="ＭＳ Ｐゴシック" pitchFamily="-106" charset="-128"/>
                <a:cs typeface="Courier New" pitchFamily="-106" charset="0"/>
              </a:rPr>
              <a:t>; </a:t>
            </a:r>
            <a:r>
              <a:rPr lang="en-GB" b="1" dirty="0">
                <a:solidFill>
                  <a:srgbClr val="479B8F"/>
                </a:solidFill>
                <a:latin typeface="Courier New" pitchFamily="-106" charset="0"/>
                <a:ea typeface="ＭＳ Ｐゴシック" pitchFamily="-106" charset="-128"/>
                <a:cs typeface="Courier New" pitchFamily="-106" charset="0"/>
              </a:rPr>
              <a:t>// </a:t>
            </a:r>
            <a:r>
              <a:rPr lang="en-GB" b="1" dirty="0" smtClean="0">
                <a:solidFill>
                  <a:srgbClr val="479B8F"/>
                </a:solidFill>
                <a:latin typeface="Courier New" pitchFamily="-106" charset="0"/>
                <a:ea typeface="ＭＳ Ｐゴシック" pitchFamily="-106" charset="-128"/>
                <a:cs typeface="Courier New" pitchFamily="-106" charset="0"/>
              </a:rPr>
              <a:t>still works</a:t>
            </a:r>
            <a:endParaRPr lang="en-GB" b="1" dirty="0">
              <a:solidFill>
                <a:srgbClr val="479B8F"/>
              </a:solidFill>
              <a:latin typeface="Courier New" pitchFamily="-106" charset="0"/>
              <a:ea typeface="ＭＳ Ｐゴシック" pitchFamily="-106" charset="-128"/>
              <a:cs typeface="Courier New" pitchFamily="-106" charset="0"/>
            </a:endParaRPr>
          </a:p>
          <a:p>
            <a:pPr eaLnBrk="1" hangingPunct="1">
              <a:buFont typeface="Wingdings" pitchFamily="1" charset="2"/>
              <a:buNone/>
            </a:pPr>
            <a:r>
              <a:rPr lang="en-GB" b="1" dirty="0" err="1" smtClean="0">
                <a:solidFill>
                  <a:schemeClr val="tx1"/>
                </a:solidFill>
                <a:latin typeface="Courier New" pitchFamily="-106" charset="0"/>
                <a:ea typeface="ＭＳ Ｐゴシック" pitchFamily="-106" charset="-128"/>
                <a:cs typeface="Courier New" pitchFamily="-106" charset="0"/>
              </a:rPr>
              <a:t>obj.bar</a:t>
            </a:r>
            <a:r>
              <a:rPr lang="en-GB" b="1" dirty="0" smtClean="0">
                <a:solidFill>
                  <a:schemeClr val="tx1"/>
                </a:solidFill>
                <a:latin typeface="Courier New" pitchFamily="-106" charset="0"/>
                <a:ea typeface="ＭＳ Ｐゴシック" pitchFamily="-106" charset="-128"/>
                <a:cs typeface="Courier New" pitchFamily="-106" charset="0"/>
              </a:rPr>
              <a:t> </a:t>
            </a:r>
            <a:r>
              <a:rPr lang="en-GB" b="1" dirty="0">
                <a:solidFill>
                  <a:schemeClr val="tx1"/>
                </a:solidFill>
                <a:latin typeface="Courier New" pitchFamily="-106" charset="0"/>
                <a:ea typeface="ＭＳ Ｐゴシック" pitchFamily="-106" charset="-128"/>
                <a:cs typeface="Courier New" pitchFamily="-106" charset="0"/>
              </a:rPr>
              <a:t>= </a:t>
            </a:r>
            <a:r>
              <a:rPr lang="en-GB" b="1" dirty="0" smtClean="0">
                <a:solidFill>
                  <a:schemeClr val="tx1"/>
                </a:solidFill>
                <a:latin typeface="Courier New" pitchFamily="-106" charset="0"/>
                <a:ea typeface="ＭＳ Ｐゴシック" pitchFamily="-106" charset="-128"/>
                <a:cs typeface="Courier New" pitchFamily="-106" charset="0"/>
              </a:rPr>
              <a:t>"</a:t>
            </a:r>
            <a:r>
              <a:rPr lang="en-GB" b="1" dirty="0">
                <a:solidFill>
                  <a:srgbClr val="00B050"/>
                </a:solidFill>
                <a:latin typeface="Courier New" pitchFamily="1" charset="0"/>
              </a:rPr>
              <a:t>bar</a:t>
            </a:r>
            <a:r>
              <a:rPr lang="en-GB" b="1" dirty="0" smtClean="0">
                <a:solidFill>
                  <a:schemeClr val="tx1"/>
                </a:solidFill>
                <a:latin typeface="Courier New" pitchFamily="-106" charset="0"/>
                <a:ea typeface="ＭＳ Ｐゴシック" pitchFamily="-106" charset="-128"/>
                <a:cs typeface="Courier New" pitchFamily="-106" charset="0"/>
              </a:rPr>
              <a:t>"</a:t>
            </a:r>
            <a:r>
              <a:rPr lang="en-GB" b="1" dirty="0">
                <a:solidFill>
                  <a:schemeClr val="tx1"/>
                </a:solidFill>
                <a:latin typeface="Courier New" pitchFamily="-106" charset="0"/>
                <a:ea typeface="ＭＳ Ｐゴシック" pitchFamily="-106" charset="-128"/>
                <a:cs typeface="Courier New" pitchFamily="-106" charset="0"/>
              </a:rPr>
              <a:t>; </a:t>
            </a:r>
            <a:r>
              <a:rPr lang="en-GB" b="1" dirty="0">
                <a:solidFill>
                  <a:srgbClr val="479B8F"/>
                </a:solidFill>
                <a:latin typeface="Courier New" pitchFamily="-106" charset="0"/>
                <a:ea typeface="ＭＳ Ｐゴシック" pitchFamily="-106" charset="-128"/>
                <a:cs typeface="Courier New" pitchFamily="-106" charset="0"/>
              </a:rPr>
              <a:t>// silently doesn't add the </a:t>
            </a:r>
            <a:r>
              <a:rPr lang="en-GB" b="1" dirty="0" smtClean="0">
                <a:solidFill>
                  <a:srgbClr val="479B8F"/>
                </a:solidFill>
                <a:latin typeface="Courier New" pitchFamily="-106" charset="0"/>
                <a:ea typeface="ＭＳ Ｐゴシック" pitchFamily="-106" charset="-128"/>
                <a:cs typeface="Courier New" pitchFamily="-106" charset="0"/>
              </a:rPr>
              <a:t>property</a:t>
            </a:r>
          </a:p>
          <a:p>
            <a:pPr eaLnBrk="1" hangingPunct="1">
              <a:buFont typeface="Wingdings" pitchFamily="1" charset="2"/>
              <a:buNone/>
            </a:pPr>
            <a:r>
              <a:rPr lang="en-GB" b="1" dirty="0" err="1">
                <a:solidFill>
                  <a:srgbClr val="000000"/>
                </a:solidFill>
                <a:latin typeface="Courier New" pitchFamily="-106" charset="0"/>
                <a:ea typeface="ＭＳ Ｐゴシック" pitchFamily="-106" charset="-128"/>
                <a:cs typeface="Courier New" pitchFamily="-106" charset="0"/>
              </a:rPr>
              <a:t>Object.defineProperty</a:t>
            </a:r>
            <a:r>
              <a:rPr lang="en-GB" b="1" dirty="0">
                <a:solidFill>
                  <a:srgbClr val="000000"/>
                </a:solidFill>
                <a:latin typeface="Courier New" pitchFamily="-106" charset="0"/>
                <a:ea typeface="ＭＳ Ｐゴシック" pitchFamily="-106" charset="-128"/>
                <a:cs typeface="Courier New" pitchFamily="-106" charset="0"/>
              </a:rPr>
              <a:t>(</a:t>
            </a:r>
            <a:r>
              <a:rPr lang="en-GB" b="1" dirty="0" err="1">
                <a:solidFill>
                  <a:srgbClr val="000000"/>
                </a:solidFill>
                <a:latin typeface="Courier New" pitchFamily="-106" charset="0"/>
                <a:ea typeface="ＭＳ Ｐゴシック" pitchFamily="-106" charset="-128"/>
                <a:cs typeface="Courier New" pitchFamily="-106" charset="0"/>
              </a:rPr>
              <a:t>obj</a:t>
            </a:r>
            <a:r>
              <a:rPr lang="en-GB" b="1" dirty="0">
                <a:solidFill>
                  <a:srgbClr val="000000"/>
                </a:solidFill>
                <a:latin typeface="Courier New" pitchFamily="-106" charset="0"/>
                <a:ea typeface="ＭＳ Ｐゴシック" pitchFamily="-106" charset="-128"/>
                <a:cs typeface="Courier New" pitchFamily="-106" charset="0"/>
              </a:rPr>
              <a:t>, "</a:t>
            </a:r>
            <a:r>
              <a:rPr lang="en-GB" b="1" dirty="0">
                <a:solidFill>
                  <a:srgbClr val="00B050"/>
                </a:solidFill>
                <a:latin typeface="Courier New" pitchFamily="1" charset="0"/>
              </a:rPr>
              <a:t>foo</a:t>
            </a:r>
            <a:r>
              <a:rPr lang="en-GB" b="1" dirty="0">
                <a:solidFill>
                  <a:srgbClr val="000000"/>
                </a:solidFill>
                <a:latin typeface="Courier New" pitchFamily="-106" charset="0"/>
                <a:ea typeface="ＭＳ Ｐゴシック" pitchFamily="-106" charset="-128"/>
                <a:cs typeface="Courier New" pitchFamily="-106" charset="0"/>
              </a:rPr>
              <a:t>", { </a:t>
            </a:r>
            <a:endParaRPr lang="en-GB" b="1" dirty="0" smtClean="0">
              <a:solidFill>
                <a:srgbClr val="000000"/>
              </a:solidFill>
              <a:latin typeface="Courier New" pitchFamily="-106" charset="0"/>
              <a:ea typeface="ＭＳ Ｐゴシック" pitchFamily="-106" charset="-128"/>
              <a:cs typeface="Courier New" pitchFamily="-106" charset="0"/>
            </a:endParaRPr>
          </a:p>
          <a:p>
            <a:pPr eaLnBrk="1" hangingPunct="1">
              <a:buFont typeface="Wingdings" pitchFamily="1" charset="2"/>
              <a:buNone/>
            </a:pPr>
            <a:r>
              <a:rPr lang="en-GB" b="1" dirty="0">
                <a:solidFill>
                  <a:srgbClr val="000000"/>
                </a:solidFill>
                <a:latin typeface="Courier New" pitchFamily="-106" charset="0"/>
                <a:ea typeface="ＭＳ Ｐゴシック" pitchFamily="-106" charset="-128"/>
                <a:cs typeface="Courier New" pitchFamily="-106" charset="0"/>
              </a:rPr>
              <a:t>	</a:t>
            </a:r>
            <a:r>
              <a:rPr lang="en-GB" b="1" dirty="0" smtClean="0">
                <a:solidFill>
                  <a:srgbClr val="000000"/>
                </a:solidFill>
                <a:latin typeface="Courier New" pitchFamily="-106" charset="0"/>
                <a:ea typeface="ＭＳ Ｐゴシック" pitchFamily="-106" charset="-128"/>
                <a:cs typeface="Courier New" pitchFamily="-106" charset="0"/>
              </a:rPr>
              <a:t>get</a:t>
            </a:r>
            <a:r>
              <a:rPr lang="en-GB" b="1" dirty="0">
                <a:solidFill>
                  <a:srgbClr val="000000"/>
                </a:solidFill>
                <a:latin typeface="Courier New" pitchFamily="-106" charset="0"/>
                <a:ea typeface="ＭＳ Ｐゴシック" pitchFamily="-106" charset="-128"/>
                <a:cs typeface="Courier New" pitchFamily="-106" charset="0"/>
              </a:rPr>
              <a:t>: </a:t>
            </a:r>
            <a:r>
              <a:rPr lang="en-GB" b="1" dirty="0">
                <a:solidFill>
                  <a:srgbClr val="0070C0"/>
                </a:solidFill>
                <a:latin typeface="Courier New" pitchFamily="-106" charset="0"/>
                <a:ea typeface="ＭＳ Ｐゴシック" pitchFamily="-106" charset="-128"/>
                <a:cs typeface="Courier New" pitchFamily="-106" charset="0"/>
              </a:rPr>
              <a:t>function</a:t>
            </a:r>
            <a:r>
              <a:rPr lang="en-GB" b="1" dirty="0">
                <a:solidFill>
                  <a:srgbClr val="000000"/>
                </a:solidFill>
                <a:latin typeface="Courier New" pitchFamily="-106" charset="0"/>
                <a:ea typeface="ＭＳ Ｐゴシック" pitchFamily="-106" charset="-128"/>
                <a:cs typeface="Courier New" pitchFamily="-106" charset="0"/>
              </a:rPr>
              <a:t>() { </a:t>
            </a:r>
            <a:r>
              <a:rPr lang="en-GB" b="1" dirty="0">
                <a:solidFill>
                  <a:srgbClr val="0070C0"/>
                </a:solidFill>
                <a:latin typeface="Courier New" pitchFamily="-106" charset="0"/>
                <a:ea typeface="ＭＳ Ｐゴシック" pitchFamily="-106" charset="-128"/>
                <a:cs typeface="Courier New" pitchFamily="-106" charset="0"/>
              </a:rPr>
              <a:t>return</a:t>
            </a:r>
            <a:r>
              <a:rPr lang="en-GB" b="1" dirty="0">
                <a:solidFill>
                  <a:srgbClr val="000000"/>
                </a:solidFill>
                <a:latin typeface="Courier New" pitchFamily="-106" charset="0"/>
                <a:ea typeface="ＭＳ Ｐゴシック" pitchFamily="-106" charset="-128"/>
                <a:cs typeface="Courier New" pitchFamily="-106" charset="0"/>
              </a:rPr>
              <a:t> "</a:t>
            </a:r>
            <a:r>
              <a:rPr lang="en-GB" b="1" dirty="0">
                <a:solidFill>
                  <a:srgbClr val="00B050"/>
                </a:solidFill>
                <a:latin typeface="Courier New" pitchFamily="1" charset="0"/>
              </a:rPr>
              <a:t>g</a:t>
            </a:r>
            <a:r>
              <a:rPr lang="en-GB" b="1" dirty="0">
                <a:solidFill>
                  <a:srgbClr val="000000"/>
                </a:solidFill>
                <a:latin typeface="Courier New" pitchFamily="-106" charset="0"/>
                <a:ea typeface="ＭＳ Ｐゴシック" pitchFamily="-106" charset="-128"/>
                <a:cs typeface="Courier New" pitchFamily="-106" charset="0"/>
              </a:rPr>
              <a:t>"; } </a:t>
            </a:r>
            <a:endParaRPr lang="en-GB" b="1" dirty="0" smtClean="0">
              <a:solidFill>
                <a:srgbClr val="000000"/>
              </a:solidFill>
              <a:latin typeface="Courier New" pitchFamily="-106" charset="0"/>
              <a:ea typeface="ＭＳ Ｐゴシック" pitchFamily="-106" charset="-128"/>
              <a:cs typeface="Courier New" pitchFamily="-106" charset="0"/>
            </a:endParaRPr>
          </a:p>
          <a:p>
            <a:pPr eaLnBrk="1" hangingPunct="1">
              <a:buFont typeface="Wingdings" pitchFamily="1" charset="2"/>
              <a:buNone/>
            </a:pPr>
            <a:r>
              <a:rPr lang="en-GB" b="1" dirty="0" smtClean="0">
                <a:solidFill>
                  <a:srgbClr val="000000"/>
                </a:solidFill>
                <a:latin typeface="Courier New" pitchFamily="-106" charset="0"/>
                <a:ea typeface="ＭＳ Ｐゴシック" pitchFamily="-106" charset="-128"/>
                <a:cs typeface="Courier New" pitchFamily="-106" charset="0"/>
              </a:rPr>
              <a:t>}</a:t>
            </a:r>
            <a:r>
              <a:rPr lang="en-GB" b="1" dirty="0">
                <a:solidFill>
                  <a:srgbClr val="000000"/>
                </a:solidFill>
                <a:latin typeface="Courier New" pitchFamily="-106" charset="0"/>
                <a:ea typeface="ＭＳ Ｐゴシック" pitchFamily="-106" charset="-128"/>
                <a:cs typeface="Courier New" pitchFamily="-106" charset="0"/>
              </a:rPr>
              <a:t>); </a:t>
            </a:r>
            <a:r>
              <a:rPr lang="en-GB" b="1" dirty="0">
                <a:solidFill>
                  <a:srgbClr val="479B8F"/>
                </a:solidFill>
                <a:latin typeface="Courier New" pitchFamily="-106" charset="0"/>
                <a:ea typeface="ＭＳ Ｐゴシック" pitchFamily="-106" charset="-128"/>
                <a:cs typeface="Courier New" pitchFamily="-106" charset="0"/>
              </a:rPr>
              <a:t>// throws a </a:t>
            </a:r>
            <a:r>
              <a:rPr lang="en-GB" b="1" dirty="0" err="1">
                <a:solidFill>
                  <a:srgbClr val="479B8F"/>
                </a:solidFill>
                <a:latin typeface="Courier New" pitchFamily="-106" charset="0"/>
                <a:ea typeface="ＭＳ Ｐゴシック" pitchFamily="-106" charset="-128"/>
                <a:cs typeface="Courier New" pitchFamily="-106" charset="0"/>
              </a:rPr>
              <a:t>TypeError</a:t>
            </a:r>
            <a:endParaRPr lang="en-GB" b="1" dirty="0">
              <a:solidFill>
                <a:srgbClr val="479B8F"/>
              </a:solidFill>
              <a:latin typeface="Courier New" pitchFamily="-106" charset="0"/>
              <a:ea typeface="ＭＳ Ｐゴシック" pitchFamily="-106" charset="-128"/>
              <a:cs typeface="Courier New" pitchFamily="-106" charset="0"/>
            </a:endParaRPr>
          </a:p>
        </p:txBody>
      </p:sp>
    </p:spTree>
    <p:extLst>
      <p:ext uri="{BB962C8B-B14F-4D97-AF65-F5344CB8AC3E}">
        <p14:creationId xmlns:p14="http://schemas.microsoft.com/office/powerpoint/2010/main" val="2488219945"/>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Frozen &amp; Sealed objects</a:t>
            </a:r>
            <a:endParaRPr lang="en-US" dirty="0"/>
          </a:p>
        </p:txBody>
      </p:sp>
      <p:sp>
        <p:nvSpPr>
          <p:cNvPr id="3" name="Espace réservé du contenu 2"/>
          <p:cNvSpPr>
            <a:spLocks noGrp="1"/>
          </p:cNvSpPr>
          <p:nvPr>
            <p:ph idx="1"/>
          </p:nvPr>
        </p:nvSpPr>
        <p:spPr>
          <a:xfrm>
            <a:off x="395536" y="1128713"/>
            <a:ext cx="8497639" cy="4230687"/>
          </a:xfrm>
        </p:spPr>
        <p:txBody>
          <a:bodyPr/>
          <a:lstStyle/>
          <a:p>
            <a:pPr eaLnBrk="1" hangingPunct="1">
              <a:lnSpc>
                <a:spcPct val="90000"/>
              </a:lnSpc>
            </a:pPr>
            <a:r>
              <a:rPr lang="en-US" dirty="0" smtClean="0"/>
              <a:t>You can freeze an object to prevent:</a:t>
            </a:r>
          </a:p>
          <a:p>
            <a:pPr eaLnBrk="1" hangingPunct="1">
              <a:lnSpc>
                <a:spcPct val="90000"/>
              </a:lnSpc>
            </a:pPr>
            <a:endParaRPr lang="en-US" dirty="0" smtClean="0"/>
          </a:p>
          <a:p>
            <a:pPr lvl="1" eaLnBrk="1" hangingPunct="1">
              <a:lnSpc>
                <a:spcPct val="90000"/>
              </a:lnSpc>
            </a:pPr>
            <a:r>
              <a:rPr lang="en-US" dirty="0" smtClean="0"/>
              <a:t>new </a:t>
            </a:r>
            <a:r>
              <a:rPr lang="en-US" dirty="0"/>
              <a:t>properties from being added to </a:t>
            </a:r>
            <a:r>
              <a:rPr lang="en-US" dirty="0" smtClean="0"/>
              <a:t>it</a:t>
            </a:r>
            <a:endParaRPr lang="en-US" dirty="0"/>
          </a:p>
          <a:p>
            <a:pPr lvl="1" eaLnBrk="1" hangingPunct="1">
              <a:lnSpc>
                <a:spcPct val="90000"/>
              </a:lnSpc>
            </a:pPr>
            <a:endParaRPr lang="en-US" dirty="0" smtClean="0"/>
          </a:p>
          <a:p>
            <a:pPr lvl="1" eaLnBrk="1" hangingPunct="1">
              <a:lnSpc>
                <a:spcPct val="90000"/>
              </a:lnSpc>
            </a:pPr>
            <a:r>
              <a:rPr lang="en-US" dirty="0" smtClean="0"/>
              <a:t>existing </a:t>
            </a:r>
            <a:r>
              <a:rPr lang="en-US" dirty="0"/>
              <a:t>properties from being </a:t>
            </a:r>
            <a:r>
              <a:rPr lang="en-US" dirty="0" smtClean="0"/>
              <a:t>removed</a:t>
            </a:r>
            <a:endParaRPr lang="en-US" dirty="0"/>
          </a:p>
          <a:p>
            <a:pPr lvl="1" eaLnBrk="1" hangingPunct="1">
              <a:lnSpc>
                <a:spcPct val="90000"/>
              </a:lnSpc>
            </a:pPr>
            <a:endParaRPr lang="en-US" dirty="0" smtClean="0"/>
          </a:p>
          <a:p>
            <a:pPr lvl="1" eaLnBrk="1" hangingPunct="1">
              <a:lnSpc>
                <a:spcPct val="90000"/>
              </a:lnSpc>
            </a:pPr>
            <a:r>
              <a:rPr lang="en-US" dirty="0" smtClean="0"/>
              <a:t>existing </a:t>
            </a:r>
            <a:r>
              <a:rPr lang="en-US" dirty="0"/>
              <a:t>properties, or their </a:t>
            </a:r>
            <a:r>
              <a:rPr lang="en-US" dirty="0" err="1"/>
              <a:t>enumerability</a:t>
            </a:r>
            <a:r>
              <a:rPr lang="en-US" dirty="0"/>
              <a:t>, configurability, or </a:t>
            </a:r>
            <a:r>
              <a:rPr lang="en-US" dirty="0" err="1"/>
              <a:t>writability</a:t>
            </a:r>
            <a:r>
              <a:rPr lang="en-US" dirty="0"/>
              <a:t>, from being changed</a:t>
            </a:r>
            <a:endParaRPr lang="en-US" dirty="0" smtClean="0"/>
          </a:p>
        </p:txBody>
      </p:sp>
      <p:sp>
        <p:nvSpPr>
          <p:cNvPr id="4" name="Espace réservé du contenu 3"/>
          <p:cNvSpPr>
            <a:spLocks noGrp="1"/>
          </p:cNvSpPr>
          <p:nvPr>
            <p:ph sz="quarter" idx="13"/>
          </p:nvPr>
        </p:nvSpPr>
        <p:spPr/>
        <p:txBody>
          <a:bodyPr/>
          <a:lstStyle/>
          <a:p>
            <a:r>
              <a:rPr lang="en-US" dirty="0"/>
              <a:t>Property Descriptors</a:t>
            </a:r>
            <a:endParaRPr lang="fr-FR" dirty="0"/>
          </a:p>
        </p:txBody>
      </p:sp>
      <p:pic>
        <p:nvPicPr>
          <p:cNvPr id="8" name="Image 5"/>
          <p:cNvPicPr>
            <a:picLocks noChangeAspect="1"/>
          </p:cNvPicPr>
          <p:nvPr/>
        </p:nvPicPr>
        <p:blipFill>
          <a:blip r:embed="rId3" cstate="print"/>
          <a:srcRect/>
          <a:stretch>
            <a:fillRect/>
          </a:stretch>
        </p:blipFill>
        <p:spPr bwMode="auto">
          <a:xfrm>
            <a:off x="34925" y="49213"/>
            <a:ext cx="677863" cy="787400"/>
          </a:xfrm>
          <a:prstGeom prst="rect">
            <a:avLst/>
          </a:prstGeom>
          <a:noFill/>
          <a:ln w="9525">
            <a:noFill/>
            <a:miter lim="800000"/>
            <a:headEnd/>
            <a:tailEnd/>
          </a:ln>
        </p:spPr>
      </p:pic>
    </p:spTree>
    <p:extLst>
      <p:ext uri="{BB962C8B-B14F-4D97-AF65-F5344CB8AC3E}">
        <p14:creationId xmlns:p14="http://schemas.microsoft.com/office/powerpoint/2010/main" val="4212410769"/>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Espace réservé du contenu 2"/>
          <p:cNvSpPr>
            <a:spLocks noGrp="1"/>
          </p:cNvSpPr>
          <p:nvPr>
            <p:ph idx="1"/>
          </p:nvPr>
        </p:nvSpPr>
        <p:spPr>
          <a:xfrm>
            <a:off x="395536" y="1128713"/>
            <a:ext cx="8497639" cy="4230687"/>
          </a:xfrm>
        </p:spPr>
        <p:txBody>
          <a:bodyPr/>
          <a:lstStyle/>
          <a:p>
            <a:pPr eaLnBrk="1" hangingPunct="1">
              <a:lnSpc>
                <a:spcPct val="90000"/>
              </a:lnSpc>
            </a:pPr>
            <a:endParaRPr lang="en-US" dirty="0" smtClean="0"/>
          </a:p>
          <a:p>
            <a:pPr eaLnBrk="1" hangingPunct="1">
              <a:lnSpc>
                <a:spcPct val="90000"/>
              </a:lnSpc>
            </a:pPr>
            <a:r>
              <a:rPr lang="en-US" dirty="0" smtClean="0"/>
              <a:t>Example:</a:t>
            </a:r>
          </a:p>
        </p:txBody>
      </p:sp>
      <p:sp>
        <p:nvSpPr>
          <p:cNvPr id="2" name="Titre 1"/>
          <p:cNvSpPr>
            <a:spLocks noGrp="1"/>
          </p:cNvSpPr>
          <p:nvPr>
            <p:ph type="title"/>
          </p:nvPr>
        </p:nvSpPr>
        <p:spPr/>
        <p:txBody>
          <a:bodyPr/>
          <a:lstStyle/>
          <a:p>
            <a:r>
              <a:rPr lang="en-US" dirty="0" smtClean="0"/>
              <a:t>Frozen &amp; Sealed objects</a:t>
            </a:r>
            <a:endParaRPr lang="en-US" dirty="0"/>
          </a:p>
        </p:txBody>
      </p:sp>
      <p:sp>
        <p:nvSpPr>
          <p:cNvPr id="4" name="Espace réservé du contenu 3"/>
          <p:cNvSpPr>
            <a:spLocks noGrp="1"/>
          </p:cNvSpPr>
          <p:nvPr>
            <p:ph sz="quarter" idx="13"/>
          </p:nvPr>
        </p:nvSpPr>
        <p:spPr/>
        <p:txBody>
          <a:bodyPr/>
          <a:lstStyle/>
          <a:p>
            <a:r>
              <a:rPr lang="en-US" dirty="0"/>
              <a:t>Property Descriptors</a:t>
            </a:r>
            <a:endParaRPr lang="fr-FR" dirty="0"/>
          </a:p>
        </p:txBody>
      </p:sp>
      <p:pic>
        <p:nvPicPr>
          <p:cNvPr id="8" name="Image 5"/>
          <p:cNvPicPr>
            <a:picLocks noChangeAspect="1"/>
          </p:cNvPicPr>
          <p:nvPr/>
        </p:nvPicPr>
        <p:blipFill>
          <a:blip r:embed="rId2" cstate="print"/>
          <a:srcRect/>
          <a:stretch>
            <a:fillRect/>
          </a:stretch>
        </p:blipFill>
        <p:spPr bwMode="auto">
          <a:xfrm>
            <a:off x="34925" y="49213"/>
            <a:ext cx="677863" cy="787400"/>
          </a:xfrm>
          <a:prstGeom prst="rect">
            <a:avLst/>
          </a:prstGeom>
          <a:noFill/>
          <a:ln w="9525">
            <a:noFill/>
            <a:miter lim="800000"/>
            <a:headEnd/>
            <a:tailEnd/>
          </a:ln>
        </p:spPr>
      </p:pic>
      <p:sp>
        <p:nvSpPr>
          <p:cNvPr id="7" name="Rectangle à coins arrondis 4"/>
          <p:cNvSpPr/>
          <p:nvPr/>
        </p:nvSpPr>
        <p:spPr>
          <a:xfrm>
            <a:off x="179512" y="2641476"/>
            <a:ext cx="8785225" cy="1944216"/>
          </a:xfrm>
          <a:prstGeom prst="roundRect">
            <a:avLst/>
          </a:prstGeom>
        </p:spPr>
        <p:style>
          <a:lnRef idx="2">
            <a:schemeClr val="dk1"/>
          </a:lnRef>
          <a:fillRef idx="1">
            <a:schemeClr val="lt1"/>
          </a:fillRef>
          <a:effectRef idx="0">
            <a:schemeClr val="dk1"/>
          </a:effectRef>
          <a:fontRef idx="minor">
            <a:schemeClr val="dk1"/>
          </a:fontRef>
        </p:style>
        <p:txBody>
          <a:bodyPr anchor="ctr"/>
          <a:lstStyle/>
          <a:p>
            <a:pPr eaLnBrk="1" hangingPunct="1">
              <a:buFont typeface="Wingdings" pitchFamily="1" charset="2"/>
              <a:buNone/>
            </a:pPr>
            <a:r>
              <a:rPr lang="en-GB" b="1" dirty="0" err="1">
                <a:solidFill>
                  <a:srgbClr val="0070C0"/>
                </a:solidFill>
                <a:latin typeface="Courier New" pitchFamily="-106" charset="0"/>
                <a:ea typeface="ＭＳ Ｐゴシック" pitchFamily="-106" charset="-128"/>
                <a:cs typeface="Courier New" pitchFamily="-106" charset="0"/>
              </a:rPr>
              <a:t>var</a:t>
            </a:r>
            <a:r>
              <a:rPr lang="en-GB" b="1" dirty="0">
                <a:solidFill>
                  <a:schemeClr val="tx1"/>
                </a:solidFill>
                <a:latin typeface="Courier New" pitchFamily="-106" charset="0"/>
                <a:ea typeface="ＭＳ Ｐゴシック" pitchFamily="-106" charset="-128"/>
                <a:cs typeface="Courier New" pitchFamily="-106" charset="0"/>
              </a:rPr>
              <a:t> </a:t>
            </a:r>
            <a:r>
              <a:rPr lang="en-GB" b="1" dirty="0" err="1">
                <a:solidFill>
                  <a:schemeClr val="tx1"/>
                </a:solidFill>
                <a:latin typeface="Courier New" pitchFamily="-106" charset="0"/>
                <a:ea typeface="ＭＳ Ｐゴシック" pitchFamily="-106" charset="-128"/>
                <a:cs typeface="Courier New" pitchFamily="-106" charset="0"/>
              </a:rPr>
              <a:t>obj</a:t>
            </a:r>
            <a:r>
              <a:rPr lang="en-GB" b="1" dirty="0">
                <a:solidFill>
                  <a:schemeClr val="tx1"/>
                </a:solidFill>
                <a:latin typeface="Courier New" pitchFamily="-106" charset="0"/>
                <a:ea typeface="ＭＳ Ｐゴシック" pitchFamily="-106" charset="-128"/>
                <a:cs typeface="Courier New" pitchFamily="-106" charset="0"/>
              </a:rPr>
              <a:t> = </a:t>
            </a:r>
            <a:r>
              <a:rPr lang="en-GB" b="1" dirty="0" smtClean="0">
                <a:solidFill>
                  <a:schemeClr val="tx1"/>
                </a:solidFill>
                <a:latin typeface="Courier New" pitchFamily="-106" charset="0"/>
                <a:ea typeface="ＭＳ Ｐゴシック" pitchFamily="-106" charset="-128"/>
                <a:cs typeface="Courier New" pitchFamily="-106" charset="0"/>
              </a:rPr>
              <a:t>{ foo</a:t>
            </a:r>
            <a:r>
              <a:rPr lang="en-GB" b="1" dirty="0">
                <a:solidFill>
                  <a:schemeClr val="tx1"/>
                </a:solidFill>
                <a:latin typeface="Courier New" pitchFamily="-106" charset="0"/>
                <a:ea typeface="ＭＳ Ｐゴシック" pitchFamily="-106" charset="-128"/>
                <a:cs typeface="Courier New" pitchFamily="-106" charset="0"/>
              </a:rPr>
              <a:t>: "</a:t>
            </a:r>
            <a:r>
              <a:rPr lang="en-GB" b="1" dirty="0">
                <a:solidFill>
                  <a:srgbClr val="00B050"/>
                </a:solidFill>
                <a:latin typeface="Courier New" pitchFamily="1" charset="0"/>
              </a:rPr>
              <a:t>bar</a:t>
            </a:r>
            <a:r>
              <a:rPr lang="en-GB" b="1" dirty="0" smtClean="0">
                <a:solidFill>
                  <a:schemeClr val="tx1"/>
                </a:solidFill>
                <a:latin typeface="Courier New" pitchFamily="-106" charset="0"/>
                <a:ea typeface="ＭＳ Ｐゴシック" pitchFamily="-106" charset="-128"/>
                <a:cs typeface="Courier New" pitchFamily="-106" charset="0"/>
              </a:rPr>
              <a:t>" };</a:t>
            </a:r>
          </a:p>
          <a:p>
            <a:pPr eaLnBrk="1" hangingPunct="1">
              <a:buFont typeface="Wingdings" pitchFamily="1" charset="2"/>
              <a:buNone/>
            </a:pPr>
            <a:r>
              <a:rPr lang="en-GB" b="1" dirty="0" err="1" smtClean="0">
                <a:solidFill>
                  <a:schemeClr val="tx1"/>
                </a:solidFill>
                <a:latin typeface="Courier New" pitchFamily="-106" charset="0"/>
                <a:ea typeface="ＭＳ Ｐゴシック" pitchFamily="-106" charset="-128"/>
                <a:cs typeface="Courier New" pitchFamily="-106" charset="0"/>
              </a:rPr>
              <a:t>Object.freeze</a:t>
            </a:r>
            <a:r>
              <a:rPr lang="en-GB" b="1" dirty="0">
                <a:solidFill>
                  <a:schemeClr val="tx1"/>
                </a:solidFill>
                <a:latin typeface="Courier New" pitchFamily="-106" charset="0"/>
                <a:ea typeface="ＭＳ Ｐゴシック" pitchFamily="-106" charset="-128"/>
                <a:cs typeface="Courier New" pitchFamily="-106" charset="0"/>
              </a:rPr>
              <a:t>(</a:t>
            </a:r>
            <a:r>
              <a:rPr lang="en-GB" b="1" dirty="0" err="1">
                <a:solidFill>
                  <a:schemeClr val="tx1"/>
                </a:solidFill>
                <a:latin typeface="Courier New" pitchFamily="-106" charset="0"/>
                <a:ea typeface="ＭＳ Ｐゴシック" pitchFamily="-106" charset="-128"/>
                <a:cs typeface="Courier New" pitchFamily="-106" charset="0"/>
              </a:rPr>
              <a:t>obj</a:t>
            </a:r>
            <a:r>
              <a:rPr lang="en-GB" b="1" dirty="0">
                <a:solidFill>
                  <a:schemeClr val="tx1"/>
                </a:solidFill>
                <a:latin typeface="Courier New" pitchFamily="-106" charset="0"/>
                <a:ea typeface="ＭＳ Ｐゴシック" pitchFamily="-106" charset="-128"/>
                <a:cs typeface="Courier New" pitchFamily="-106" charset="0"/>
              </a:rPr>
              <a:t>)</a:t>
            </a:r>
            <a:r>
              <a:rPr lang="en-GB" b="1" dirty="0" smtClean="0">
                <a:solidFill>
                  <a:schemeClr val="tx1"/>
                </a:solidFill>
                <a:latin typeface="Courier New" pitchFamily="-106" charset="0"/>
                <a:ea typeface="ＭＳ Ｐゴシック" pitchFamily="-106" charset="-128"/>
                <a:cs typeface="Courier New" pitchFamily="-106" charset="0"/>
              </a:rPr>
              <a:t>;</a:t>
            </a:r>
          </a:p>
          <a:p>
            <a:pPr eaLnBrk="1" hangingPunct="1">
              <a:buFont typeface="Wingdings" pitchFamily="1" charset="2"/>
              <a:buNone/>
            </a:pPr>
            <a:endParaRPr lang="en-GB" b="1" dirty="0">
              <a:solidFill>
                <a:schemeClr val="tx1"/>
              </a:solidFill>
              <a:latin typeface="Courier New" pitchFamily="-106" charset="0"/>
              <a:ea typeface="ＭＳ Ｐゴシック" pitchFamily="-106" charset="-128"/>
              <a:cs typeface="Courier New" pitchFamily="-106" charset="0"/>
            </a:endParaRPr>
          </a:p>
          <a:p>
            <a:pPr eaLnBrk="1" hangingPunct="1">
              <a:buFont typeface="Wingdings" pitchFamily="1" charset="2"/>
              <a:buNone/>
            </a:pPr>
            <a:r>
              <a:rPr lang="en-GB" b="1" dirty="0" err="1" smtClean="0">
                <a:solidFill>
                  <a:schemeClr val="tx1"/>
                </a:solidFill>
                <a:latin typeface="Courier New" pitchFamily="-106" charset="0"/>
                <a:ea typeface="ＭＳ Ｐゴシック" pitchFamily="-106" charset="-128"/>
                <a:cs typeface="Courier New" pitchFamily="-106" charset="0"/>
              </a:rPr>
              <a:t>console.log</a:t>
            </a:r>
            <a:r>
              <a:rPr lang="en-GB" b="1" dirty="0" smtClean="0">
                <a:solidFill>
                  <a:schemeClr val="tx1"/>
                </a:solidFill>
                <a:latin typeface="Courier New" pitchFamily="-106" charset="0"/>
                <a:ea typeface="ＭＳ Ｐゴシック" pitchFamily="-106" charset="-128"/>
                <a:cs typeface="Courier New" pitchFamily="-106" charset="0"/>
              </a:rPr>
              <a:t>(</a:t>
            </a:r>
            <a:r>
              <a:rPr lang="en-GB" b="1" dirty="0" err="1" smtClean="0">
                <a:solidFill>
                  <a:schemeClr val="tx1"/>
                </a:solidFill>
                <a:latin typeface="Courier New" pitchFamily="-106" charset="0"/>
                <a:ea typeface="ＭＳ Ｐゴシック" pitchFamily="-106" charset="-128"/>
                <a:cs typeface="Courier New" pitchFamily="-106" charset="0"/>
              </a:rPr>
              <a:t>Object.isFrozen</a:t>
            </a:r>
            <a:r>
              <a:rPr lang="en-GB" b="1" dirty="0" smtClean="0">
                <a:solidFill>
                  <a:schemeClr val="tx1"/>
                </a:solidFill>
                <a:latin typeface="Courier New" pitchFamily="-106" charset="0"/>
                <a:ea typeface="ＭＳ Ｐゴシック" pitchFamily="-106" charset="-128"/>
                <a:cs typeface="Courier New" pitchFamily="-106" charset="0"/>
              </a:rPr>
              <a:t>(</a:t>
            </a:r>
            <a:r>
              <a:rPr lang="en-GB" b="1" dirty="0" err="1" smtClean="0">
                <a:solidFill>
                  <a:schemeClr val="tx1"/>
                </a:solidFill>
                <a:latin typeface="Courier New" pitchFamily="-106" charset="0"/>
                <a:ea typeface="ＭＳ Ｐゴシック" pitchFamily="-106" charset="-128"/>
                <a:cs typeface="Courier New" pitchFamily="-106" charset="0"/>
              </a:rPr>
              <a:t>obj</a:t>
            </a:r>
            <a:r>
              <a:rPr lang="en-GB" b="1" dirty="0" smtClean="0">
                <a:solidFill>
                  <a:schemeClr val="tx1"/>
                </a:solidFill>
                <a:latin typeface="Courier New" pitchFamily="-106" charset="0"/>
                <a:ea typeface="ＭＳ Ｐゴシック" pitchFamily="-106" charset="-128"/>
                <a:cs typeface="Courier New" pitchFamily="-106" charset="0"/>
              </a:rPr>
              <a:t>)); </a:t>
            </a:r>
            <a:r>
              <a:rPr lang="en-GB" b="1" dirty="0">
                <a:solidFill>
                  <a:srgbClr val="479B8F"/>
                </a:solidFill>
                <a:latin typeface="Courier New" pitchFamily="-106" charset="0"/>
                <a:ea typeface="ＭＳ Ｐゴシック" pitchFamily="-106" charset="-128"/>
                <a:cs typeface="Courier New" pitchFamily="-106" charset="0"/>
              </a:rPr>
              <a:t>// true</a:t>
            </a:r>
          </a:p>
          <a:p>
            <a:pPr eaLnBrk="1" hangingPunct="1">
              <a:buFont typeface="Wingdings" pitchFamily="1" charset="2"/>
              <a:buNone/>
            </a:pPr>
            <a:r>
              <a:rPr lang="en-GB" b="1" dirty="0" err="1">
                <a:solidFill>
                  <a:schemeClr val="tx1"/>
                </a:solidFill>
                <a:latin typeface="Courier New" pitchFamily="-106" charset="0"/>
                <a:ea typeface="ＭＳ Ｐゴシック" pitchFamily="-106" charset="-128"/>
                <a:cs typeface="Courier New" pitchFamily="-106" charset="0"/>
              </a:rPr>
              <a:t>obj.foo</a:t>
            </a:r>
            <a:r>
              <a:rPr lang="en-GB" b="1" dirty="0">
                <a:solidFill>
                  <a:schemeClr val="tx1"/>
                </a:solidFill>
                <a:latin typeface="Courier New" pitchFamily="-106" charset="0"/>
                <a:ea typeface="ＭＳ Ｐゴシック" pitchFamily="-106" charset="-128"/>
                <a:cs typeface="Courier New" pitchFamily="-106" charset="0"/>
              </a:rPr>
              <a:t> = </a:t>
            </a:r>
            <a:r>
              <a:rPr lang="en-GB" b="1" dirty="0" smtClean="0">
                <a:solidFill>
                  <a:schemeClr val="tx1"/>
                </a:solidFill>
                <a:latin typeface="Courier New" pitchFamily="-106" charset="0"/>
                <a:ea typeface="ＭＳ Ｐゴシック" pitchFamily="-106" charset="-128"/>
                <a:cs typeface="Courier New" pitchFamily="-106" charset="0"/>
              </a:rPr>
              <a:t>"</a:t>
            </a:r>
            <a:r>
              <a:rPr lang="en-GB" b="1" dirty="0">
                <a:solidFill>
                  <a:srgbClr val="00B050"/>
                </a:solidFill>
                <a:latin typeface="Courier New" pitchFamily="1" charset="0"/>
              </a:rPr>
              <a:t>foo</a:t>
            </a:r>
            <a:r>
              <a:rPr lang="en-GB" b="1" dirty="0" smtClean="0">
                <a:solidFill>
                  <a:schemeClr val="tx1"/>
                </a:solidFill>
                <a:latin typeface="Courier New" pitchFamily="-106" charset="0"/>
                <a:ea typeface="ＭＳ Ｐゴシック" pitchFamily="-106" charset="-128"/>
                <a:cs typeface="Courier New" pitchFamily="-106" charset="0"/>
              </a:rPr>
              <a:t>"</a:t>
            </a:r>
            <a:r>
              <a:rPr lang="en-GB" b="1" dirty="0">
                <a:solidFill>
                  <a:schemeClr val="tx1"/>
                </a:solidFill>
                <a:latin typeface="Courier New" pitchFamily="-106" charset="0"/>
                <a:ea typeface="ＭＳ Ｐゴシック" pitchFamily="-106" charset="-128"/>
                <a:cs typeface="Courier New" pitchFamily="-106" charset="0"/>
              </a:rPr>
              <a:t>; </a:t>
            </a:r>
            <a:r>
              <a:rPr lang="en-GB" b="1" dirty="0">
                <a:solidFill>
                  <a:srgbClr val="479B8F"/>
                </a:solidFill>
                <a:latin typeface="Courier New" pitchFamily="-106" charset="0"/>
                <a:ea typeface="ＭＳ Ｐゴシック" pitchFamily="-106" charset="-128"/>
                <a:cs typeface="Courier New" pitchFamily="-106" charset="0"/>
              </a:rPr>
              <a:t>// silently does nothing</a:t>
            </a:r>
          </a:p>
          <a:p>
            <a:pPr eaLnBrk="1" hangingPunct="1">
              <a:buFont typeface="Wingdings" pitchFamily="1" charset="2"/>
              <a:buNone/>
            </a:pPr>
            <a:r>
              <a:rPr lang="en-GB" b="1" dirty="0" err="1" smtClean="0">
                <a:solidFill>
                  <a:schemeClr val="tx1"/>
                </a:solidFill>
                <a:latin typeface="Courier New" pitchFamily="-106" charset="0"/>
                <a:ea typeface="ＭＳ Ｐゴシック" pitchFamily="-106" charset="-128"/>
                <a:cs typeface="Courier New" pitchFamily="-106" charset="0"/>
              </a:rPr>
              <a:t>obj.bar</a:t>
            </a:r>
            <a:r>
              <a:rPr lang="en-GB" b="1" dirty="0" smtClean="0">
                <a:solidFill>
                  <a:schemeClr val="tx1"/>
                </a:solidFill>
                <a:latin typeface="Courier New" pitchFamily="-106" charset="0"/>
                <a:ea typeface="ＭＳ Ｐゴシック" pitchFamily="-106" charset="-128"/>
                <a:cs typeface="Courier New" pitchFamily="-106" charset="0"/>
              </a:rPr>
              <a:t> </a:t>
            </a:r>
            <a:r>
              <a:rPr lang="en-GB" b="1" dirty="0">
                <a:solidFill>
                  <a:schemeClr val="tx1"/>
                </a:solidFill>
                <a:latin typeface="Courier New" pitchFamily="-106" charset="0"/>
                <a:ea typeface="ＭＳ Ｐゴシック" pitchFamily="-106" charset="-128"/>
                <a:cs typeface="Courier New" pitchFamily="-106" charset="0"/>
              </a:rPr>
              <a:t>= </a:t>
            </a:r>
            <a:r>
              <a:rPr lang="en-GB" b="1" dirty="0" smtClean="0">
                <a:solidFill>
                  <a:schemeClr val="tx1"/>
                </a:solidFill>
                <a:latin typeface="Courier New" pitchFamily="-106" charset="0"/>
                <a:ea typeface="ＭＳ Ｐゴシック" pitchFamily="-106" charset="-128"/>
                <a:cs typeface="Courier New" pitchFamily="-106" charset="0"/>
              </a:rPr>
              <a:t>"</a:t>
            </a:r>
            <a:r>
              <a:rPr lang="en-GB" b="1" dirty="0">
                <a:solidFill>
                  <a:srgbClr val="00B050"/>
                </a:solidFill>
                <a:latin typeface="Courier New" pitchFamily="1" charset="0"/>
              </a:rPr>
              <a:t>bar</a:t>
            </a:r>
            <a:r>
              <a:rPr lang="en-GB" b="1" dirty="0" smtClean="0">
                <a:solidFill>
                  <a:schemeClr val="tx1"/>
                </a:solidFill>
                <a:latin typeface="Courier New" pitchFamily="-106" charset="0"/>
                <a:ea typeface="ＭＳ Ｐゴシック" pitchFamily="-106" charset="-128"/>
                <a:cs typeface="Courier New" pitchFamily="-106" charset="0"/>
              </a:rPr>
              <a:t>"</a:t>
            </a:r>
            <a:r>
              <a:rPr lang="en-GB" b="1" dirty="0">
                <a:solidFill>
                  <a:schemeClr val="tx1"/>
                </a:solidFill>
                <a:latin typeface="Courier New" pitchFamily="-106" charset="0"/>
                <a:ea typeface="ＭＳ Ｐゴシック" pitchFamily="-106" charset="-128"/>
                <a:cs typeface="Courier New" pitchFamily="-106" charset="0"/>
              </a:rPr>
              <a:t>; </a:t>
            </a:r>
            <a:r>
              <a:rPr lang="en-GB" b="1" dirty="0">
                <a:solidFill>
                  <a:srgbClr val="479B8F"/>
                </a:solidFill>
                <a:latin typeface="Courier New" pitchFamily="-106" charset="0"/>
                <a:ea typeface="ＭＳ Ｐゴシック" pitchFamily="-106" charset="-128"/>
                <a:cs typeface="Courier New" pitchFamily="-106" charset="0"/>
              </a:rPr>
              <a:t>// silently doesn't add the property</a:t>
            </a:r>
          </a:p>
        </p:txBody>
      </p:sp>
    </p:spTree>
    <p:extLst>
      <p:ext uri="{BB962C8B-B14F-4D97-AF65-F5344CB8AC3E}">
        <p14:creationId xmlns:p14="http://schemas.microsoft.com/office/powerpoint/2010/main" val="491132814"/>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Questions ?</a:t>
            </a:r>
            <a:endParaRPr lang="fr-FR" dirty="0"/>
          </a:p>
        </p:txBody>
      </p:sp>
      <p:pic>
        <p:nvPicPr>
          <p:cNvPr id="4" name="Picture 6"/>
          <p:cNvPicPr>
            <a:picLocks noChangeAspect="1" noChangeArrowheads="1"/>
          </p:cNvPicPr>
          <p:nvPr/>
        </p:nvPicPr>
        <p:blipFill>
          <a:blip r:embed="rId2" cstate="print"/>
          <a:srcRect/>
          <a:stretch>
            <a:fillRect/>
          </a:stretch>
        </p:blipFill>
        <p:spPr bwMode="auto">
          <a:xfrm>
            <a:off x="2483768" y="1129308"/>
            <a:ext cx="4241200" cy="3832027"/>
          </a:xfrm>
          <a:prstGeom prst="rect">
            <a:avLst/>
          </a:prstGeom>
          <a:noFill/>
          <a:ln w="12700">
            <a:noFill/>
            <a:miter lim="800000"/>
            <a:headEnd type="none" w="sm" len="sm"/>
            <a:tailEnd type="none" w="sm" len="sm"/>
          </a:ln>
          <a:effectLst/>
        </p:spPr>
      </p:pic>
      <p:pic>
        <p:nvPicPr>
          <p:cNvPr id="6" name="Image 3" descr="icon_chrono.png"/>
          <p:cNvPicPr>
            <a:picLocks noChangeAspect="1"/>
          </p:cNvPicPr>
          <p:nvPr/>
        </p:nvPicPr>
        <p:blipFill>
          <a:blip r:embed="rId3" cstate="print"/>
          <a:srcRect/>
          <a:stretch>
            <a:fillRect/>
          </a:stretch>
        </p:blipFill>
        <p:spPr bwMode="auto">
          <a:xfrm>
            <a:off x="107504" y="121196"/>
            <a:ext cx="978956" cy="864096"/>
          </a:xfrm>
          <a:prstGeom prst="rect">
            <a:avLst/>
          </a:prstGeom>
          <a:noFill/>
          <a:ln w="9525">
            <a:noFill/>
            <a:miter lim="800000"/>
            <a:headEnd/>
            <a:tailEnd/>
          </a:ln>
        </p:spPr>
      </p:pic>
    </p:spTree>
    <p:extLst>
      <p:ext uri="{BB962C8B-B14F-4D97-AF65-F5344CB8AC3E}">
        <p14:creationId xmlns:p14="http://schemas.microsoft.com/office/powerpoint/2010/main" val="1490903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style.rotation</p:attrName>
                                        </p:attrNameLst>
                                      </p:cBhvr>
                                      <p:tavLst>
                                        <p:tav tm="0">
                                          <p:val>
                                            <p:fltVal val="720"/>
                                          </p:val>
                                        </p:tav>
                                        <p:tav tm="100000">
                                          <p:val>
                                            <p:fltVal val="0"/>
                                          </p:val>
                                        </p:tav>
                                      </p:tavLst>
                                    </p:anim>
                                    <p:anim calcmode="lin" valueType="num">
                                      <p:cBhvr>
                                        <p:cTn id="9" dur="1000" fill="hold"/>
                                        <p:tgtEl>
                                          <p:spTgt spid="4"/>
                                        </p:tgtEl>
                                        <p:attrNameLst>
                                          <p:attrName>ppt_h</p:attrName>
                                        </p:attrNameLst>
                                      </p:cBhvr>
                                      <p:tavLst>
                                        <p:tav tm="0">
                                          <p:val>
                                            <p:fltVal val="0"/>
                                          </p:val>
                                        </p:tav>
                                        <p:tav tm="100000">
                                          <p:val>
                                            <p:strVal val="#ppt_h"/>
                                          </p:val>
                                        </p:tav>
                                      </p:tavLst>
                                    </p:anim>
                                    <p:anim calcmode="lin" valueType="num">
                                      <p:cBhvr>
                                        <p:cTn id="10" dur="1000" fill="hold"/>
                                        <p:tgtEl>
                                          <p:spTgt spid="4"/>
                                        </p:tgtEl>
                                        <p:attrNameLst>
                                          <p:attrName>ppt_w</p:attrName>
                                        </p:attrNameLst>
                                      </p:cBhvr>
                                      <p:tavLst>
                                        <p:tav tm="0">
                                          <p:val>
                                            <p:fltVal val="0"/>
                                          </p:val>
                                        </p:tav>
                                        <p:tav tm="100000">
                                          <p:val>
                                            <p:strVal val="#ppt_w"/>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p:txBody>
          <a:bodyPr/>
          <a:lstStyle/>
          <a:p>
            <a:r>
              <a:rPr lang="en-US" dirty="0"/>
              <a:t>JavaScript uses syntax influenced by that of </a:t>
            </a:r>
            <a:r>
              <a:rPr lang="en-US" dirty="0" smtClean="0"/>
              <a:t>C</a:t>
            </a:r>
          </a:p>
          <a:p>
            <a:endParaRPr lang="en-US" dirty="0" smtClean="0"/>
          </a:p>
          <a:p>
            <a:r>
              <a:rPr lang="en-US" dirty="0" smtClean="0"/>
              <a:t>A weakly </a:t>
            </a:r>
            <a:r>
              <a:rPr lang="en-US" dirty="0"/>
              <a:t>typed programming </a:t>
            </a:r>
            <a:r>
              <a:rPr lang="en-US" dirty="0" smtClean="0"/>
              <a:t>language</a:t>
            </a:r>
          </a:p>
          <a:p>
            <a:pPr lvl="1"/>
            <a:r>
              <a:rPr lang="en-US" dirty="0" smtClean="0"/>
              <a:t>No need to specify the type</a:t>
            </a:r>
          </a:p>
          <a:p>
            <a:pPr lvl="1"/>
            <a:r>
              <a:rPr lang="en-US" dirty="0" smtClean="0"/>
              <a:t>Support implicit </a:t>
            </a:r>
            <a:r>
              <a:rPr lang="en-US" dirty="0"/>
              <a:t>type </a:t>
            </a:r>
            <a:r>
              <a:rPr lang="en-US" dirty="0" smtClean="0"/>
              <a:t>conversion</a:t>
            </a:r>
          </a:p>
        </p:txBody>
      </p:sp>
      <p:sp>
        <p:nvSpPr>
          <p:cNvPr id="4" name="Titre 1"/>
          <p:cNvSpPr txBox="1">
            <a:spLocks/>
          </p:cNvSpPr>
          <p:nvPr/>
        </p:nvSpPr>
        <p:spPr bwMode="auto">
          <a:xfrm>
            <a:off x="1116013" y="336550"/>
            <a:ext cx="7777162" cy="5048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sz="3600" b="1" i="0" u="none" strike="noStrike" kern="1200" cap="none" spc="0" normalizeH="0" baseline="0" dirty="0" smtClean="0">
                <a:ln>
                  <a:noFill/>
                </a:ln>
                <a:solidFill>
                  <a:schemeClr val="tx1"/>
                </a:solidFill>
                <a:effectLst/>
                <a:uLnTx/>
                <a:uFillTx/>
                <a:latin typeface="+mj-lt"/>
                <a:ea typeface="ＭＳ Ｐゴシック" pitchFamily="34" charset="-128"/>
                <a:cs typeface="ＭＳ Ｐゴシック" charset="0"/>
              </a:rPr>
              <a:t>Syntax &amp; Types</a:t>
            </a:r>
          </a:p>
        </p:txBody>
      </p:sp>
      <p:sp>
        <p:nvSpPr>
          <p:cNvPr id="5" name="Espace réservé du contenu 3"/>
          <p:cNvSpPr txBox="1">
            <a:spLocks/>
          </p:cNvSpPr>
          <p:nvPr/>
        </p:nvSpPr>
        <p:spPr>
          <a:xfrm>
            <a:off x="1116013" y="0"/>
            <a:ext cx="7777162" cy="336550"/>
          </a:xfrm>
          <a:prstGeom prst="rect">
            <a:avLst/>
          </a:prstGeom>
        </p:spPr>
        <p:txBody>
          <a:bodyPr/>
          <a:lstStyle/>
          <a:p>
            <a:pPr marL="342900" lvl="0" indent="-342900" defTabSz="457200">
              <a:spcBef>
                <a:spcPct val="20000"/>
              </a:spcBef>
              <a:defRPr/>
            </a:pPr>
            <a:r>
              <a:rPr lang="en-US" dirty="0">
                <a:latin typeface="+mn-lt"/>
                <a:cs typeface="ＭＳ Ｐゴシック" charset="0"/>
              </a:rPr>
              <a:t>Reminders</a:t>
            </a:r>
            <a:endParaRPr kumimoji="0" lang="en-US" b="0" i="0" u="none" strike="noStrike" kern="1200" cap="none" spc="0" normalizeH="0" baseline="0" dirty="0" smtClean="0">
              <a:ln>
                <a:noFill/>
              </a:ln>
              <a:solidFill>
                <a:schemeClr val="tx1"/>
              </a:solidFill>
              <a:effectLst/>
              <a:uLnTx/>
              <a:uFillTx/>
              <a:latin typeface="+mn-lt"/>
              <a:ea typeface="ＭＳ Ｐゴシック" pitchFamily="34" charset="-128"/>
              <a:cs typeface="ＭＳ Ｐゴシック" charset="0"/>
            </a:endParaRPr>
          </a:p>
        </p:txBody>
      </p:sp>
      <p:pic>
        <p:nvPicPr>
          <p:cNvPr id="8" name="Image 6" descr="test_icon.png"/>
          <p:cNvPicPr>
            <a:picLocks noChangeAspect="1"/>
          </p:cNvPicPr>
          <p:nvPr/>
        </p:nvPicPr>
        <p:blipFill>
          <a:blip r:embed="rId2" cstate="print"/>
          <a:srcRect/>
          <a:stretch>
            <a:fillRect/>
          </a:stretch>
        </p:blipFill>
        <p:spPr bwMode="auto">
          <a:xfrm>
            <a:off x="107950" y="120650"/>
            <a:ext cx="977900" cy="865188"/>
          </a:xfrm>
          <a:prstGeom prst="rect">
            <a:avLst/>
          </a:prstGeom>
          <a:noFill/>
          <a:ln w="9525">
            <a:noFill/>
            <a:miter lim="800000"/>
            <a:headEnd/>
            <a:tailEnd/>
          </a:ln>
        </p:spPr>
      </p:pic>
    </p:spTree>
    <p:extLst>
      <p:ext uri="{BB962C8B-B14F-4D97-AF65-F5344CB8AC3E}">
        <p14:creationId xmlns:p14="http://schemas.microsoft.com/office/powerpoint/2010/main" val="3756120692"/>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Strict Mode</a:t>
            </a:r>
            <a:endParaRPr lang="en-US" dirty="0"/>
          </a:p>
        </p:txBody>
      </p:sp>
      <p:sp>
        <p:nvSpPr>
          <p:cNvPr id="3" name="Espace réservé du texte 2"/>
          <p:cNvSpPr>
            <a:spLocks noGrp="1"/>
          </p:cNvSpPr>
          <p:nvPr>
            <p:ph type="body" idx="1"/>
          </p:nvPr>
        </p:nvSpPr>
        <p:spPr/>
        <p:txBody>
          <a:bodyPr/>
          <a:lstStyle/>
          <a:p>
            <a:pPr>
              <a:defRPr/>
            </a:pPr>
            <a:r>
              <a:rPr lang="en-US" dirty="0"/>
              <a:t>Go further with JavaScript…</a:t>
            </a:r>
          </a:p>
        </p:txBody>
      </p:sp>
      <p:pic>
        <p:nvPicPr>
          <p:cNvPr id="4" name="Picture 3"/>
          <p:cNvPicPr>
            <a:picLocks noChangeAspect="1"/>
          </p:cNvPicPr>
          <p:nvPr/>
        </p:nvPicPr>
        <p:blipFill rotWithShape="1">
          <a:blip r:embed="rId2"/>
          <a:srcRect t="15197" b="20144"/>
          <a:stretch/>
        </p:blipFill>
        <p:spPr>
          <a:xfrm>
            <a:off x="4644008" y="2073800"/>
            <a:ext cx="4190260" cy="2871932"/>
          </a:xfrm>
          <a:prstGeom prst="rect">
            <a:avLst/>
          </a:prstGeom>
        </p:spPr>
      </p:pic>
      <p:pic>
        <p:nvPicPr>
          <p:cNvPr id="5" name="Picture 4" descr="Screen Shot 2012-07-27 at 3.52.5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60032" y="4945732"/>
            <a:ext cx="3911367" cy="238083"/>
          </a:xfrm>
          <a:prstGeom prst="rect">
            <a:avLst/>
          </a:prstGeom>
        </p:spPr>
      </p:pic>
    </p:spTree>
    <p:extLst>
      <p:ext uri="{BB962C8B-B14F-4D97-AF65-F5344CB8AC3E}">
        <p14:creationId xmlns:p14="http://schemas.microsoft.com/office/powerpoint/2010/main" val="2291115325"/>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Espace réservé du contenu 2"/>
          <p:cNvSpPr>
            <a:spLocks noGrp="1"/>
          </p:cNvSpPr>
          <p:nvPr>
            <p:ph idx="1"/>
          </p:nvPr>
        </p:nvSpPr>
        <p:spPr>
          <a:xfrm>
            <a:off x="395536" y="1128713"/>
            <a:ext cx="8497639" cy="4230687"/>
          </a:xfrm>
        </p:spPr>
        <p:txBody>
          <a:bodyPr/>
          <a:lstStyle/>
          <a:p>
            <a:pPr eaLnBrk="1" hangingPunct="1">
              <a:lnSpc>
                <a:spcPct val="90000"/>
              </a:lnSpc>
            </a:pPr>
            <a:r>
              <a:rPr lang="en-US" dirty="0" err="1" smtClean="0"/>
              <a:t>ECMAScript</a:t>
            </a:r>
            <a:r>
              <a:rPr lang="en-US" dirty="0" smtClean="0"/>
              <a:t> 5 introduce </a:t>
            </a:r>
            <a:r>
              <a:rPr lang="en-US" i="1" dirty="0" smtClean="0"/>
              <a:t>Strict mode</a:t>
            </a:r>
          </a:p>
          <a:p>
            <a:pPr eaLnBrk="1" hangingPunct="1">
              <a:lnSpc>
                <a:spcPct val="90000"/>
              </a:lnSpc>
            </a:pPr>
            <a:endParaRPr lang="en-US" dirty="0" smtClean="0"/>
          </a:p>
          <a:p>
            <a:pPr eaLnBrk="1" hangingPunct="1">
              <a:lnSpc>
                <a:spcPct val="90000"/>
              </a:lnSpc>
            </a:pPr>
            <a:r>
              <a:rPr lang="en-US" dirty="0" smtClean="0"/>
              <a:t>A </a:t>
            </a:r>
            <a:r>
              <a:rPr lang="en-US" dirty="0"/>
              <a:t>way to opt in to a restricted variant </a:t>
            </a:r>
            <a:r>
              <a:rPr lang="en-US" dirty="0" smtClean="0"/>
              <a:t>of JavaScript</a:t>
            </a:r>
          </a:p>
        </p:txBody>
      </p:sp>
      <p:sp>
        <p:nvSpPr>
          <p:cNvPr id="2" name="Titre 1"/>
          <p:cNvSpPr>
            <a:spLocks noGrp="1"/>
          </p:cNvSpPr>
          <p:nvPr>
            <p:ph type="title"/>
          </p:nvPr>
        </p:nvSpPr>
        <p:spPr/>
        <p:txBody>
          <a:bodyPr/>
          <a:lstStyle/>
          <a:p>
            <a:r>
              <a:rPr lang="en-US" dirty="0" smtClean="0"/>
              <a:t>Presentation</a:t>
            </a:r>
            <a:endParaRPr lang="en-US" dirty="0"/>
          </a:p>
        </p:txBody>
      </p:sp>
      <p:sp>
        <p:nvSpPr>
          <p:cNvPr id="4" name="Espace réservé du contenu 3"/>
          <p:cNvSpPr>
            <a:spLocks noGrp="1"/>
          </p:cNvSpPr>
          <p:nvPr>
            <p:ph sz="quarter" idx="13"/>
          </p:nvPr>
        </p:nvSpPr>
        <p:spPr/>
        <p:txBody>
          <a:bodyPr/>
          <a:lstStyle/>
          <a:p>
            <a:r>
              <a:rPr lang="en-US" dirty="0"/>
              <a:t>Strict Mode</a:t>
            </a:r>
            <a:endParaRPr lang="fr-FR" dirty="0"/>
          </a:p>
        </p:txBody>
      </p:sp>
      <p:pic>
        <p:nvPicPr>
          <p:cNvPr id="8" name="Image 5"/>
          <p:cNvPicPr>
            <a:picLocks noChangeAspect="1"/>
          </p:cNvPicPr>
          <p:nvPr/>
        </p:nvPicPr>
        <p:blipFill>
          <a:blip r:embed="rId2" cstate="print"/>
          <a:srcRect/>
          <a:stretch>
            <a:fillRect/>
          </a:stretch>
        </p:blipFill>
        <p:spPr bwMode="auto">
          <a:xfrm>
            <a:off x="34925" y="49213"/>
            <a:ext cx="677863" cy="787400"/>
          </a:xfrm>
          <a:prstGeom prst="rect">
            <a:avLst/>
          </a:prstGeom>
          <a:noFill/>
          <a:ln w="9525">
            <a:noFill/>
            <a:miter lim="800000"/>
            <a:headEnd/>
            <a:tailEnd/>
          </a:ln>
        </p:spPr>
      </p:pic>
      <p:pic>
        <p:nvPicPr>
          <p:cNvPr id="3" name="Picture 2"/>
          <p:cNvPicPr>
            <a:picLocks noChangeAspect="1"/>
          </p:cNvPicPr>
          <p:nvPr/>
        </p:nvPicPr>
        <p:blipFill>
          <a:blip r:embed="rId3"/>
          <a:stretch>
            <a:fillRect/>
          </a:stretch>
        </p:blipFill>
        <p:spPr>
          <a:xfrm>
            <a:off x="6732240" y="3289548"/>
            <a:ext cx="2222500" cy="1879600"/>
          </a:xfrm>
          <a:prstGeom prst="rect">
            <a:avLst/>
          </a:prstGeom>
        </p:spPr>
      </p:pic>
    </p:spTree>
    <p:extLst>
      <p:ext uri="{BB962C8B-B14F-4D97-AF65-F5344CB8AC3E}">
        <p14:creationId xmlns:p14="http://schemas.microsoft.com/office/powerpoint/2010/main" val="2441094412"/>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Espace réservé du contenu 2"/>
          <p:cNvSpPr>
            <a:spLocks noGrp="1"/>
          </p:cNvSpPr>
          <p:nvPr>
            <p:ph idx="1"/>
          </p:nvPr>
        </p:nvSpPr>
        <p:spPr>
          <a:xfrm>
            <a:off x="395536" y="1128713"/>
            <a:ext cx="8497639" cy="4230687"/>
          </a:xfrm>
        </p:spPr>
        <p:txBody>
          <a:bodyPr/>
          <a:lstStyle/>
          <a:p>
            <a:pPr eaLnBrk="1" hangingPunct="1">
              <a:lnSpc>
                <a:spcPct val="90000"/>
              </a:lnSpc>
            </a:pPr>
            <a:r>
              <a:rPr lang="en-US" dirty="0" smtClean="0"/>
              <a:t>Several changes </a:t>
            </a:r>
            <a:r>
              <a:rPr lang="en-US" dirty="0"/>
              <a:t>to normal </a:t>
            </a:r>
            <a:r>
              <a:rPr lang="en-US" dirty="0" smtClean="0"/>
              <a:t>semantics:</a:t>
            </a:r>
            <a:endParaRPr lang="en-US" dirty="0"/>
          </a:p>
          <a:p>
            <a:pPr lvl="1" eaLnBrk="1" hangingPunct="1">
              <a:lnSpc>
                <a:spcPct val="90000"/>
              </a:lnSpc>
            </a:pPr>
            <a:r>
              <a:rPr lang="en-US" dirty="0"/>
              <a:t>Eliminates some language pitfalls that didn't cause errors by changing them to produce </a:t>
            </a:r>
            <a:r>
              <a:rPr lang="en-US" dirty="0" smtClean="0"/>
              <a:t>errors</a:t>
            </a:r>
          </a:p>
          <a:p>
            <a:pPr lvl="1" eaLnBrk="1" hangingPunct="1">
              <a:lnSpc>
                <a:spcPct val="90000"/>
              </a:lnSpc>
            </a:pPr>
            <a:endParaRPr lang="en-US" dirty="0" smtClean="0"/>
          </a:p>
          <a:p>
            <a:pPr lvl="1" eaLnBrk="1" hangingPunct="1">
              <a:lnSpc>
                <a:spcPct val="90000"/>
              </a:lnSpc>
            </a:pPr>
            <a:r>
              <a:rPr lang="en-US" dirty="0" smtClean="0"/>
              <a:t>Fixes </a:t>
            </a:r>
            <a:r>
              <a:rPr lang="en-US" dirty="0"/>
              <a:t>mistakes that make it difficult for </a:t>
            </a:r>
            <a:r>
              <a:rPr lang="en-US" dirty="0" smtClean="0"/>
              <a:t>JS engines </a:t>
            </a:r>
            <a:r>
              <a:rPr lang="en-US" dirty="0"/>
              <a:t>to perform </a:t>
            </a:r>
            <a:r>
              <a:rPr lang="en-US" dirty="0" smtClean="0"/>
              <a:t>optimizations</a:t>
            </a:r>
          </a:p>
          <a:p>
            <a:pPr lvl="1" eaLnBrk="1" hangingPunct="1">
              <a:lnSpc>
                <a:spcPct val="90000"/>
              </a:lnSpc>
            </a:pPr>
            <a:endParaRPr lang="en-US" dirty="0" smtClean="0"/>
          </a:p>
          <a:p>
            <a:pPr lvl="1" eaLnBrk="1" hangingPunct="1">
              <a:lnSpc>
                <a:spcPct val="90000"/>
              </a:lnSpc>
            </a:pPr>
            <a:r>
              <a:rPr lang="en-US" dirty="0" smtClean="0"/>
              <a:t>Prohibits </a:t>
            </a:r>
            <a:r>
              <a:rPr lang="en-US" dirty="0"/>
              <a:t>some syntax likely to be defined in future versions of </a:t>
            </a:r>
            <a:r>
              <a:rPr lang="en-US" dirty="0" err="1"/>
              <a:t>ECMAScript</a:t>
            </a:r>
            <a:endParaRPr lang="en-US" dirty="0"/>
          </a:p>
        </p:txBody>
      </p:sp>
      <p:sp>
        <p:nvSpPr>
          <p:cNvPr id="2" name="Titre 1"/>
          <p:cNvSpPr>
            <a:spLocks noGrp="1"/>
          </p:cNvSpPr>
          <p:nvPr>
            <p:ph type="title"/>
          </p:nvPr>
        </p:nvSpPr>
        <p:spPr/>
        <p:txBody>
          <a:bodyPr/>
          <a:lstStyle/>
          <a:p>
            <a:r>
              <a:rPr lang="en-US" dirty="0" smtClean="0"/>
              <a:t>What is the difference ?</a:t>
            </a:r>
            <a:endParaRPr lang="en-US" dirty="0"/>
          </a:p>
        </p:txBody>
      </p:sp>
      <p:sp>
        <p:nvSpPr>
          <p:cNvPr id="4" name="Espace réservé du contenu 3"/>
          <p:cNvSpPr>
            <a:spLocks noGrp="1"/>
          </p:cNvSpPr>
          <p:nvPr>
            <p:ph sz="quarter" idx="13"/>
          </p:nvPr>
        </p:nvSpPr>
        <p:spPr/>
        <p:txBody>
          <a:bodyPr/>
          <a:lstStyle/>
          <a:p>
            <a:r>
              <a:rPr lang="en-US" dirty="0"/>
              <a:t>Strict Mode</a:t>
            </a:r>
            <a:endParaRPr lang="fr-FR" dirty="0"/>
          </a:p>
        </p:txBody>
      </p:sp>
      <p:pic>
        <p:nvPicPr>
          <p:cNvPr id="8" name="Image 5"/>
          <p:cNvPicPr>
            <a:picLocks noChangeAspect="1"/>
          </p:cNvPicPr>
          <p:nvPr/>
        </p:nvPicPr>
        <p:blipFill>
          <a:blip r:embed="rId2" cstate="print"/>
          <a:srcRect/>
          <a:stretch>
            <a:fillRect/>
          </a:stretch>
        </p:blipFill>
        <p:spPr bwMode="auto">
          <a:xfrm>
            <a:off x="34925" y="49213"/>
            <a:ext cx="677863" cy="787400"/>
          </a:xfrm>
          <a:prstGeom prst="rect">
            <a:avLst/>
          </a:prstGeom>
          <a:noFill/>
          <a:ln w="9525">
            <a:noFill/>
            <a:miter lim="800000"/>
            <a:headEnd/>
            <a:tailEnd/>
          </a:ln>
        </p:spPr>
      </p:pic>
    </p:spTree>
    <p:extLst>
      <p:ext uri="{BB962C8B-B14F-4D97-AF65-F5344CB8AC3E}">
        <p14:creationId xmlns:p14="http://schemas.microsoft.com/office/powerpoint/2010/main" val="312088753"/>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Espace réservé du contenu 2"/>
          <p:cNvSpPr>
            <a:spLocks noGrp="1"/>
          </p:cNvSpPr>
          <p:nvPr>
            <p:ph idx="1"/>
          </p:nvPr>
        </p:nvSpPr>
        <p:spPr>
          <a:xfrm>
            <a:off x="395536" y="1128713"/>
            <a:ext cx="8497639" cy="4230687"/>
          </a:xfrm>
        </p:spPr>
        <p:txBody>
          <a:bodyPr/>
          <a:lstStyle/>
          <a:p>
            <a:pPr eaLnBrk="1" hangingPunct="1">
              <a:lnSpc>
                <a:spcPct val="90000"/>
              </a:lnSpc>
            </a:pPr>
            <a:endParaRPr lang="en-US" dirty="0" smtClean="0"/>
          </a:p>
          <a:p>
            <a:pPr eaLnBrk="1" hangingPunct="1">
              <a:lnSpc>
                <a:spcPct val="90000"/>
              </a:lnSpc>
            </a:pPr>
            <a:r>
              <a:rPr lang="en-US" dirty="0" smtClean="0"/>
              <a:t>Strict </a:t>
            </a:r>
            <a:r>
              <a:rPr lang="en-US" dirty="0"/>
              <a:t>mode applies to entire scripts or to individual </a:t>
            </a:r>
            <a:r>
              <a:rPr lang="en-US" dirty="0" smtClean="0"/>
              <a:t>functions</a:t>
            </a:r>
          </a:p>
          <a:p>
            <a:pPr eaLnBrk="1" hangingPunct="1">
              <a:lnSpc>
                <a:spcPct val="90000"/>
              </a:lnSpc>
            </a:pPr>
            <a:endParaRPr lang="en-US" dirty="0" smtClean="0"/>
          </a:p>
          <a:p>
            <a:pPr eaLnBrk="1" hangingPunct="1">
              <a:lnSpc>
                <a:spcPct val="90000"/>
              </a:lnSpc>
            </a:pPr>
            <a:r>
              <a:rPr lang="en-US" dirty="0" smtClean="0"/>
              <a:t>It </a:t>
            </a:r>
            <a:r>
              <a:rPr lang="en-US" dirty="0"/>
              <a:t>doesn't apply to block </a:t>
            </a:r>
            <a:r>
              <a:rPr lang="en-US" dirty="0" smtClean="0"/>
              <a:t>statements</a:t>
            </a:r>
          </a:p>
          <a:p>
            <a:pPr lvl="1" eaLnBrk="1" hangingPunct="1">
              <a:lnSpc>
                <a:spcPct val="90000"/>
              </a:lnSpc>
            </a:pPr>
            <a:r>
              <a:rPr lang="en-US" dirty="0" smtClean="0"/>
              <a:t>if, for, while…</a:t>
            </a:r>
          </a:p>
          <a:p>
            <a:pPr lvl="1" eaLnBrk="1" hangingPunct="1">
              <a:lnSpc>
                <a:spcPct val="90000"/>
              </a:lnSpc>
            </a:pPr>
            <a:endParaRPr lang="en-US" dirty="0"/>
          </a:p>
          <a:p>
            <a:pPr eaLnBrk="1" hangingPunct="1">
              <a:lnSpc>
                <a:spcPct val="90000"/>
              </a:lnSpc>
            </a:pPr>
            <a:endParaRPr lang="en-US" dirty="0"/>
          </a:p>
        </p:txBody>
      </p:sp>
      <p:sp>
        <p:nvSpPr>
          <p:cNvPr id="2" name="Titre 1"/>
          <p:cNvSpPr>
            <a:spLocks noGrp="1"/>
          </p:cNvSpPr>
          <p:nvPr>
            <p:ph type="title"/>
          </p:nvPr>
        </p:nvSpPr>
        <p:spPr/>
        <p:txBody>
          <a:bodyPr/>
          <a:lstStyle/>
          <a:p>
            <a:r>
              <a:rPr lang="en-US" dirty="0" smtClean="0"/>
              <a:t>Scope</a:t>
            </a:r>
            <a:endParaRPr lang="en-US" dirty="0"/>
          </a:p>
        </p:txBody>
      </p:sp>
      <p:sp>
        <p:nvSpPr>
          <p:cNvPr id="4" name="Espace réservé du contenu 3"/>
          <p:cNvSpPr>
            <a:spLocks noGrp="1"/>
          </p:cNvSpPr>
          <p:nvPr>
            <p:ph sz="quarter" idx="13"/>
          </p:nvPr>
        </p:nvSpPr>
        <p:spPr/>
        <p:txBody>
          <a:bodyPr/>
          <a:lstStyle/>
          <a:p>
            <a:r>
              <a:rPr lang="en-US" dirty="0"/>
              <a:t>Strict Mode</a:t>
            </a:r>
            <a:endParaRPr lang="fr-FR" dirty="0"/>
          </a:p>
        </p:txBody>
      </p:sp>
      <p:pic>
        <p:nvPicPr>
          <p:cNvPr id="8" name="Image 5"/>
          <p:cNvPicPr>
            <a:picLocks noChangeAspect="1"/>
          </p:cNvPicPr>
          <p:nvPr/>
        </p:nvPicPr>
        <p:blipFill>
          <a:blip r:embed="rId2" cstate="print"/>
          <a:srcRect/>
          <a:stretch>
            <a:fillRect/>
          </a:stretch>
        </p:blipFill>
        <p:spPr bwMode="auto">
          <a:xfrm>
            <a:off x="34925" y="49213"/>
            <a:ext cx="677863" cy="787400"/>
          </a:xfrm>
          <a:prstGeom prst="rect">
            <a:avLst/>
          </a:prstGeom>
          <a:noFill/>
          <a:ln w="9525">
            <a:noFill/>
            <a:miter lim="800000"/>
            <a:headEnd/>
            <a:tailEnd/>
          </a:ln>
        </p:spPr>
      </p:pic>
    </p:spTree>
    <p:extLst>
      <p:ext uri="{BB962C8B-B14F-4D97-AF65-F5344CB8AC3E}">
        <p14:creationId xmlns:p14="http://schemas.microsoft.com/office/powerpoint/2010/main" val="2297344478"/>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Espace réservé du contenu 2"/>
          <p:cNvSpPr>
            <a:spLocks noGrp="1"/>
          </p:cNvSpPr>
          <p:nvPr>
            <p:ph idx="1"/>
          </p:nvPr>
        </p:nvSpPr>
        <p:spPr>
          <a:xfrm>
            <a:off x="395536" y="1128713"/>
            <a:ext cx="8497639" cy="4230687"/>
          </a:xfrm>
        </p:spPr>
        <p:txBody>
          <a:bodyPr/>
          <a:lstStyle/>
          <a:p>
            <a:pPr eaLnBrk="1" hangingPunct="1">
              <a:lnSpc>
                <a:spcPct val="90000"/>
              </a:lnSpc>
            </a:pPr>
            <a:r>
              <a:rPr lang="en-US" dirty="0" smtClean="0"/>
              <a:t>To invoke strict mode for an entire script</a:t>
            </a:r>
          </a:p>
          <a:p>
            <a:pPr lvl="1" eaLnBrk="1" hangingPunct="1">
              <a:lnSpc>
                <a:spcPct val="90000"/>
              </a:lnSpc>
            </a:pPr>
            <a:endParaRPr lang="en-US" dirty="0" smtClean="0"/>
          </a:p>
          <a:p>
            <a:pPr lvl="1" eaLnBrk="1" hangingPunct="1">
              <a:lnSpc>
                <a:spcPct val="90000"/>
              </a:lnSpc>
            </a:pPr>
            <a:r>
              <a:rPr lang="en-US" dirty="0" smtClean="0"/>
              <a:t>Put "use strict" before any other statements</a:t>
            </a:r>
            <a:endParaRPr lang="en-US" dirty="0"/>
          </a:p>
        </p:txBody>
      </p:sp>
      <p:sp>
        <p:nvSpPr>
          <p:cNvPr id="2" name="Titre 1"/>
          <p:cNvSpPr>
            <a:spLocks noGrp="1"/>
          </p:cNvSpPr>
          <p:nvPr>
            <p:ph type="title"/>
          </p:nvPr>
        </p:nvSpPr>
        <p:spPr/>
        <p:txBody>
          <a:bodyPr/>
          <a:lstStyle/>
          <a:p>
            <a:r>
              <a:rPr lang="en-US" dirty="0" smtClean="0"/>
              <a:t>Put the strict mode on</a:t>
            </a:r>
            <a:endParaRPr lang="en-US" dirty="0"/>
          </a:p>
        </p:txBody>
      </p:sp>
      <p:sp>
        <p:nvSpPr>
          <p:cNvPr id="4" name="Espace réservé du contenu 3"/>
          <p:cNvSpPr>
            <a:spLocks noGrp="1"/>
          </p:cNvSpPr>
          <p:nvPr>
            <p:ph sz="quarter" idx="13"/>
          </p:nvPr>
        </p:nvSpPr>
        <p:spPr/>
        <p:txBody>
          <a:bodyPr/>
          <a:lstStyle/>
          <a:p>
            <a:r>
              <a:rPr lang="en-US" dirty="0"/>
              <a:t>Strict Mode</a:t>
            </a:r>
            <a:endParaRPr lang="fr-FR" dirty="0"/>
          </a:p>
        </p:txBody>
      </p:sp>
      <p:pic>
        <p:nvPicPr>
          <p:cNvPr id="8" name="Image 5"/>
          <p:cNvPicPr>
            <a:picLocks noChangeAspect="1"/>
          </p:cNvPicPr>
          <p:nvPr/>
        </p:nvPicPr>
        <p:blipFill>
          <a:blip r:embed="rId2" cstate="print"/>
          <a:srcRect/>
          <a:stretch>
            <a:fillRect/>
          </a:stretch>
        </p:blipFill>
        <p:spPr bwMode="auto">
          <a:xfrm>
            <a:off x="34925" y="49213"/>
            <a:ext cx="677863" cy="787400"/>
          </a:xfrm>
          <a:prstGeom prst="rect">
            <a:avLst/>
          </a:prstGeom>
          <a:noFill/>
          <a:ln w="9525">
            <a:noFill/>
            <a:miter lim="800000"/>
            <a:headEnd/>
            <a:tailEnd/>
          </a:ln>
        </p:spPr>
      </p:pic>
      <p:sp>
        <p:nvSpPr>
          <p:cNvPr id="6" name="Rectangle à coins arrondis 4"/>
          <p:cNvSpPr/>
          <p:nvPr/>
        </p:nvSpPr>
        <p:spPr>
          <a:xfrm>
            <a:off x="179512" y="3289548"/>
            <a:ext cx="8785225" cy="1296144"/>
          </a:xfrm>
          <a:prstGeom prst="roundRect">
            <a:avLst/>
          </a:prstGeom>
        </p:spPr>
        <p:style>
          <a:lnRef idx="2">
            <a:schemeClr val="dk1"/>
          </a:lnRef>
          <a:fillRef idx="1">
            <a:schemeClr val="lt1"/>
          </a:fillRef>
          <a:effectRef idx="0">
            <a:schemeClr val="dk1"/>
          </a:effectRef>
          <a:fontRef idx="minor">
            <a:schemeClr val="dk1"/>
          </a:fontRef>
        </p:style>
        <p:txBody>
          <a:bodyPr anchor="ctr"/>
          <a:lstStyle/>
          <a:p>
            <a:pPr eaLnBrk="1" hangingPunct="1">
              <a:buFont typeface="Wingdings" pitchFamily="1" charset="2"/>
              <a:buNone/>
            </a:pPr>
            <a:r>
              <a:rPr lang="en-GB" b="1" dirty="0" smtClean="0">
                <a:solidFill>
                  <a:schemeClr val="tx1"/>
                </a:solidFill>
                <a:latin typeface="Courier New" pitchFamily="-106" charset="0"/>
                <a:ea typeface="ＭＳ Ｐゴシック" pitchFamily="-106" charset="-128"/>
                <a:cs typeface="Courier New" pitchFamily="-106" charset="0"/>
              </a:rPr>
              <a:t>"</a:t>
            </a:r>
            <a:r>
              <a:rPr lang="en-GB" b="1" dirty="0" smtClean="0">
                <a:solidFill>
                  <a:srgbClr val="00B050"/>
                </a:solidFill>
                <a:latin typeface="Courier New" pitchFamily="1" charset="0"/>
              </a:rPr>
              <a:t>use strict</a:t>
            </a:r>
            <a:r>
              <a:rPr lang="en-GB" b="1" dirty="0" smtClean="0">
                <a:solidFill>
                  <a:schemeClr val="tx1"/>
                </a:solidFill>
                <a:latin typeface="Courier New" pitchFamily="-106" charset="0"/>
                <a:ea typeface="ＭＳ Ｐゴシック" pitchFamily="-106" charset="-128"/>
                <a:cs typeface="Courier New" pitchFamily="-106" charset="0"/>
              </a:rPr>
              <a:t>";</a:t>
            </a:r>
          </a:p>
          <a:p>
            <a:pPr eaLnBrk="1" hangingPunct="1">
              <a:buFont typeface="Wingdings" pitchFamily="1" charset="2"/>
              <a:buNone/>
            </a:pPr>
            <a:r>
              <a:rPr lang="en-GB" b="1" dirty="0" err="1">
                <a:solidFill>
                  <a:srgbClr val="0070C0"/>
                </a:solidFill>
                <a:latin typeface="Courier New" pitchFamily="-106" charset="0"/>
                <a:ea typeface="ＭＳ Ｐゴシック" pitchFamily="-106" charset="-128"/>
                <a:cs typeface="Courier New" pitchFamily="-106" charset="0"/>
              </a:rPr>
              <a:t>var</a:t>
            </a:r>
            <a:r>
              <a:rPr lang="en-GB" b="1" dirty="0" smtClean="0">
                <a:solidFill>
                  <a:schemeClr val="tx1"/>
                </a:solidFill>
                <a:latin typeface="Courier New" pitchFamily="-106" charset="0"/>
                <a:ea typeface="ＭＳ Ｐゴシック" pitchFamily="-106" charset="-128"/>
                <a:cs typeface="Courier New" pitchFamily="-106" charset="0"/>
              </a:rPr>
              <a:t> name = prompt("</a:t>
            </a:r>
            <a:r>
              <a:rPr lang="en-GB" b="1" dirty="0">
                <a:solidFill>
                  <a:srgbClr val="00B050"/>
                </a:solidFill>
                <a:latin typeface="Courier New" pitchFamily="1" charset="0"/>
              </a:rPr>
              <a:t>What is your name ?</a:t>
            </a:r>
            <a:r>
              <a:rPr lang="en-GB" b="1" dirty="0" smtClean="0">
                <a:solidFill>
                  <a:schemeClr val="tx1"/>
                </a:solidFill>
                <a:latin typeface="Courier New" pitchFamily="-106" charset="0"/>
                <a:ea typeface="ＭＳ Ｐゴシック" pitchFamily="-106" charset="-128"/>
                <a:cs typeface="Courier New" pitchFamily="-106" charset="0"/>
              </a:rPr>
              <a:t>");</a:t>
            </a:r>
          </a:p>
          <a:p>
            <a:pPr eaLnBrk="1" hangingPunct="1">
              <a:buFont typeface="Wingdings" pitchFamily="1" charset="2"/>
              <a:buNone/>
            </a:pPr>
            <a:r>
              <a:rPr lang="en-GB" b="1" dirty="0" err="1" smtClean="0">
                <a:solidFill>
                  <a:schemeClr val="tx1"/>
                </a:solidFill>
                <a:latin typeface="Courier New" pitchFamily="-106" charset="0"/>
                <a:ea typeface="ＭＳ Ｐゴシック" pitchFamily="-106" charset="-128"/>
                <a:cs typeface="Courier New" pitchFamily="-106" charset="0"/>
              </a:rPr>
              <a:t>console.log</a:t>
            </a:r>
            <a:r>
              <a:rPr lang="en-GB" b="1" dirty="0" smtClean="0">
                <a:solidFill>
                  <a:schemeClr val="tx1"/>
                </a:solidFill>
                <a:latin typeface="Courier New" pitchFamily="-106" charset="0"/>
                <a:ea typeface="ＭＳ Ｐゴシック" pitchFamily="-106" charset="-128"/>
                <a:cs typeface="Courier New" pitchFamily="-106" charset="0"/>
              </a:rPr>
              <a:t>("</a:t>
            </a:r>
            <a:r>
              <a:rPr lang="en-GB" b="1" dirty="0">
                <a:solidFill>
                  <a:srgbClr val="00B050"/>
                </a:solidFill>
                <a:latin typeface="Courier New" pitchFamily="1" charset="0"/>
              </a:rPr>
              <a:t>Hi </a:t>
            </a:r>
            <a:r>
              <a:rPr lang="en-GB" b="1" dirty="0" smtClean="0">
                <a:solidFill>
                  <a:schemeClr val="tx1"/>
                </a:solidFill>
                <a:latin typeface="Courier New" pitchFamily="-106" charset="0"/>
                <a:ea typeface="ＭＳ Ｐゴシック" pitchFamily="-106" charset="-128"/>
                <a:cs typeface="Courier New" pitchFamily="-106" charset="0"/>
              </a:rPr>
              <a:t>" + name + "</a:t>
            </a:r>
            <a:r>
              <a:rPr lang="en-GB" b="1" dirty="0">
                <a:solidFill>
                  <a:srgbClr val="00B050"/>
                </a:solidFill>
                <a:latin typeface="Courier New" pitchFamily="1" charset="0"/>
              </a:rPr>
              <a:t>! I’m in strict mode baby.</a:t>
            </a:r>
            <a:r>
              <a:rPr lang="en-GB" b="1" dirty="0" smtClean="0">
                <a:solidFill>
                  <a:schemeClr val="tx1"/>
                </a:solidFill>
                <a:latin typeface="Courier New" pitchFamily="-106" charset="0"/>
                <a:ea typeface="ＭＳ Ｐゴシック" pitchFamily="-106" charset="-128"/>
                <a:cs typeface="Courier New" pitchFamily="-106" charset="0"/>
              </a:rPr>
              <a:t>");</a:t>
            </a:r>
          </a:p>
        </p:txBody>
      </p:sp>
    </p:spTree>
    <p:extLst>
      <p:ext uri="{BB962C8B-B14F-4D97-AF65-F5344CB8AC3E}">
        <p14:creationId xmlns:p14="http://schemas.microsoft.com/office/powerpoint/2010/main" val="975800873"/>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Espace réservé du contenu 2"/>
          <p:cNvSpPr>
            <a:spLocks noGrp="1"/>
          </p:cNvSpPr>
          <p:nvPr>
            <p:ph idx="1"/>
          </p:nvPr>
        </p:nvSpPr>
        <p:spPr>
          <a:xfrm>
            <a:off x="395536" y="1128713"/>
            <a:ext cx="8497639" cy="4230687"/>
          </a:xfrm>
        </p:spPr>
        <p:txBody>
          <a:bodyPr/>
          <a:lstStyle/>
          <a:p>
            <a:pPr eaLnBrk="1" hangingPunct="1">
              <a:lnSpc>
                <a:spcPct val="90000"/>
              </a:lnSpc>
            </a:pPr>
            <a:r>
              <a:rPr lang="en-US" dirty="0" smtClean="0"/>
              <a:t>To invoke strict mode for functions :</a:t>
            </a:r>
          </a:p>
          <a:p>
            <a:pPr lvl="1" eaLnBrk="1" hangingPunct="1">
              <a:lnSpc>
                <a:spcPct val="90000"/>
              </a:lnSpc>
            </a:pPr>
            <a:r>
              <a:rPr lang="en-US" dirty="0" smtClean="0"/>
              <a:t>Put "use strict" in the function body before any other statements</a:t>
            </a:r>
            <a:endParaRPr lang="en-US" dirty="0"/>
          </a:p>
        </p:txBody>
      </p:sp>
      <p:sp>
        <p:nvSpPr>
          <p:cNvPr id="2" name="Titre 1"/>
          <p:cNvSpPr>
            <a:spLocks noGrp="1"/>
          </p:cNvSpPr>
          <p:nvPr>
            <p:ph type="title"/>
          </p:nvPr>
        </p:nvSpPr>
        <p:spPr/>
        <p:txBody>
          <a:bodyPr/>
          <a:lstStyle/>
          <a:p>
            <a:r>
              <a:rPr lang="en-US" dirty="0"/>
              <a:t>Put the strict mode on</a:t>
            </a:r>
          </a:p>
        </p:txBody>
      </p:sp>
      <p:sp>
        <p:nvSpPr>
          <p:cNvPr id="4" name="Espace réservé du contenu 3"/>
          <p:cNvSpPr>
            <a:spLocks noGrp="1"/>
          </p:cNvSpPr>
          <p:nvPr>
            <p:ph sz="quarter" idx="13"/>
          </p:nvPr>
        </p:nvSpPr>
        <p:spPr/>
        <p:txBody>
          <a:bodyPr/>
          <a:lstStyle/>
          <a:p>
            <a:r>
              <a:rPr lang="en-US" dirty="0"/>
              <a:t>Strict Mode</a:t>
            </a:r>
            <a:endParaRPr lang="fr-FR" dirty="0"/>
          </a:p>
        </p:txBody>
      </p:sp>
      <p:pic>
        <p:nvPicPr>
          <p:cNvPr id="8" name="Image 5"/>
          <p:cNvPicPr>
            <a:picLocks noChangeAspect="1"/>
          </p:cNvPicPr>
          <p:nvPr/>
        </p:nvPicPr>
        <p:blipFill>
          <a:blip r:embed="rId2" cstate="print"/>
          <a:srcRect/>
          <a:stretch>
            <a:fillRect/>
          </a:stretch>
        </p:blipFill>
        <p:spPr bwMode="auto">
          <a:xfrm>
            <a:off x="34925" y="49213"/>
            <a:ext cx="677863" cy="787400"/>
          </a:xfrm>
          <a:prstGeom prst="rect">
            <a:avLst/>
          </a:prstGeom>
          <a:noFill/>
          <a:ln w="9525">
            <a:noFill/>
            <a:miter lim="800000"/>
            <a:headEnd/>
            <a:tailEnd/>
          </a:ln>
        </p:spPr>
      </p:pic>
      <p:sp>
        <p:nvSpPr>
          <p:cNvPr id="6" name="Rectangle à coins arrondis 4"/>
          <p:cNvSpPr/>
          <p:nvPr/>
        </p:nvSpPr>
        <p:spPr>
          <a:xfrm>
            <a:off x="179512" y="2569468"/>
            <a:ext cx="8785225" cy="2664296"/>
          </a:xfrm>
          <a:prstGeom prst="roundRect">
            <a:avLst/>
          </a:prstGeom>
        </p:spPr>
        <p:style>
          <a:lnRef idx="2">
            <a:schemeClr val="dk1"/>
          </a:lnRef>
          <a:fillRef idx="1">
            <a:schemeClr val="lt1"/>
          </a:fillRef>
          <a:effectRef idx="0">
            <a:schemeClr val="dk1"/>
          </a:effectRef>
          <a:fontRef idx="minor">
            <a:schemeClr val="dk1"/>
          </a:fontRef>
        </p:style>
        <p:txBody>
          <a:bodyPr anchor="ctr"/>
          <a:lstStyle/>
          <a:p>
            <a:pPr eaLnBrk="1" hangingPunct="1">
              <a:buFont typeface="Wingdings" pitchFamily="1" charset="2"/>
              <a:buNone/>
            </a:pPr>
            <a:r>
              <a:rPr lang="en-GB" b="1" dirty="0">
                <a:solidFill>
                  <a:srgbClr val="0070C0"/>
                </a:solidFill>
                <a:latin typeface="Courier New" pitchFamily="-106" charset="0"/>
                <a:ea typeface="ＭＳ Ｐゴシック" pitchFamily="-106" charset="-128"/>
                <a:cs typeface="Courier New" pitchFamily="-106" charset="0"/>
              </a:rPr>
              <a:t>function</a:t>
            </a:r>
            <a:r>
              <a:rPr lang="en-GB" b="1" dirty="0" smtClean="0">
                <a:solidFill>
                  <a:schemeClr val="tx1"/>
                </a:solidFill>
                <a:latin typeface="Courier New" pitchFamily="-106" charset="0"/>
                <a:ea typeface="ＭＳ Ｐゴシック" pitchFamily="-106" charset="-128"/>
                <a:cs typeface="Courier New" pitchFamily="-106" charset="0"/>
              </a:rPr>
              <a:t> </a:t>
            </a:r>
            <a:r>
              <a:rPr lang="en-GB" b="1" dirty="0" err="1" smtClean="0">
                <a:solidFill>
                  <a:schemeClr val="tx1"/>
                </a:solidFill>
                <a:latin typeface="Courier New" pitchFamily="-106" charset="0"/>
                <a:ea typeface="ＭＳ Ｐゴシック" pitchFamily="-106" charset="-128"/>
                <a:cs typeface="Courier New" pitchFamily="-106" charset="0"/>
              </a:rPr>
              <a:t>strictFunction</a:t>
            </a:r>
            <a:r>
              <a:rPr lang="en-GB" b="1" dirty="0" smtClean="0">
                <a:solidFill>
                  <a:schemeClr val="tx1"/>
                </a:solidFill>
                <a:latin typeface="Courier New" pitchFamily="-106" charset="0"/>
                <a:ea typeface="ＭＳ Ｐゴシック" pitchFamily="-106" charset="-128"/>
                <a:cs typeface="Courier New" pitchFamily="-106" charset="0"/>
              </a:rPr>
              <a:t>() {</a:t>
            </a:r>
          </a:p>
          <a:p>
            <a:pPr eaLnBrk="1" hangingPunct="1"/>
            <a:r>
              <a:rPr lang="en-GB" b="1" dirty="0" smtClean="0">
                <a:solidFill>
                  <a:schemeClr val="tx1"/>
                </a:solidFill>
                <a:latin typeface="Courier New" pitchFamily="-106" charset="0"/>
                <a:ea typeface="ＭＳ Ｐゴシック" pitchFamily="-106" charset="-128"/>
                <a:cs typeface="Courier New" pitchFamily="-106" charset="0"/>
              </a:rPr>
              <a:t>   "</a:t>
            </a:r>
            <a:r>
              <a:rPr lang="en-GB" b="1" dirty="0">
                <a:solidFill>
                  <a:srgbClr val="00B050"/>
                </a:solidFill>
                <a:latin typeface="Courier New" pitchFamily="1" charset="0"/>
              </a:rPr>
              <a:t>use </a:t>
            </a:r>
            <a:r>
              <a:rPr lang="en-GB" b="1" dirty="0" smtClean="0">
                <a:solidFill>
                  <a:srgbClr val="00B050"/>
                </a:solidFill>
                <a:latin typeface="Courier New" pitchFamily="1" charset="0"/>
              </a:rPr>
              <a:t>strict</a:t>
            </a:r>
            <a:r>
              <a:rPr lang="en-GB" b="1" dirty="0" smtClean="0">
                <a:solidFill>
                  <a:schemeClr val="tx1"/>
                </a:solidFill>
                <a:latin typeface="Courier New" pitchFamily="-106" charset="0"/>
                <a:ea typeface="ＭＳ Ｐゴシック" pitchFamily="-106" charset="-128"/>
                <a:cs typeface="Courier New" pitchFamily="-106" charset="0"/>
              </a:rPr>
              <a:t>";</a:t>
            </a:r>
          </a:p>
          <a:p>
            <a:pPr eaLnBrk="1" hangingPunct="1">
              <a:buFont typeface="Wingdings" pitchFamily="1" charset="2"/>
              <a:buNone/>
            </a:pPr>
            <a:r>
              <a:rPr lang="en-GB" b="1" dirty="0" smtClean="0">
                <a:solidFill>
                  <a:srgbClr val="0070C0"/>
                </a:solidFill>
                <a:latin typeface="Courier New" pitchFamily="-106" charset="0"/>
                <a:ea typeface="ＭＳ Ｐゴシック" pitchFamily="-106" charset="-128"/>
                <a:cs typeface="Courier New" pitchFamily="-106" charset="0"/>
              </a:rPr>
              <a:t>   </a:t>
            </a:r>
            <a:r>
              <a:rPr lang="en-GB" b="1" dirty="0" err="1" smtClean="0">
                <a:solidFill>
                  <a:srgbClr val="0070C0"/>
                </a:solidFill>
                <a:latin typeface="Courier New" pitchFamily="-106" charset="0"/>
                <a:ea typeface="ＭＳ Ｐゴシック" pitchFamily="-106" charset="-128"/>
                <a:cs typeface="Courier New" pitchFamily="-106" charset="0"/>
              </a:rPr>
              <a:t>var</a:t>
            </a:r>
            <a:r>
              <a:rPr lang="en-GB" b="1" dirty="0" smtClean="0">
                <a:solidFill>
                  <a:schemeClr val="tx1"/>
                </a:solidFill>
                <a:latin typeface="Courier New" pitchFamily="-106" charset="0"/>
                <a:ea typeface="ＭＳ Ｐゴシック" pitchFamily="-106" charset="-128"/>
                <a:cs typeface="Courier New" pitchFamily="-106" charset="0"/>
              </a:rPr>
              <a:t> </a:t>
            </a:r>
            <a:r>
              <a:rPr lang="en-GB" b="1" dirty="0">
                <a:solidFill>
                  <a:schemeClr val="tx1"/>
                </a:solidFill>
                <a:latin typeface="Courier New" pitchFamily="-106" charset="0"/>
                <a:ea typeface="ＭＳ Ｐゴシック" pitchFamily="-106" charset="-128"/>
                <a:cs typeface="Courier New" pitchFamily="-106" charset="0"/>
              </a:rPr>
              <a:t>name = prompt("</a:t>
            </a:r>
            <a:r>
              <a:rPr lang="en-GB" b="1" dirty="0">
                <a:solidFill>
                  <a:srgbClr val="00B050"/>
                </a:solidFill>
                <a:latin typeface="Courier New" pitchFamily="1" charset="0"/>
              </a:rPr>
              <a:t>What is your name ?</a:t>
            </a:r>
            <a:r>
              <a:rPr lang="en-GB" b="1" dirty="0">
                <a:solidFill>
                  <a:schemeClr val="tx1"/>
                </a:solidFill>
                <a:latin typeface="Courier New" pitchFamily="-106" charset="0"/>
                <a:ea typeface="ＭＳ Ｐゴシック" pitchFamily="-106" charset="-128"/>
                <a:cs typeface="Courier New" pitchFamily="-106" charset="0"/>
              </a:rPr>
              <a:t>");</a:t>
            </a:r>
          </a:p>
          <a:p>
            <a:pPr eaLnBrk="1" hangingPunct="1">
              <a:buFont typeface="Wingdings" pitchFamily="1" charset="2"/>
              <a:buNone/>
            </a:pPr>
            <a:r>
              <a:rPr lang="en-GB" b="1" dirty="0">
                <a:solidFill>
                  <a:schemeClr val="tx1"/>
                </a:solidFill>
                <a:latin typeface="Courier New" pitchFamily="-106" charset="0"/>
                <a:ea typeface="ＭＳ Ｐゴシック" pitchFamily="-106" charset="-128"/>
                <a:cs typeface="Courier New" pitchFamily="-106" charset="0"/>
              </a:rPr>
              <a:t> </a:t>
            </a:r>
            <a:r>
              <a:rPr lang="en-GB" b="1" dirty="0" smtClean="0">
                <a:solidFill>
                  <a:schemeClr val="tx1"/>
                </a:solidFill>
                <a:latin typeface="Courier New" pitchFamily="-106" charset="0"/>
                <a:ea typeface="ＭＳ Ｐゴシック" pitchFamily="-106" charset="-128"/>
                <a:cs typeface="Courier New" pitchFamily="-106" charset="0"/>
              </a:rPr>
              <a:t>  </a:t>
            </a:r>
            <a:r>
              <a:rPr lang="en-GB" b="1" dirty="0" err="1" smtClean="0">
                <a:solidFill>
                  <a:schemeClr val="tx1"/>
                </a:solidFill>
                <a:latin typeface="Courier New" pitchFamily="-106" charset="0"/>
                <a:ea typeface="ＭＳ Ｐゴシック" pitchFamily="-106" charset="-128"/>
                <a:cs typeface="Courier New" pitchFamily="-106" charset="0"/>
              </a:rPr>
              <a:t>console.log</a:t>
            </a:r>
            <a:r>
              <a:rPr lang="en-GB" b="1" dirty="0">
                <a:solidFill>
                  <a:schemeClr val="tx1"/>
                </a:solidFill>
                <a:latin typeface="Courier New" pitchFamily="-106" charset="0"/>
                <a:ea typeface="ＭＳ Ｐゴシック" pitchFamily="-106" charset="-128"/>
                <a:cs typeface="Courier New" pitchFamily="-106" charset="0"/>
              </a:rPr>
              <a:t>("</a:t>
            </a:r>
            <a:r>
              <a:rPr lang="en-GB" b="1" dirty="0">
                <a:solidFill>
                  <a:srgbClr val="00B050"/>
                </a:solidFill>
                <a:latin typeface="Courier New" pitchFamily="1" charset="0"/>
              </a:rPr>
              <a:t>Hi </a:t>
            </a:r>
            <a:r>
              <a:rPr lang="en-GB" b="1" dirty="0">
                <a:solidFill>
                  <a:schemeClr val="tx1"/>
                </a:solidFill>
                <a:latin typeface="Courier New" pitchFamily="-106" charset="0"/>
                <a:ea typeface="ＭＳ Ｐゴシック" pitchFamily="-106" charset="-128"/>
                <a:cs typeface="Courier New" pitchFamily="-106" charset="0"/>
              </a:rPr>
              <a:t>" + name + "</a:t>
            </a:r>
            <a:r>
              <a:rPr lang="en-GB" b="1" dirty="0">
                <a:solidFill>
                  <a:srgbClr val="00B050"/>
                </a:solidFill>
                <a:latin typeface="Courier New" pitchFamily="1" charset="0"/>
              </a:rPr>
              <a:t>! </a:t>
            </a:r>
            <a:r>
              <a:rPr lang="en-GB" b="1" dirty="0" smtClean="0">
                <a:solidFill>
                  <a:srgbClr val="00B050"/>
                </a:solidFill>
                <a:latin typeface="Courier New" pitchFamily="1" charset="0"/>
              </a:rPr>
              <a:t>It’s </a:t>
            </a:r>
            <a:r>
              <a:rPr lang="en-GB" b="1" dirty="0">
                <a:solidFill>
                  <a:srgbClr val="00B050"/>
                </a:solidFill>
                <a:latin typeface="Courier New" pitchFamily="1" charset="0"/>
              </a:rPr>
              <a:t>strict mode baby.</a:t>
            </a:r>
            <a:r>
              <a:rPr lang="en-GB" b="1" dirty="0">
                <a:solidFill>
                  <a:schemeClr val="tx1"/>
                </a:solidFill>
                <a:latin typeface="Courier New" pitchFamily="-106" charset="0"/>
                <a:ea typeface="ＭＳ Ｐゴシック" pitchFamily="-106" charset="-128"/>
                <a:cs typeface="Courier New" pitchFamily="-106" charset="0"/>
              </a:rPr>
              <a:t>")</a:t>
            </a:r>
            <a:r>
              <a:rPr lang="en-GB" b="1" dirty="0" smtClean="0">
                <a:solidFill>
                  <a:schemeClr val="tx1"/>
                </a:solidFill>
                <a:latin typeface="Courier New" pitchFamily="-106" charset="0"/>
                <a:ea typeface="ＭＳ Ｐゴシック" pitchFamily="-106" charset="-128"/>
                <a:cs typeface="Courier New" pitchFamily="-106" charset="0"/>
              </a:rPr>
              <a:t>;</a:t>
            </a:r>
            <a:endParaRPr lang="en-GB" b="1" dirty="0">
              <a:solidFill>
                <a:schemeClr val="tx1"/>
              </a:solidFill>
              <a:latin typeface="Courier New" pitchFamily="-106" charset="0"/>
              <a:ea typeface="ＭＳ Ｐゴシック" pitchFamily="-106" charset="-128"/>
              <a:cs typeface="Courier New" pitchFamily="-106" charset="0"/>
            </a:endParaRPr>
          </a:p>
          <a:p>
            <a:pPr eaLnBrk="1" hangingPunct="1">
              <a:buFont typeface="Wingdings" pitchFamily="1" charset="2"/>
              <a:buNone/>
            </a:pPr>
            <a:r>
              <a:rPr lang="en-GB" b="1" dirty="0" smtClean="0">
                <a:solidFill>
                  <a:schemeClr val="tx1"/>
                </a:solidFill>
                <a:latin typeface="Courier New" pitchFamily="-106" charset="0"/>
                <a:ea typeface="ＭＳ Ｐゴシック" pitchFamily="-106" charset="-128"/>
                <a:cs typeface="Courier New" pitchFamily="-106" charset="0"/>
              </a:rPr>
              <a:t>}</a:t>
            </a:r>
            <a:endParaRPr lang="en-GB" b="1" dirty="0">
              <a:solidFill>
                <a:schemeClr val="tx1"/>
              </a:solidFill>
              <a:latin typeface="Courier New" pitchFamily="-106" charset="0"/>
              <a:ea typeface="ＭＳ Ｐゴシック" pitchFamily="-106" charset="-128"/>
              <a:cs typeface="Courier New" pitchFamily="-106" charset="0"/>
            </a:endParaRPr>
          </a:p>
          <a:p>
            <a:pPr eaLnBrk="1" hangingPunct="1">
              <a:buFont typeface="Wingdings" pitchFamily="1" charset="2"/>
              <a:buNone/>
            </a:pPr>
            <a:r>
              <a:rPr lang="en-GB" b="1" dirty="0">
                <a:solidFill>
                  <a:srgbClr val="0070C0"/>
                </a:solidFill>
                <a:latin typeface="Courier New" pitchFamily="-106" charset="0"/>
                <a:ea typeface="ＭＳ Ｐゴシック" pitchFamily="-106" charset="-128"/>
                <a:cs typeface="Courier New" pitchFamily="-106" charset="0"/>
              </a:rPr>
              <a:t>function</a:t>
            </a:r>
            <a:r>
              <a:rPr lang="en-GB" b="1" dirty="0" smtClean="0">
                <a:solidFill>
                  <a:schemeClr val="tx1"/>
                </a:solidFill>
                <a:latin typeface="Courier New" pitchFamily="-106" charset="0"/>
                <a:ea typeface="ＭＳ Ｐゴシック" pitchFamily="-106" charset="-128"/>
                <a:cs typeface="Courier New" pitchFamily="-106" charset="0"/>
              </a:rPr>
              <a:t> </a:t>
            </a:r>
            <a:r>
              <a:rPr lang="en-GB" b="1" dirty="0" err="1" smtClean="0">
                <a:solidFill>
                  <a:schemeClr val="tx1"/>
                </a:solidFill>
                <a:latin typeface="Courier New" pitchFamily="-106" charset="0"/>
                <a:ea typeface="ＭＳ Ｐゴシック" pitchFamily="-106" charset="-128"/>
                <a:cs typeface="Courier New" pitchFamily="-106" charset="0"/>
              </a:rPr>
              <a:t>notStrictFunction</a:t>
            </a:r>
            <a:r>
              <a:rPr lang="en-GB" b="1" dirty="0" smtClean="0">
                <a:solidFill>
                  <a:schemeClr val="tx1"/>
                </a:solidFill>
                <a:latin typeface="Courier New" pitchFamily="-106" charset="0"/>
                <a:ea typeface="ＭＳ Ｐゴシック" pitchFamily="-106" charset="-128"/>
                <a:cs typeface="Courier New" pitchFamily="-106" charset="0"/>
              </a:rPr>
              <a:t>() {</a:t>
            </a:r>
          </a:p>
          <a:p>
            <a:pPr eaLnBrk="1" hangingPunct="1">
              <a:buFont typeface="Wingdings" pitchFamily="1" charset="2"/>
              <a:buNone/>
            </a:pPr>
            <a:r>
              <a:rPr lang="en-GB" b="1" dirty="0" smtClean="0">
                <a:solidFill>
                  <a:srgbClr val="0070C0"/>
                </a:solidFill>
                <a:latin typeface="Courier New" pitchFamily="-106" charset="0"/>
                <a:ea typeface="ＭＳ Ｐゴシック" pitchFamily="-106" charset="-128"/>
                <a:cs typeface="Courier New" pitchFamily="-106" charset="0"/>
              </a:rPr>
              <a:t>   </a:t>
            </a:r>
            <a:r>
              <a:rPr lang="en-GB" b="1" dirty="0" err="1" smtClean="0">
                <a:solidFill>
                  <a:srgbClr val="0070C0"/>
                </a:solidFill>
                <a:latin typeface="Courier New" pitchFamily="-106" charset="0"/>
                <a:ea typeface="ＭＳ Ｐゴシック" pitchFamily="-106" charset="-128"/>
                <a:cs typeface="Courier New" pitchFamily="-106" charset="0"/>
              </a:rPr>
              <a:t>var</a:t>
            </a:r>
            <a:r>
              <a:rPr lang="en-GB" b="1" dirty="0" smtClean="0">
                <a:solidFill>
                  <a:schemeClr val="tx1"/>
                </a:solidFill>
                <a:latin typeface="Courier New" pitchFamily="-106" charset="0"/>
                <a:ea typeface="ＭＳ Ｐゴシック" pitchFamily="-106" charset="-128"/>
                <a:cs typeface="Courier New" pitchFamily="-106" charset="0"/>
              </a:rPr>
              <a:t> </a:t>
            </a:r>
            <a:r>
              <a:rPr lang="en-GB" b="1" dirty="0">
                <a:solidFill>
                  <a:schemeClr val="tx1"/>
                </a:solidFill>
                <a:latin typeface="Courier New" pitchFamily="-106" charset="0"/>
                <a:ea typeface="ＭＳ Ｐゴシック" pitchFamily="-106" charset="-128"/>
                <a:cs typeface="Courier New" pitchFamily="-106" charset="0"/>
              </a:rPr>
              <a:t>name = prompt("</a:t>
            </a:r>
            <a:r>
              <a:rPr lang="en-GB" b="1" dirty="0">
                <a:solidFill>
                  <a:srgbClr val="00B050"/>
                </a:solidFill>
                <a:latin typeface="Courier New" pitchFamily="1" charset="0"/>
              </a:rPr>
              <a:t>What is your name ?</a:t>
            </a:r>
            <a:r>
              <a:rPr lang="en-GB" b="1" dirty="0">
                <a:solidFill>
                  <a:schemeClr val="tx1"/>
                </a:solidFill>
                <a:latin typeface="Courier New" pitchFamily="-106" charset="0"/>
                <a:ea typeface="ＭＳ Ｐゴシック" pitchFamily="-106" charset="-128"/>
                <a:cs typeface="Courier New" pitchFamily="-106" charset="0"/>
              </a:rPr>
              <a:t>");</a:t>
            </a:r>
          </a:p>
          <a:p>
            <a:pPr eaLnBrk="1" hangingPunct="1">
              <a:buFont typeface="Wingdings" pitchFamily="1" charset="2"/>
              <a:buNone/>
            </a:pPr>
            <a:r>
              <a:rPr lang="en-GB" b="1" dirty="0">
                <a:solidFill>
                  <a:schemeClr val="tx1"/>
                </a:solidFill>
                <a:latin typeface="Courier New" pitchFamily="-106" charset="0"/>
                <a:ea typeface="ＭＳ Ｐゴシック" pitchFamily="-106" charset="-128"/>
                <a:cs typeface="Courier New" pitchFamily="-106" charset="0"/>
              </a:rPr>
              <a:t> </a:t>
            </a:r>
            <a:r>
              <a:rPr lang="en-GB" b="1" dirty="0" smtClean="0">
                <a:solidFill>
                  <a:schemeClr val="tx1"/>
                </a:solidFill>
                <a:latin typeface="Courier New" pitchFamily="-106" charset="0"/>
                <a:ea typeface="ＭＳ Ｐゴシック" pitchFamily="-106" charset="-128"/>
                <a:cs typeface="Courier New" pitchFamily="-106" charset="0"/>
              </a:rPr>
              <a:t>  </a:t>
            </a:r>
            <a:r>
              <a:rPr lang="en-GB" b="1" dirty="0" err="1" smtClean="0">
                <a:solidFill>
                  <a:schemeClr val="tx1"/>
                </a:solidFill>
                <a:latin typeface="Courier New" pitchFamily="-106" charset="0"/>
                <a:ea typeface="ＭＳ Ｐゴシック" pitchFamily="-106" charset="-128"/>
                <a:cs typeface="Courier New" pitchFamily="-106" charset="0"/>
              </a:rPr>
              <a:t>console.log</a:t>
            </a:r>
            <a:r>
              <a:rPr lang="en-GB" b="1" dirty="0">
                <a:solidFill>
                  <a:schemeClr val="tx1"/>
                </a:solidFill>
                <a:latin typeface="Courier New" pitchFamily="-106" charset="0"/>
                <a:ea typeface="ＭＳ Ｐゴシック" pitchFamily="-106" charset="-128"/>
                <a:cs typeface="Courier New" pitchFamily="-106" charset="0"/>
              </a:rPr>
              <a:t>("</a:t>
            </a:r>
            <a:r>
              <a:rPr lang="en-GB" b="1" dirty="0">
                <a:solidFill>
                  <a:srgbClr val="00B050"/>
                </a:solidFill>
                <a:latin typeface="Courier New" pitchFamily="1" charset="0"/>
              </a:rPr>
              <a:t>Hi </a:t>
            </a:r>
            <a:r>
              <a:rPr lang="en-GB" b="1" dirty="0">
                <a:solidFill>
                  <a:schemeClr val="tx1"/>
                </a:solidFill>
                <a:latin typeface="Courier New" pitchFamily="-106" charset="0"/>
                <a:ea typeface="ＭＳ Ｐゴシック" pitchFamily="-106" charset="-128"/>
                <a:cs typeface="Courier New" pitchFamily="-106" charset="0"/>
              </a:rPr>
              <a:t>" </a:t>
            </a:r>
            <a:r>
              <a:rPr lang="en-GB" b="1" dirty="0" smtClean="0">
                <a:solidFill>
                  <a:schemeClr val="tx1"/>
                </a:solidFill>
                <a:latin typeface="Courier New" pitchFamily="-106" charset="0"/>
                <a:ea typeface="ＭＳ Ｐゴシック" pitchFamily="-106" charset="-128"/>
                <a:cs typeface="Courier New" pitchFamily="-106" charset="0"/>
              </a:rPr>
              <a:t>+ name + "</a:t>
            </a:r>
            <a:r>
              <a:rPr lang="en-GB" b="1" dirty="0" smtClean="0">
                <a:solidFill>
                  <a:srgbClr val="00B050"/>
                </a:solidFill>
                <a:latin typeface="Courier New" pitchFamily="1" charset="0"/>
              </a:rPr>
              <a:t>!</a:t>
            </a:r>
            <a:r>
              <a:rPr lang="en-GB" b="1" dirty="0" smtClean="0">
                <a:solidFill>
                  <a:schemeClr val="tx1"/>
                </a:solidFill>
                <a:latin typeface="Courier New" pitchFamily="-106" charset="0"/>
                <a:ea typeface="ＭＳ Ｐゴシック" pitchFamily="-106" charset="-128"/>
                <a:cs typeface="Courier New" pitchFamily="-106" charset="0"/>
              </a:rPr>
              <a:t>"</a:t>
            </a:r>
            <a:r>
              <a:rPr lang="en-GB" b="1" dirty="0">
                <a:solidFill>
                  <a:schemeClr val="tx1"/>
                </a:solidFill>
                <a:latin typeface="Courier New" pitchFamily="-106" charset="0"/>
                <a:ea typeface="ＭＳ Ｐゴシック" pitchFamily="-106" charset="-128"/>
                <a:cs typeface="Courier New" pitchFamily="-106" charset="0"/>
              </a:rPr>
              <a:t>)</a:t>
            </a:r>
            <a:r>
              <a:rPr lang="en-GB" b="1" dirty="0" smtClean="0">
                <a:solidFill>
                  <a:schemeClr val="tx1"/>
                </a:solidFill>
                <a:latin typeface="Courier New" pitchFamily="-106" charset="0"/>
                <a:ea typeface="ＭＳ Ｐゴシック" pitchFamily="-106" charset="-128"/>
                <a:cs typeface="Courier New" pitchFamily="-106" charset="0"/>
              </a:rPr>
              <a:t>;</a:t>
            </a:r>
            <a:endParaRPr lang="en-GB" b="1" dirty="0">
              <a:solidFill>
                <a:schemeClr val="tx1"/>
              </a:solidFill>
              <a:latin typeface="Courier New" pitchFamily="-106" charset="0"/>
              <a:ea typeface="ＭＳ Ｐゴシック" pitchFamily="-106" charset="-128"/>
              <a:cs typeface="Courier New" pitchFamily="-106" charset="0"/>
            </a:endParaRPr>
          </a:p>
          <a:p>
            <a:pPr eaLnBrk="1" hangingPunct="1">
              <a:buFont typeface="Wingdings" pitchFamily="1" charset="2"/>
              <a:buNone/>
            </a:pPr>
            <a:r>
              <a:rPr lang="en-GB" b="1" dirty="0" smtClean="0">
                <a:solidFill>
                  <a:schemeClr val="tx1"/>
                </a:solidFill>
                <a:latin typeface="Courier New" pitchFamily="-106" charset="0"/>
                <a:ea typeface="ＭＳ Ｐゴシック" pitchFamily="-106" charset="-128"/>
                <a:cs typeface="Courier New" pitchFamily="-106" charset="0"/>
              </a:rPr>
              <a:t>}</a:t>
            </a:r>
          </a:p>
        </p:txBody>
      </p:sp>
    </p:spTree>
    <p:extLst>
      <p:ext uri="{BB962C8B-B14F-4D97-AF65-F5344CB8AC3E}">
        <p14:creationId xmlns:p14="http://schemas.microsoft.com/office/powerpoint/2010/main" val="928663166"/>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Espace réservé du contenu 2"/>
          <p:cNvSpPr>
            <a:spLocks noGrp="1"/>
          </p:cNvSpPr>
          <p:nvPr>
            <p:ph idx="1"/>
          </p:nvPr>
        </p:nvSpPr>
        <p:spPr>
          <a:xfrm>
            <a:off x="395536" y="1128713"/>
            <a:ext cx="8497639" cy="4230687"/>
          </a:xfrm>
        </p:spPr>
        <p:txBody>
          <a:bodyPr/>
          <a:lstStyle/>
          <a:p>
            <a:pPr eaLnBrk="1" hangingPunct="1">
              <a:lnSpc>
                <a:spcPct val="90000"/>
              </a:lnSpc>
            </a:pPr>
            <a:r>
              <a:rPr lang="en-US" dirty="0" smtClean="0"/>
              <a:t>Strict </a:t>
            </a:r>
            <a:r>
              <a:rPr lang="en-US" dirty="0"/>
              <a:t>mode makes it impossible to accidentally create global </a:t>
            </a:r>
            <a:r>
              <a:rPr lang="en-US" dirty="0" smtClean="0"/>
              <a:t>variables:</a:t>
            </a:r>
          </a:p>
          <a:p>
            <a:pPr eaLnBrk="1" hangingPunct="1">
              <a:lnSpc>
                <a:spcPct val="90000"/>
              </a:lnSpc>
            </a:pPr>
            <a:endParaRPr lang="en-US" dirty="0"/>
          </a:p>
          <a:p>
            <a:pPr eaLnBrk="1" hangingPunct="1">
              <a:lnSpc>
                <a:spcPct val="90000"/>
              </a:lnSpc>
              <a:spcBef>
                <a:spcPts val="3000"/>
              </a:spcBef>
            </a:pPr>
            <a:r>
              <a:rPr lang="en-US" dirty="0" smtClean="0"/>
              <a:t>Strict </a:t>
            </a:r>
            <a:r>
              <a:rPr lang="en-US" dirty="0"/>
              <a:t>mode makes assignments which would otherwise silently fail throw an </a:t>
            </a:r>
            <a:r>
              <a:rPr lang="en-US" dirty="0" smtClean="0"/>
              <a:t>exception:</a:t>
            </a:r>
            <a:endParaRPr lang="en-US" dirty="0"/>
          </a:p>
        </p:txBody>
      </p:sp>
      <p:sp>
        <p:nvSpPr>
          <p:cNvPr id="2" name="Titre 1"/>
          <p:cNvSpPr>
            <a:spLocks noGrp="1"/>
          </p:cNvSpPr>
          <p:nvPr>
            <p:ph type="title"/>
          </p:nvPr>
        </p:nvSpPr>
        <p:spPr/>
        <p:txBody>
          <a:bodyPr/>
          <a:lstStyle/>
          <a:p>
            <a:r>
              <a:rPr lang="en-US" dirty="0" smtClean="0"/>
              <a:t>Converting mistakes into errors</a:t>
            </a:r>
            <a:endParaRPr lang="en-US" dirty="0"/>
          </a:p>
        </p:txBody>
      </p:sp>
      <p:sp>
        <p:nvSpPr>
          <p:cNvPr id="4" name="Espace réservé du contenu 3"/>
          <p:cNvSpPr>
            <a:spLocks noGrp="1"/>
          </p:cNvSpPr>
          <p:nvPr>
            <p:ph sz="quarter" idx="13"/>
          </p:nvPr>
        </p:nvSpPr>
        <p:spPr/>
        <p:txBody>
          <a:bodyPr/>
          <a:lstStyle/>
          <a:p>
            <a:r>
              <a:rPr lang="en-US" dirty="0"/>
              <a:t>Strict Mode</a:t>
            </a:r>
            <a:endParaRPr lang="fr-FR" dirty="0"/>
          </a:p>
        </p:txBody>
      </p:sp>
      <p:pic>
        <p:nvPicPr>
          <p:cNvPr id="8" name="Image 5"/>
          <p:cNvPicPr>
            <a:picLocks noChangeAspect="1"/>
          </p:cNvPicPr>
          <p:nvPr/>
        </p:nvPicPr>
        <p:blipFill>
          <a:blip r:embed="rId2" cstate="print"/>
          <a:srcRect/>
          <a:stretch>
            <a:fillRect/>
          </a:stretch>
        </p:blipFill>
        <p:spPr bwMode="auto">
          <a:xfrm>
            <a:off x="34925" y="49213"/>
            <a:ext cx="677863" cy="787400"/>
          </a:xfrm>
          <a:prstGeom prst="rect">
            <a:avLst/>
          </a:prstGeom>
          <a:noFill/>
          <a:ln w="9525">
            <a:noFill/>
            <a:miter lim="800000"/>
            <a:headEnd/>
            <a:tailEnd/>
          </a:ln>
        </p:spPr>
      </p:pic>
      <p:sp>
        <p:nvSpPr>
          <p:cNvPr id="7" name="Rectangle à coins arrondis 4"/>
          <p:cNvSpPr/>
          <p:nvPr/>
        </p:nvSpPr>
        <p:spPr>
          <a:xfrm>
            <a:off x="179512" y="2137420"/>
            <a:ext cx="8785225" cy="720080"/>
          </a:xfrm>
          <a:prstGeom prst="roundRect">
            <a:avLst/>
          </a:prstGeom>
        </p:spPr>
        <p:style>
          <a:lnRef idx="2">
            <a:schemeClr val="dk1"/>
          </a:lnRef>
          <a:fillRef idx="1">
            <a:schemeClr val="lt1"/>
          </a:fillRef>
          <a:effectRef idx="0">
            <a:schemeClr val="dk1"/>
          </a:effectRef>
          <a:fontRef idx="minor">
            <a:schemeClr val="dk1"/>
          </a:fontRef>
        </p:style>
        <p:txBody>
          <a:bodyPr anchor="ctr"/>
          <a:lstStyle/>
          <a:p>
            <a:pPr eaLnBrk="1" hangingPunct="1">
              <a:buFont typeface="Wingdings" pitchFamily="1" charset="2"/>
              <a:buNone/>
            </a:pPr>
            <a:r>
              <a:rPr lang="en-GB" b="1" dirty="0" smtClean="0">
                <a:solidFill>
                  <a:schemeClr val="tx1"/>
                </a:solidFill>
                <a:latin typeface="Courier New" pitchFamily="-106" charset="0"/>
                <a:ea typeface="ＭＳ Ｐゴシック" pitchFamily="-106" charset="-128"/>
                <a:cs typeface="Courier New" pitchFamily="-106" charset="0"/>
              </a:rPr>
              <a:t>"</a:t>
            </a:r>
            <a:r>
              <a:rPr lang="en-GB" b="1" dirty="0">
                <a:solidFill>
                  <a:srgbClr val="00B050"/>
                </a:solidFill>
                <a:latin typeface="Courier New" pitchFamily="1" charset="0"/>
              </a:rPr>
              <a:t>use </a:t>
            </a:r>
            <a:r>
              <a:rPr lang="en-GB" b="1" dirty="0" smtClean="0">
                <a:solidFill>
                  <a:srgbClr val="00B050"/>
                </a:solidFill>
                <a:latin typeface="Courier New" pitchFamily="1" charset="0"/>
              </a:rPr>
              <a:t>strict</a:t>
            </a:r>
            <a:r>
              <a:rPr lang="en-GB" b="1" dirty="0" smtClean="0">
                <a:solidFill>
                  <a:schemeClr val="tx1"/>
                </a:solidFill>
                <a:latin typeface="Courier New" pitchFamily="-106" charset="0"/>
                <a:ea typeface="ＭＳ Ｐゴシック" pitchFamily="-106" charset="-128"/>
                <a:cs typeface="Courier New" pitchFamily="-106" charset="0"/>
              </a:rPr>
              <a:t>";</a:t>
            </a:r>
          </a:p>
          <a:p>
            <a:pPr eaLnBrk="1" hangingPunct="1">
              <a:buFont typeface="Wingdings" pitchFamily="1" charset="2"/>
              <a:buNone/>
            </a:pPr>
            <a:r>
              <a:rPr lang="en-GB" b="1" dirty="0" err="1" smtClean="0">
                <a:solidFill>
                  <a:srgbClr val="000000"/>
                </a:solidFill>
                <a:latin typeface="Courier New" pitchFamily="-106" charset="0"/>
                <a:ea typeface="ＭＳ Ｐゴシック" pitchFamily="-106" charset="-128"/>
                <a:cs typeface="Courier New" pitchFamily="-106" charset="0"/>
              </a:rPr>
              <a:t>unknownVariable</a:t>
            </a:r>
            <a:r>
              <a:rPr lang="en-GB" b="1" dirty="0" smtClean="0">
                <a:solidFill>
                  <a:srgbClr val="000000"/>
                </a:solidFill>
                <a:latin typeface="Courier New" pitchFamily="-106" charset="0"/>
                <a:ea typeface="ＭＳ Ｐゴシック" pitchFamily="-106" charset="-128"/>
                <a:cs typeface="Courier New" pitchFamily="-106" charset="0"/>
              </a:rPr>
              <a:t> = </a:t>
            </a:r>
            <a:r>
              <a:rPr lang="en-GB" b="1" dirty="0" smtClean="0">
                <a:solidFill>
                  <a:srgbClr val="FF6600"/>
                </a:solidFill>
                <a:latin typeface="Courier New" pitchFamily="-106" charset="0"/>
                <a:ea typeface="ＭＳ Ｐゴシック" pitchFamily="-106" charset="-128"/>
                <a:cs typeface="Courier New" pitchFamily="-106" charset="0"/>
              </a:rPr>
              <a:t>42</a:t>
            </a:r>
            <a:r>
              <a:rPr lang="en-GB" b="1" dirty="0" smtClean="0">
                <a:solidFill>
                  <a:srgbClr val="000000"/>
                </a:solidFill>
                <a:latin typeface="Courier New" pitchFamily="-106" charset="0"/>
                <a:ea typeface="ＭＳ Ｐゴシック" pitchFamily="-106" charset="-128"/>
                <a:cs typeface="Courier New" pitchFamily="-106" charset="0"/>
              </a:rPr>
              <a:t>; </a:t>
            </a:r>
            <a:r>
              <a:rPr lang="en-GB" b="1" dirty="0">
                <a:solidFill>
                  <a:srgbClr val="479B8F"/>
                </a:solidFill>
                <a:latin typeface="Courier New" pitchFamily="-106" charset="0"/>
                <a:ea typeface="ＭＳ Ｐゴシック" pitchFamily="-106" charset="-128"/>
                <a:cs typeface="Courier New" pitchFamily="-106" charset="0"/>
              </a:rPr>
              <a:t>// throws a </a:t>
            </a:r>
            <a:r>
              <a:rPr lang="en-GB" b="1" dirty="0" err="1">
                <a:solidFill>
                  <a:srgbClr val="479B8F"/>
                </a:solidFill>
                <a:latin typeface="Courier New" pitchFamily="-106" charset="0"/>
                <a:ea typeface="ＭＳ Ｐゴシック" pitchFamily="-106" charset="-128"/>
                <a:cs typeface="Courier New" pitchFamily="-106" charset="0"/>
              </a:rPr>
              <a:t>ReferenceError</a:t>
            </a:r>
            <a:endParaRPr lang="en-GB" b="1" dirty="0">
              <a:solidFill>
                <a:srgbClr val="479B8F"/>
              </a:solidFill>
              <a:latin typeface="Courier New" pitchFamily="-106" charset="0"/>
              <a:ea typeface="ＭＳ Ｐゴシック" pitchFamily="-106" charset="-128"/>
              <a:cs typeface="Courier New" pitchFamily="-106" charset="0"/>
            </a:endParaRPr>
          </a:p>
        </p:txBody>
      </p:sp>
      <p:sp>
        <p:nvSpPr>
          <p:cNvPr id="10" name="Rectangle à coins arrondis 4"/>
          <p:cNvSpPr/>
          <p:nvPr/>
        </p:nvSpPr>
        <p:spPr>
          <a:xfrm>
            <a:off x="179512" y="3937620"/>
            <a:ext cx="8785225" cy="1152128"/>
          </a:xfrm>
          <a:prstGeom prst="roundRect">
            <a:avLst/>
          </a:prstGeom>
        </p:spPr>
        <p:style>
          <a:lnRef idx="2">
            <a:schemeClr val="dk1"/>
          </a:lnRef>
          <a:fillRef idx="1">
            <a:schemeClr val="lt1"/>
          </a:fillRef>
          <a:effectRef idx="0">
            <a:schemeClr val="dk1"/>
          </a:effectRef>
          <a:fontRef idx="minor">
            <a:schemeClr val="dk1"/>
          </a:fontRef>
        </p:style>
        <p:txBody>
          <a:bodyPr anchor="ctr"/>
          <a:lstStyle/>
          <a:p>
            <a:pPr eaLnBrk="1" hangingPunct="1">
              <a:buFont typeface="Wingdings" pitchFamily="1" charset="2"/>
              <a:buNone/>
            </a:pPr>
            <a:r>
              <a:rPr lang="en-GB" b="1" dirty="0" smtClean="0">
                <a:solidFill>
                  <a:schemeClr val="tx1"/>
                </a:solidFill>
                <a:latin typeface="Courier New" pitchFamily="-106" charset="0"/>
                <a:ea typeface="ＭＳ Ｐゴシック" pitchFamily="-106" charset="-128"/>
                <a:cs typeface="Courier New" pitchFamily="-106" charset="0"/>
              </a:rPr>
              <a:t>"</a:t>
            </a:r>
            <a:r>
              <a:rPr lang="en-GB" b="1" dirty="0">
                <a:solidFill>
                  <a:srgbClr val="00B050"/>
                </a:solidFill>
                <a:latin typeface="Courier New" pitchFamily="1" charset="0"/>
              </a:rPr>
              <a:t>use </a:t>
            </a:r>
            <a:r>
              <a:rPr lang="en-GB" b="1" dirty="0" smtClean="0">
                <a:solidFill>
                  <a:srgbClr val="00B050"/>
                </a:solidFill>
                <a:latin typeface="Courier New" pitchFamily="1" charset="0"/>
              </a:rPr>
              <a:t>strict</a:t>
            </a:r>
            <a:r>
              <a:rPr lang="en-GB" b="1" dirty="0" smtClean="0">
                <a:solidFill>
                  <a:schemeClr val="tx1"/>
                </a:solidFill>
                <a:latin typeface="Courier New" pitchFamily="-106" charset="0"/>
                <a:ea typeface="ＭＳ Ｐゴシック" pitchFamily="-106" charset="-128"/>
                <a:cs typeface="Courier New" pitchFamily="-106" charset="0"/>
              </a:rPr>
              <a:t>";</a:t>
            </a:r>
          </a:p>
          <a:p>
            <a:pPr eaLnBrk="1" hangingPunct="1">
              <a:buFont typeface="Wingdings" pitchFamily="1" charset="2"/>
              <a:buNone/>
            </a:pPr>
            <a:r>
              <a:rPr lang="en-GB" b="1" dirty="0" err="1">
                <a:solidFill>
                  <a:srgbClr val="0070C0"/>
                </a:solidFill>
                <a:latin typeface="Courier New" pitchFamily="-106" charset="0"/>
                <a:ea typeface="ＭＳ Ｐゴシック" pitchFamily="-106" charset="-128"/>
                <a:cs typeface="Courier New" pitchFamily="-106" charset="0"/>
              </a:rPr>
              <a:t>var</a:t>
            </a:r>
            <a:r>
              <a:rPr lang="en-GB" b="1" dirty="0">
                <a:solidFill>
                  <a:srgbClr val="000000"/>
                </a:solidFill>
                <a:latin typeface="Courier New" pitchFamily="-106" charset="0"/>
                <a:ea typeface="ＭＳ Ｐゴシック" pitchFamily="-106" charset="-128"/>
                <a:cs typeface="Courier New" pitchFamily="-106" charset="0"/>
              </a:rPr>
              <a:t> obj1 = {}</a:t>
            </a:r>
            <a:r>
              <a:rPr lang="en-GB" b="1" dirty="0" smtClean="0">
                <a:solidFill>
                  <a:srgbClr val="000000"/>
                </a:solidFill>
                <a:latin typeface="Courier New" pitchFamily="-106" charset="0"/>
                <a:ea typeface="ＭＳ Ｐゴシック" pitchFamily="-106" charset="-128"/>
                <a:cs typeface="Courier New" pitchFamily="-106" charset="0"/>
              </a:rPr>
              <a:t>;</a:t>
            </a:r>
          </a:p>
          <a:p>
            <a:pPr eaLnBrk="1" hangingPunct="1">
              <a:buFont typeface="Wingdings" pitchFamily="1" charset="2"/>
              <a:buNone/>
            </a:pPr>
            <a:r>
              <a:rPr lang="en-GB" b="1" dirty="0" err="1" smtClean="0">
                <a:solidFill>
                  <a:srgbClr val="000000"/>
                </a:solidFill>
                <a:latin typeface="Courier New" pitchFamily="-106" charset="0"/>
                <a:ea typeface="ＭＳ Ｐゴシック" pitchFamily="-106" charset="-128"/>
                <a:cs typeface="Courier New" pitchFamily="-106" charset="0"/>
              </a:rPr>
              <a:t>Object.defineProperty</a:t>
            </a:r>
            <a:r>
              <a:rPr lang="en-GB" b="1" dirty="0">
                <a:solidFill>
                  <a:srgbClr val="000000"/>
                </a:solidFill>
                <a:latin typeface="Courier New" pitchFamily="-106" charset="0"/>
                <a:ea typeface="ＭＳ Ｐゴシック" pitchFamily="-106" charset="-128"/>
                <a:cs typeface="Courier New" pitchFamily="-106" charset="0"/>
              </a:rPr>
              <a:t>(obj1, "</a:t>
            </a:r>
            <a:r>
              <a:rPr lang="en-GB" b="1" dirty="0">
                <a:solidFill>
                  <a:srgbClr val="00B050"/>
                </a:solidFill>
                <a:latin typeface="Courier New" pitchFamily="1" charset="0"/>
              </a:rPr>
              <a:t>x</a:t>
            </a:r>
            <a:r>
              <a:rPr lang="en-GB" b="1" dirty="0">
                <a:solidFill>
                  <a:srgbClr val="000000"/>
                </a:solidFill>
                <a:latin typeface="Courier New" pitchFamily="-106" charset="0"/>
                <a:ea typeface="ＭＳ Ｐゴシック" pitchFamily="-106" charset="-128"/>
                <a:cs typeface="Courier New" pitchFamily="-106" charset="0"/>
              </a:rPr>
              <a:t>", { value: </a:t>
            </a:r>
            <a:r>
              <a:rPr lang="en-GB" b="1" dirty="0" smtClean="0">
                <a:solidFill>
                  <a:srgbClr val="FF6600"/>
                </a:solidFill>
                <a:latin typeface="Courier New" pitchFamily="-106" charset="0"/>
                <a:ea typeface="ＭＳ Ｐゴシック" pitchFamily="-106" charset="-128"/>
                <a:cs typeface="Courier New" pitchFamily="-106" charset="0"/>
              </a:rPr>
              <a:t>42</a:t>
            </a:r>
            <a:r>
              <a:rPr lang="en-GB" b="1" dirty="0">
                <a:solidFill>
                  <a:srgbClr val="FF6600"/>
                </a:solidFill>
                <a:latin typeface="Courier New" pitchFamily="-106" charset="0"/>
                <a:ea typeface="ＭＳ Ｐゴシック" pitchFamily="-106" charset="-128"/>
                <a:cs typeface="Courier New" pitchFamily="-106" charset="0"/>
              </a:rPr>
              <a:t> </a:t>
            </a:r>
            <a:r>
              <a:rPr lang="en-GB" b="1" dirty="0" smtClean="0">
                <a:solidFill>
                  <a:srgbClr val="000000"/>
                </a:solidFill>
                <a:latin typeface="Courier New" pitchFamily="-106" charset="0"/>
                <a:ea typeface="ＭＳ Ｐゴシック" pitchFamily="-106" charset="-128"/>
                <a:cs typeface="Courier New" pitchFamily="-106" charset="0"/>
              </a:rPr>
              <a:t>}</a:t>
            </a:r>
            <a:r>
              <a:rPr lang="en-GB" b="1" dirty="0">
                <a:solidFill>
                  <a:srgbClr val="000000"/>
                </a:solidFill>
                <a:latin typeface="Courier New" pitchFamily="-106" charset="0"/>
                <a:ea typeface="ＭＳ Ｐゴシック" pitchFamily="-106" charset="-128"/>
                <a:cs typeface="Courier New" pitchFamily="-106" charset="0"/>
              </a:rPr>
              <a:t>)</a:t>
            </a:r>
            <a:r>
              <a:rPr lang="en-GB" b="1" dirty="0" smtClean="0">
                <a:solidFill>
                  <a:srgbClr val="000000"/>
                </a:solidFill>
                <a:latin typeface="Courier New" pitchFamily="-106" charset="0"/>
                <a:ea typeface="ＭＳ Ｐゴシック" pitchFamily="-106" charset="-128"/>
                <a:cs typeface="Courier New" pitchFamily="-106" charset="0"/>
              </a:rPr>
              <a:t>; </a:t>
            </a:r>
            <a:r>
              <a:rPr lang="en-GB" b="1" dirty="0">
                <a:solidFill>
                  <a:srgbClr val="479B8F"/>
                </a:solidFill>
                <a:latin typeface="Courier New" pitchFamily="-106" charset="0"/>
                <a:ea typeface="ＭＳ Ｐゴシック" pitchFamily="-106" charset="-128"/>
                <a:cs typeface="Courier New" pitchFamily="-106" charset="0"/>
              </a:rPr>
              <a:t>// read only</a:t>
            </a:r>
          </a:p>
          <a:p>
            <a:pPr eaLnBrk="1" hangingPunct="1">
              <a:buFont typeface="Wingdings" pitchFamily="1" charset="2"/>
              <a:buNone/>
            </a:pPr>
            <a:r>
              <a:rPr lang="en-GB" b="1" dirty="0" smtClean="0">
                <a:solidFill>
                  <a:srgbClr val="000000"/>
                </a:solidFill>
                <a:latin typeface="Courier New" pitchFamily="-106" charset="0"/>
                <a:ea typeface="ＭＳ Ｐゴシック" pitchFamily="-106" charset="-128"/>
                <a:cs typeface="Courier New" pitchFamily="-106" charset="0"/>
              </a:rPr>
              <a:t>obj1</a:t>
            </a:r>
            <a:r>
              <a:rPr lang="en-GB" b="1" dirty="0">
                <a:solidFill>
                  <a:srgbClr val="000000"/>
                </a:solidFill>
                <a:latin typeface="Courier New" pitchFamily="-106" charset="0"/>
                <a:ea typeface="ＭＳ Ｐゴシック" pitchFamily="-106" charset="-128"/>
                <a:cs typeface="Courier New" pitchFamily="-106" charset="0"/>
              </a:rPr>
              <a:t>.x = </a:t>
            </a:r>
            <a:r>
              <a:rPr lang="en-GB" b="1" dirty="0">
                <a:solidFill>
                  <a:srgbClr val="FF6600"/>
                </a:solidFill>
                <a:latin typeface="Courier New" pitchFamily="-106" charset="0"/>
                <a:ea typeface="ＭＳ Ｐゴシック" pitchFamily="-106" charset="-128"/>
                <a:cs typeface="Courier New" pitchFamily="-106" charset="0"/>
              </a:rPr>
              <a:t>9</a:t>
            </a:r>
            <a:r>
              <a:rPr lang="en-GB" b="1" dirty="0">
                <a:solidFill>
                  <a:srgbClr val="000000"/>
                </a:solidFill>
                <a:latin typeface="Courier New" pitchFamily="-106" charset="0"/>
                <a:ea typeface="ＭＳ Ｐゴシック" pitchFamily="-106" charset="-128"/>
                <a:cs typeface="Courier New" pitchFamily="-106" charset="0"/>
              </a:rPr>
              <a:t>; </a:t>
            </a:r>
            <a:r>
              <a:rPr lang="en-GB" b="1" dirty="0">
                <a:solidFill>
                  <a:srgbClr val="479B8F"/>
                </a:solidFill>
                <a:latin typeface="Courier New" pitchFamily="-106" charset="0"/>
                <a:ea typeface="ＭＳ Ｐゴシック" pitchFamily="-106" charset="-128"/>
                <a:cs typeface="Courier New" pitchFamily="-106" charset="0"/>
              </a:rPr>
              <a:t>// throws a </a:t>
            </a:r>
            <a:r>
              <a:rPr lang="en-GB" b="1" dirty="0" err="1">
                <a:solidFill>
                  <a:srgbClr val="479B8F"/>
                </a:solidFill>
                <a:latin typeface="Courier New" pitchFamily="-106" charset="0"/>
                <a:ea typeface="ＭＳ Ｐゴシック" pitchFamily="-106" charset="-128"/>
                <a:cs typeface="Courier New" pitchFamily="-106" charset="0"/>
              </a:rPr>
              <a:t>TypeError</a:t>
            </a:r>
            <a:endParaRPr lang="en-GB" b="1" dirty="0">
              <a:solidFill>
                <a:srgbClr val="479B8F"/>
              </a:solidFill>
              <a:latin typeface="Courier New" pitchFamily="-106" charset="0"/>
              <a:ea typeface="ＭＳ Ｐゴシック" pitchFamily="-106" charset="-128"/>
              <a:cs typeface="Courier New" pitchFamily="-106" charset="0"/>
            </a:endParaRPr>
          </a:p>
        </p:txBody>
      </p:sp>
    </p:spTree>
    <p:extLst>
      <p:ext uri="{BB962C8B-B14F-4D97-AF65-F5344CB8AC3E}">
        <p14:creationId xmlns:p14="http://schemas.microsoft.com/office/powerpoint/2010/main" val="3961763461"/>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Espace réservé du contenu 2"/>
          <p:cNvSpPr>
            <a:spLocks noGrp="1"/>
          </p:cNvSpPr>
          <p:nvPr>
            <p:ph idx="1"/>
          </p:nvPr>
        </p:nvSpPr>
        <p:spPr>
          <a:xfrm>
            <a:off x="395536" y="1128713"/>
            <a:ext cx="8497639" cy="4230687"/>
          </a:xfrm>
        </p:spPr>
        <p:txBody>
          <a:bodyPr/>
          <a:lstStyle/>
          <a:p>
            <a:pPr eaLnBrk="1" hangingPunct="1">
              <a:lnSpc>
                <a:spcPct val="90000"/>
              </a:lnSpc>
            </a:pPr>
            <a:r>
              <a:rPr lang="en-US" dirty="0" smtClean="0"/>
              <a:t>In </a:t>
            </a:r>
            <a:r>
              <a:rPr lang="en-US" dirty="0"/>
              <a:t>strict mode a short list of identifiers become reserved </a:t>
            </a:r>
            <a:r>
              <a:rPr lang="en-US" dirty="0" smtClean="0"/>
              <a:t>keywords:</a:t>
            </a:r>
            <a:endParaRPr lang="en-US" dirty="0"/>
          </a:p>
        </p:txBody>
      </p:sp>
      <p:sp>
        <p:nvSpPr>
          <p:cNvPr id="2" name="Titre 1"/>
          <p:cNvSpPr>
            <a:spLocks noGrp="1"/>
          </p:cNvSpPr>
          <p:nvPr>
            <p:ph type="title"/>
          </p:nvPr>
        </p:nvSpPr>
        <p:spPr/>
        <p:txBody>
          <a:bodyPr/>
          <a:lstStyle/>
          <a:p>
            <a:r>
              <a:rPr lang="en-US" dirty="0"/>
              <a:t>Paving the way for </a:t>
            </a:r>
            <a:r>
              <a:rPr lang="en-US" dirty="0" smtClean="0"/>
              <a:t>the future…</a:t>
            </a:r>
            <a:endParaRPr lang="en-US" dirty="0"/>
          </a:p>
        </p:txBody>
      </p:sp>
      <p:sp>
        <p:nvSpPr>
          <p:cNvPr id="4" name="Espace réservé du contenu 3"/>
          <p:cNvSpPr>
            <a:spLocks noGrp="1"/>
          </p:cNvSpPr>
          <p:nvPr>
            <p:ph sz="quarter" idx="13"/>
          </p:nvPr>
        </p:nvSpPr>
        <p:spPr/>
        <p:txBody>
          <a:bodyPr/>
          <a:lstStyle/>
          <a:p>
            <a:r>
              <a:rPr lang="en-US" dirty="0"/>
              <a:t>Strict Mode</a:t>
            </a:r>
            <a:endParaRPr lang="fr-FR" dirty="0"/>
          </a:p>
        </p:txBody>
      </p:sp>
      <p:pic>
        <p:nvPicPr>
          <p:cNvPr id="8" name="Image 5"/>
          <p:cNvPicPr>
            <a:picLocks noChangeAspect="1"/>
          </p:cNvPicPr>
          <p:nvPr/>
        </p:nvPicPr>
        <p:blipFill>
          <a:blip r:embed="rId2" cstate="print"/>
          <a:srcRect/>
          <a:stretch>
            <a:fillRect/>
          </a:stretch>
        </p:blipFill>
        <p:spPr bwMode="auto">
          <a:xfrm>
            <a:off x="34925" y="49213"/>
            <a:ext cx="677863" cy="787400"/>
          </a:xfrm>
          <a:prstGeom prst="rect">
            <a:avLst/>
          </a:prstGeom>
          <a:noFill/>
          <a:ln w="9525">
            <a:noFill/>
            <a:miter lim="800000"/>
            <a:headEnd/>
            <a:tailEnd/>
          </a:ln>
        </p:spPr>
      </p:pic>
      <p:sp>
        <p:nvSpPr>
          <p:cNvPr id="7" name="Rectangle à coins arrondis 4"/>
          <p:cNvSpPr/>
          <p:nvPr/>
        </p:nvSpPr>
        <p:spPr>
          <a:xfrm>
            <a:off x="179512" y="2209428"/>
            <a:ext cx="8785225" cy="2952328"/>
          </a:xfrm>
          <a:prstGeom prst="roundRect">
            <a:avLst/>
          </a:prstGeom>
        </p:spPr>
        <p:style>
          <a:lnRef idx="2">
            <a:schemeClr val="dk1"/>
          </a:lnRef>
          <a:fillRef idx="1">
            <a:schemeClr val="lt1"/>
          </a:fillRef>
          <a:effectRef idx="0">
            <a:schemeClr val="dk1"/>
          </a:effectRef>
          <a:fontRef idx="minor">
            <a:schemeClr val="dk1"/>
          </a:fontRef>
        </p:style>
        <p:txBody>
          <a:bodyPr anchor="ctr"/>
          <a:lstStyle/>
          <a:p>
            <a:pPr eaLnBrk="1" hangingPunct="1">
              <a:buFont typeface="Wingdings" pitchFamily="1" charset="2"/>
              <a:buNone/>
            </a:pPr>
            <a:r>
              <a:rPr lang="en-GB" b="1" dirty="0">
                <a:solidFill>
                  <a:srgbClr val="0070C0"/>
                </a:solidFill>
                <a:latin typeface="Courier New" pitchFamily="-106" charset="0"/>
                <a:ea typeface="ＭＳ Ｐゴシック" pitchFamily="-106" charset="-128"/>
                <a:cs typeface="Courier New" pitchFamily="-106" charset="0"/>
              </a:rPr>
              <a:t>function</a:t>
            </a:r>
            <a:r>
              <a:rPr lang="en-GB" b="1" dirty="0">
                <a:solidFill>
                  <a:schemeClr val="tx1"/>
                </a:solidFill>
                <a:latin typeface="Courier New" pitchFamily="-106" charset="0"/>
                <a:ea typeface="ＭＳ Ｐゴシック" pitchFamily="-106" charset="-128"/>
                <a:cs typeface="Courier New" pitchFamily="-106" charset="0"/>
              </a:rPr>
              <a:t> package(protected</a:t>
            </a:r>
            <a:r>
              <a:rPr lang="en-GB" b="1" dirty="0" smtClean="0">
                <a:solidFill>
                  <a:schemeClr val="tx1"/>
                </a:solidFill>
                <a:latin typeface="Courier New" pitchFamily="-106" charset="0"/>
                <a:ea typeface="ＭＳ Ｐゴシック" pitchFamily="-106" charset="-128"/>
                <a:cs typeface="Courier New" pitchFamily="-106" charset="0"/>
              </a:rPr>
              <a:t>) { </a:t>
            </a:r>
            <a:r>
              <a:rPr lang="en-GB" b="1" dirty="0">
                <a:solidFill>
                  <a:srgbClr val="479B8F"/>
                </a:solidFill>
                <a:latin typeface="Courier New" pitchFamily="-106" charset="0"/>
                <a:ea typeface="ＭＳ Ｐゴシック" pitchFamily="-106" charset="-128"/>
                <a:cs typeface="Courier New" pitchFamily="-106" charset="0"/>
              </a:rPr>
              <a:t>// !!!</a:t>
            </a:r>
          </a:p>
          <a:p>
            <a:pPr eaLnBrk="1" hangingPunct="1">
              <a:buFont typeface="Wingdings" pitchFamily="1" charset="2"/>
              <a:buNone/>
            </a:pPr>
            <a:r>
              <a:rPr lang="en-GB" b="1" dirty="0">
                <a:solidFill>
                  <a:schemeClr val="tx1"/>
                </a:solidFill>
                <a:latin typeface="Courier New" pitchFamily="-106" charset="0"/>
                <a:ea typeface="ＭＳ Ｐゴシック" pitchFamily="-106" charset="-128"/>
                <a:cs typeface="Courier New" pitchFamily="-106" charset="0"/>
              </a:rPr>
              <a:t>  "</a:t>
            </a:r>
            <a:r>
              <a:rPr lang="en-GB" b="1" dirty="0">
                <a:solidFill>
                  <a:srgbClr val="00B050"/>
                </a:solidFill>
                <a:latin typeface="Courier New" pitchFamily="1" charset="0"/>
              </a:rPr>
              <a:t>use strict</a:t>
            </a:r>
            <a:r>
              <a:rPr lang="en-GB" b="1" dirty="0">
                <a:solidFill>
                  <a:schemeClr val="tx1"/>
                </a:solidFill>
                <a:latin typeface="Courier New" pitchFamily="-106" charset="0"/>
                <a:ea typeface="ＭＳ Ｐゴシック" pitchFamily="-106" charset="-128"/>
                <a:cs typeface="Courier New" pitchFamily="-106" charset="0"/>
              </a:rPr>
              <a:t>";</a:t>
            </a:r>
          </a:p>
          <a:p>
            <a:pPr eaLnBrk="1" hangingPunct="1"/>
            <a:r>
              <a:rPr lang="en-GB" b="1" dirty="0">
                <a:solidFill>
                  <a:schemeClr val="tx1"/>
                </a:solidFill>
                <a:latin typeface="Courier New" pitchFamily="-106" charset="0"/>
                <a:ea typeface="ＭＳ Ｐゴシック" pitchFamily="-106" charset="-128"/>
                <a:cs typeface="Courier New" pitchFamily="-106" charset="0"/>
              </a:rPr>
              <a:t>  </a:t>
            </a:r>
            <a:r>
              <a:rPr lang="en-GB" b="1" dirty="0" err="1">
                <a:solidFill>
                  <a:srgbClr val="0070C0"/>
                </a:solidFill>
                <a:latin typeface="Courier New" pitchFamily="-106" charset="0"/>
                <a:ea typeface="ＭＳ Ｐゴシック" pitchFamily="-106" charset="-128"/>
                <a:cs typeface="Courier New" pitchFamily="-106" charset="0"/>
              </a:rPr>
              <a:t>var</a:t>
            </a:r>
            <a:r>
              <a:rPr lang="en-GB" b="1" dirty="0">
                <a:solidFill>
                  <a:schemeClr val="tx1"/>
                </a:solidFill>
                <a:latin typeface="Courier New" pitchFamily="-106" charset="0"/>
                <a:ea typeface="ＭＳ Ｐゴシック" pitchFamily="-106" charset="-128"/>
                <a:cs typeface="Courier New" pitchFamily="-106" charset="0"/>
              </a:rPr>
              <a:t> implements; </a:t>
            </a:r>
            <a:r>
              <a:rPr lang="en-GB" b="1" dirty="0">
                <a:solidFill>
                  <a:srgbClr val="479B8F"/>
                </a:solidFill>
                <a:latin typeface="Courier New" pitchFamily="-106" charset="0"/>
                <a:ea typeface="ＭＳ Ｐゴシック" pitchFamily="-106" charset="-128"/>
                <a:cs typeface="Courier New" pitchFamily="-106" charset="0"/>
              </a:rPr>
              <a:t>// !!!</a:t>
            </a:r>
          </a:p>
          <a:p>
            <a:pPr eaLnBrk="1" hangingPunct="1">
              <a:buFont typeface="Wingdings" pitchFamily="1" charset="2"/>
              <a:buNone/>
            </a:pPr>
            <a:r>
              <a:rPr lang="en-GB" b="1" dirty="0">
                <a:solidFill>
                  <a:schemeClr val="tx1"/>
                </a:solidFill>
                <a:latin typeface="Courier New" pitchFamily="-106" charset="0"/>
                <a:ea typeface="ＭＳ Ｐゴシック" pitchFamily="-106" charset="-128"/>
                <a:cs typeface="Courier New" pitchFamily="-106" charset="0"/>
              </a:rPr>
              <a:t>  interface: </a:t>
            </a:r>
            <a:r>
              <a:rPr lang="en-GB" b="1" dirty="0">
                <a:solidFill>
                  <a:srgbClr val="479B8F"/>
                </a:solidFill>
                <a:latin typeface="Courier New" pitchFamily="-106" charset="0"/>
                <a:ea typeface="ＭＳ Ｐゴシック" pitchFamily="-106" charset="-128"/>
                <a:cs typeface="Courier New" pitchFamily="-106" charset="0"/>
              </a:rPr>
              <a:t>// !!!</a:t>
            </a:r>
          </a:p>
          <a:p>
            <a:pPr eaLnBrk="1" hangingPunct="1">
              <a:buFont typeface="Wingdings" pitchFamily="1" charset="2"/>
              <a:buNone/>
            </a:pPr>
            <a:r>
              <a:rPr lang="en-GB" b="1" dirty="0">
                <a:solidFill>
                  <a:schemeClr val="tx1"/>
                </a:solidFill>
                <a:latin typeface="Courier New" pitchFamily="-106" charset="0"/>
                <a:ea typeface="ＭＳ Ｐゴシック" pitchFamily="-106" charset="-128"/>
                <a:cs typeface="Courier New" pitchFamily="-106" charset="0"/>
              </a:rPr>
              <a:t>  </a:t>
            </a:r>
            <a:r>
              <a:rPr lang="en-GB" b="1" dirty="0">
                <a:solidFill>
                  <a:srgbClr val="0070C0"/>
                </a:solidFill>
                <a:latin typeface="Courier New" pitchFamily="-106" charset="0"/>
                <a:ea typeface="ＭＳ Ｐゴシック" pitchFamily="-106" charset="-128"/>
                <a:cs typeface="Courier New" pitchFamily="-106" charset="0"/>
              </a:rPr>
              <a:t>while</a:t>
            </a:r>
            <a:r>
              <a:rPr lang="en-GB" b="1" dirty="0">
                <a:solidFill>
                  <a:schemeClr val="tx1"/>
                </a:solidFill>
                <a:latin typeface="Courier New" pitchFamily="-106" charset="0"/>
                <a:ea typeface="ＭＳ Ｐゴシック" pitchFamily="-106" charset="-128"/>
                <a:cs typeface="Courier New" pitchFamily="-106" charset="0"/>
              </a:rPr>
              <a:t> (</a:t>
            </a:r>
            <a:r>
              <a:rPr lang="en-GB" b="1" dirty="0">
                <a:solidFill>
                  <a:srgbClr val="0070C0"/>
                </a:solidFill>
                <a:latin typeface="Courier New" pitchFamily="-106" charset="0"/>
                <a:ea typeface="ＭＳ Ｐゴシック" pitchFamily="-106" charset="-128"/>
                <a:cs typeface="Courier New" pitchFamily="-106" charset="0"/>
              </a:rPr>
              <a:t>true</a:t>
            </a:r>
            <a:r>
              <a:rPr lang="en-GB" b="1" dirty="0">
                <a:solidFill>
                  <a:schemeClr val="tx1"/>
                </a:solidFill>
                <a:latin typeface="Courier New" pitchFamily="-106" charset="0"/>
                <a:ea typeface="ＭＳ Ｐゴシック" pitchFamily="-106" charset="-128"/>
                <a:cs typeface="Courier New" pitchFamily="-106" charset="0"/>
              </a:rPr>
              <a:t>)</a:t>
            </a:r>
          </a:p>
          <a:p>
            <a:pPr eaLnBrk="1" hangingPunct="1">
              <a:buFont typeface="Wingdings" pitchFamily="1" charset="2"/>
              <a:buNone/>
            </a:pPr>
            <a:r>
              <a:rPr lang="en-GB" b="1" dirty="0">
                <a:solidFill>
                  <a:schemeClr val="tx1"/>
                </a:solidFill>
                <a:latin typeface="Courier New" pitchFamily="-106" charset="0"/>
                <a:ea typeface="ＭＳ Ｐゴシック" pitchFamily="-106" charset="-128"/>
                <a:cs typeface="Courier New" pitchFamily="-106" charset="0"/>
              </a:rPr>
              <a:t>  {</a:t>
            </a:r>
          </a:p>
          <a:p>
            <a:pPr eaLnBrk="1" hangingPunct="1"/>
            <a:r>
              <a:rPr lang="en-GB" b="1" dirty="0">
                <a:solidFill>
                  <a:schemeClr val="tx1"/>
                </a:solidFill>
                <a:latin typeface="Courier New" pitchFamily="-106" charset="0"/>
                <a:ea typeface="ＭＳ Ｐゴシック" pitchFamily="-106" charset="-128"/>
                <a:cs typeface="Courier New" pitchFamily="-106" charset="0"/>
              </a:rPr>
              <a:t>    </a:t>
            </a:r>
            <a:r>
              <a:rPr lang="en-GB" b="1" dirty="0">
                <a:solidFill>
                  <a:srgbClr val="0070C0"/>
                </a:solidFill>
                <a:latin typeface="Courier New" pitchFamily="-106" charset="0"/>
                <a:ea typeface="ＭＳ Ｐゴシック" pitchFamily="-106" charset="-128"/>
                <a:cs typeface="Courier New" pitchFamily="-106" charset="0"/>
              </a:rPr>
              <a:t>break</a:t>
            </a:r>
            <a:r>
              <a:rPr lang="en-GB" b="1" dirty="0">
                <a:solidFill>
                  <a:schemeClr val="tx1"/>
                </a:solidFill>
                <a:latin typeface="Courier New" pitchFamily="-106" charset="0"/>
                <a:ea typeface="ＭＳ Ｐゴシック" pitchFamily="-106" charset="-128"/>
                <a:cs typeface="Courier New" pitchFamily="-106" charset="0"/>
              </a:rPr>
              <a:t> interface; </a:t>
            </a:r>
            <a:r>
              <a:rPr lang="en-GB" b="1" dirty="0">
                <a:solidFill>
                  <a:srgbClr val="479B8F"/>
                </a:solidFill>
                <a:latin typeface="Courier New" pitchFamily="-106" charset="0"/>
                <a:ea typeface="ＭＳ Ｐゴシック" pitchFamily="-106" charset="-128"/>
                <a:cs typeface="Courier New" pitchFamily="-106" charset="0"/>
              </a:rPr>
              <a:t>// !!!</a:t>
            </a:r>
          </a:p>
          <a:p>
            <a:pPr eaLnBrk="1" hangingPunct="1">
              <a:buFont typeface="Wingdings" pitchFamily="1" charset="2"/>
              <a:buNone/>
            </a:pPr>
            <a:r>
              <a:rPr lang="en-GB" b="1" dirty="0">
                <a:solidFill>
                  <a:schemeClr val="tx1"/>
                </a:solidFill>
                <a:latin typeface="Courier New" pitchFamily="-106" charset="0"/>
                <a:ea typeface="ＭＳ Ｐゴシック" pitchFamily="-106" charset="-128"/>
                <a:cs typeface="Courier New" pitchFamily="-106" charset="0"/>
              </a:rPr>
              <a:t>  </a:t>
            </a:r>
            <a:r>
              <a:rPr lang="en-GB" b="1" dirty="0" smtClean="0">
                <a:solidFill>
                  <a:schemeClr val="tx1"/>
                </a:solidFill>
                <a:latin typeface="Courier New" pitchFamily="-106" charset="0"/>
                <a:ea typeface="ＭＳ Ｐゴシック" pitchFamily="-106" charset="-128"/>
                <a:cs typeface="Courier New" pitchFamily="-106" charset="0"/>
              </a:rPr>
              <a:t>}</a:t>
            </a:r>
            <a:endParaRPr lang="en-GB" b="1" dirty="0">
              <a:solidFill>
                <a:schemeClr val="tx1"/>
              </a:solidFill>
              <a:latin typeface="Courier New" pitchFamily="-106" charset="0"/>
              <a:ea typeface="ＭＳ Ｐゴシック" pitchFamily="-106" charset="-128"/>
              <a:cs typeface="Courier New" pitchFamily="-106" charset="0"/>
            </a:endParaRPr>
          </a:p>
          <a:p>
            <a:pPr eaLnBrk="1" hangingPunct="1">
              <a:buFont typeface="Wingdings" pitchFamily="1" charset="2"/>
              <a:buNone/>
            </a:pPr>
            <a:r>
              <a:rPr lang="en-GB" b="1" dirty="0">
                <a:solidFill>
                  <a:schemeClr val="tx1"/>
                </a:solidFill>
                <a:latin typeface="Courier New" pitchFamily="-106" charset="0"/>
                <a:ea typeface="ＭＳ Ｐゴシック" pitchFamily="-106" charset="-128"/>
                <a:cs typeface="Courier New" pitchFamily="-106" charset="0"/>
              </a:rPr>
              <a:t>  </a:t>
            </a:r>
            <a:r>
              <a:rPr lang="en-GB" b="1" dirty="0">
                <a:solidFill>
                  <a:srgbClr val="0070C0"/>
                </a:solidFill>
                <a:latin typeface="Courier New" pitchFamily="-106" charset="0"/>
                <a:ea typeface="ＭＳ Ｐゴシック" pitchFamily="-106" charset="-128"/>
                <a:cs typeface="Courier New" pitchFamily="-106" charset="0"/>
              </a:rPr>
              <a:t>function</a:t>
            </a:r>
            <a:r>
              <a:rPr lang="en-GB" b="1" dirty="0">
                <a:solidFill>
                  <a:schemeClr val="tx1"/>
                </a:solidFill>
                <a:latin typeface="Courier New" pitchFamily="-106" charset="0"/>
                <a:ea typeface="ＭＳ Ｐゴシック" pitchFamily="-106" charset="-128"/>
                <a:cs typeface="Courier New" pitchFamily="-106" charset="0"/>
              </a:rPr>
              <a:t> private() { } </a:t>
            </a:r>
            <a:r>
              <a:rPr lang="en-GB" b="1" dirty="0">
                <a:solidFill>
                  <a:srgbClr val="479B8F"/>
                </a:solidFill>
                <a:latin typeface="Courier New" pitchFamily="-106" charset="0"/>
                <a:ea typeface="ＭＳ Ｐゴシック" pitchFamily="-106" charset="-128"/>
                <a:cs typeface="Courier New" pitchFamily="-106" charset="0"/>
              </a:rPr>
              <a:t>// !!!</a:t>
            </a:r>
          </a:p>
          <a:p>
            <a:pPr eaLnBrk="1" hangingPunct="1">
              <a:buFont typeface="Wingdings" pitchFamily="1" charset="2"/>
              <a:buNone/>
            </a:pPr>
            <a:r>
              <a:rPr lang="en-GB" b="1" dirty="0" smtClean="0">
                <a:solidFill>
                  <a:schemeClr val="tx1"/>
                </a:solidFill>
                <a:latin typeface="Courier New" pitchFamily="-106" charset="0"/>
                <a:ea typeface="ＭＳ Ｐゴシック" pitchFamily="-106" charset="-128"/>
                <a:cs typeface="Courier New" pitchFamily="-106" charset="0"/>
              </a:rPr>
              <a:t>}</a:t>
            </a:r>
            <a:endParaRPr lang="en-GB" b="1" dirty="0">
              <a:solidFill>
                <a:schemeClr val="tx1"/>
              </a:solidFill>
              <a:latin typeface="Courier New" pitchFamily="-106" charset="0"/>
              <a:ea typeface="ＭＳ Ｐゴシック" pitchFamily="-106" charset="-128"/>
              <a:cs typeface="Courier New" pitchFamily="-106" charset="0"/>
            </a:endParaRPr>
          </a:p>
        </p:txBody>
      </p:sp>
    </p:spTree>
    <p:extLst>
      <p:ext uri="{BB962C8B-B14F-4D97-AF65-F5344CB8AC3E}">
        <p14:creationId xmlns:p14="http://schemas.microsoft.com/office/powerpoint/2010/main" val="68629699"/>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Espace réservé du contenu 2"/>
          <p:cNvSpPr>
            <a:spLocks noGrp="1"/>
          </p:cNvSpPr>
          <p:nvPr>
            <p:ph idx="1"/>
          </p:nvPr>
        </p:nvSpPr>
        <p:spPr>
          <a:xfrm>
            <a:off x="395536" y="1128713"/>
            <a:ext cx="8497639" cy="4230687"/>
          </a:xfrm>
        </p:spPr>
        <p:txBody>
          <a:bodyPr/>
          <a:lstStyle/>
          <a:p>
            <a:pPr eaLnBrk="1" hangingPunct="1">
              <a:lnSpc>
                <a:spcPct val="90000"/>
              </a:lnSpc>
            </a:pPr>
            <a:r>
              <a:rPr lang="en-US" dirty="0" smtClean="0"/>
              <a:t>Strict </a:t>
            </a:r>
            <a:r>
              <a:rPr lang="en-US" dirty="0"/>
              <a:t>mode prohibits function statements not at the top level of a script or </a:t>
            </a:r>
            <a:r>
              <a:rPr lang="en-US" dirty="0" smtClean="0"/>
              <a:t>function:</a:t>
            </a:r>
            <a:endParaRPr lang="en-US" dirty="0"/>
          </a:p>
        </p:txBody>
      </p:sp>
      <p:sp>
        <p:nvSpPr>
          <p:cNvPr id="2" name="Titre 1"/>
          <p:cNvSpPr>
            <a:spLocks noGrp="1"/>
          </p:cNvSpPr>
          <p:nvPr>
            <p:ph type="title"/>
          </p:nvPr>
        </p:nvSpPr>
        <p:spPr/>
        <p:txBody>
          <a:bodyPr/>
          <a:lstStyle/>
          <a:p>
            <a:r>
              <a:rPr lang="en-US" dirty="0"/>
              <a:t>Paving the way for </a:t>
            </a:r>
            <a:r>
              <a:rPr lang="en-US" dirty="0" smtClean="0"/>
              <a:t>the future…</a:t>
            </a:r>
            <a:endParaRPr lang="en-US" dirty="0"/>
          </a:p>
        </p:txBody>
      </p:sp>
      <p:sp>
        <p:nvSpPr>
          <p:cNvPr id="4" name="Espace réservé du contenu 3"/>
          <p:cNvSpPr>
            <a:spLocks noGrp="1"/>
          </p:cNvSpPr>
          <p:nvPr>
            <p:ph sz="quarter" idx="13"/>
          </p:nvPr>
        </p:nvSpPr>
        <p:spPr/>
        <p:txBody>
          <a:bodyPr/>
          <a:lstStyle/>
          <a:p>
            <a:r>
              <a:rPr lang="en-US" dirty="0"/>
              <a:t>Strict Mode</a:t>
            </a:r>
            <a:endParaRPr lang="fr-FR" dirty="0"/>
          </a:p>
        </p:txBody>
      </p:sp>
      <p:pic>
        <p:nvPicPr>
          <p:cNvPr id="8" name="Image 5"/>
          <p:cNvPicPr>
            <a:picLocks noChangeAspect="1"/>
          </p:cNvPicPr>
          <p:nvPr/>
        </p:nvPicPr>
        <p:blipFill>
          <a:blip r:embed="rId2" cstate="print"/>
          <a:srcRect/>
          <a:stretch>
            <a:fillRect/>
          </a:stretch>
        </p:blipFill>
        <p:spPr bwMode="auto">
          <a:xfrm>
            <a:off x="34925" y="49213"/>
            <a:ext cx="677863" cy="787400"/>
          </a:xfrm>
          <a:prstGeom prst="rect">
            <a:avLst/>
          </a:prstGeom>
          <a:noFill/>
          <a:ln w="9525">
            <a:noFill/>
            <a:miter lim="800000"/>
            <a:headEnd/>
            <a:tailEnd/>
          </a:ln>
        </p:spPr>
      </p:pic>
      <p:sp>
        <p:nvSpPr>
          <p:cNvPr id="7" name="Rectangle à coins arrondis 4"/>
          <p:cNvSpPr/>
          <p:nvPr/>
        </p:nvSpPr>
        <p:spPr>
          <a:xfrm>
            <a:off x="179512" y="2137420"/>
            <a:ext cx="8785225" cy="3096344"/>
          </a:xfrm>
          <a:prstGeom prst="roundRect">
            <a:avLst/>
          </a:prstGeom>
        </p:spPr>
        <p:style>
          <a:lnRef idx="2">
            <a:schemeClr val="dk1"/>
          </a:lnRef>
          <a:fillRef idx="1">
            <a:schemeClr val="lt1"/>
          </a:fillRef>
          <a:effectRef idx="0">
            <a:schemeClr val="dk1"/>
          </a:effectRef>
          <a:fontRef idx="minor">
            <a:schemeClr val="dk1"/>
          </a:fontRef>
        </p:style>
        <p:txBody>
          <a:bodyPr anchor="ctr"/>
          <a:lstStyle/>
          <a:p>
            <a:pPr eaLnBrk="1" hangingPunct="1">
              <a:buFont typeface="Wingdings" pitchFamily="1" charset="2"/>
              <a:buNone/>
            </a:pPr>
            <a:r>
              <a:rPr lang="en-US" b="1" dirty="0">
                <a:solidFill>
                  <a:srgbClr val="000000"/>
                </a:solidFill>
                <a:latin typeface="Courier New" pitchFamily="-106" charset="0"/>
                <a:ea typeface="ＭＳ Ｐゴシック" pitchFamily="-106" charset="-128"/>
                <a:cs typeface="Courier New" pitchFamily="-106" charset="0"/>
              </a:rPr>
              <a:t>"</a:t>
            </a:r>
            <a:r>
              <a:rPr lang="en-US" b="1" dirty="0">
                <a:solidFill>
                  <a:srgbClr val="00B050"/>
                </a:solidFill>
                <a:latin typeface="Courier New" pitchFamily="1" charset="0"/>
              </a:rPr>
              <a:t>use strict</a:t>
            </a:r>
            <a:r>
              <a:rPr lang="en-US" b="1" dirty="0">
                <a:solidFill>
                  <a:srgbClr val="000000"/>
                </a:solidFill>
                <a:latin typeface="Courier New" pitchFamily="-106" charset="0"/>
                <a:ea typeface="ＭＳ Ｐゴシック" pitchFamily="-106" charset="-128"/>
                <a:cs typeface="Courier New" pitchFamily="-106" charset="0"/>
              </a:rPr>
              <a:t>";</a:t>
            </a:r>
          </a:p>
          <a:p>
            <a:pPr eaLnBrk="1" hangingPunct="1">
              <a:buFont typeface="Wingdings" pitchFamily="1" charset="2"/>
              <a:buNone/>
            </a:pPr>
            <a:r>
              <a:rPr lang="en-US" b="1" dirty="0">
                <a:solidFill>
                  <a:srgbClr val="0070C0"/>
                </a:solidFill>
                <a:latin typeface="Courier New" pitchFamily="-106" charset="0"/>
                <a:ea typeface="ＭＳ Ｐゴシック" pitchFamily="-106" charset="-128"/>
                <a:cs typeface="Courier New" pitchFamily="-106" charset="0"/>
              </a:rPr>
              <a:t>if</a:t>
            </a:r>
            <a:r>
              <a:rPr lang="en-US" b="1" dirty="0">
                <a:solidFill>
                  <a:srgbClr val="000000"/>
                </a:solidFill>
                <a:latin typeface="Courier New" pitchFamily="-106" charset="0"/>
                <a:ea typeface="ＭＳ Ｐゴシック" pitchFamily="-106" charset="-128"/>
                <a:cs typeface="Courier New" pitchFamily="-106" charset="0"/>
              </a:rPr>
              <a:t> (</a:t>
            </a:r>
            <a:r>
              <a:rPr lang="en-US" b="1" dirty="0">
                <a:solidFill>
                  <a:srgbClr val="0070C0"/>
                </a:solidFill>
                <a:latin typeface="Courier New" pitchFamily="-106" charset="0"/>
                <a:ea typeface="ＭＳ Ｐゴシック" pitchFamily="-106" charset="-128"/>
                <a:cs typeface="Courier New" pitchFamily="-106" charset="0"/>
              </a:rPr>
              <a:t>true</a:t>
            </a:r>
            <a:r>
              <a:rPr lang="en-US" b="1" dirty="0" smtClean="0">
                <a:solidFill>
                  <a:srgbClr val="000000"/>
                </a:solidFill>
                <a:latin typeface="Courier New" pitchFamily="-106" charset="0"/>
                <a:ea typeface="ＭＳ Ｐゴシック" pitchFamily="-106" charset="-128"/>
                <a:cs typeface="Courier New" pitchFamily="-106" charset="0"/>
              </a:rPr>
              <a:t>) {</a:t>
            </a:r>
            <a:endParaRPr lang="en-US" b="1" dirty="0">
              <a:solidFill>
                <a:srgbClr val="000000"/>
              </a:solidFill>
              <a:latin typeface="Courier New" pitchFamily="-106" charset="0"/>
              <a:ea typeface="ＭＳ Ｐゴシック" pitchFamily="-106" charset="-128"/>
              <a:cs typeface="Courier New" pitchFamily="-106" charset="0"/>
            </a:endParaRPr>
          </a:p>
          <a:p>
            <a:pPr eaLnBrk="1" hangingPunct="1">
              <a:buFont typeface="Wingdings" pitchFamily="1" charset="2"/>
              <a:buNone/>
            </a:pPr>
            <a:r>
              <a:rPr lang="en-US" b="1" dirty="0">
                <a:solidFill>
                  <a:srgbClr val="000000"/>
                </a:solidFill>
                <a:latin typeface="Courier New" pitchFamily="-106" charset="0"/>
                <a:ea typeface="ＭＳ Ｐゴシック" pitchFamily="-106" charset="-128"/>
                <a:cs typeface="Courier New" pitchFamily="-106" charset="0"/>
              </a:rPr>
              <a:t>  </a:t>
            </a:r>
            <a:r>
              <a:rPr lang="en-US" b="1" dirty="0">
                <a:solidFill>
                  <a:srgbClr val="0070C0"/>
                </a:solidFill>
                <a:latin typeface="Courier New" pitchFamily="-106" charset="0"/>
                <a:ea typeface="ＭＳ Ｐゴシック" pitchFamily="-106" charset="-128"/>
                <a:cs typeface="Courier New" pitchFamily="-106" charset="0"/>
              </a:rPr>
              <a:t>function</a:t>
            </a:r>
            <a:r>
              <a:rPr lang="en-US" b="1" dirty="0">
                <a:solidFill>
                  <a:srgbClr val="000000"/>
                </a:solidFill>
                <a:latin typeface="Courier New" pitchFamily="-106" charset="0"/>
                <a:ea typeface="ＭＳ Ｐゴシック" pitchFamily="-106" charset="-128"/>
                <a:cs typeface="Courier New" pitchFamily="-106" charset="0"/>
              </a:rPr>
              <a:t> </a:t>
            </a:r>
            <a:r>
              <a:rPr lang="en-US" b="1" dirty="0" err="1" smtClean="0">
                <a:solidFill>
                  <a:srgbClr val="000000"/>
                </a:solidFill>
                <a:latin typeface="Courier New" pitchFamily="-106" charset="0"/>
                <a:ea typeface="ＭＳ Ｐゴシック" pitchFamily="-106" charset="-128"/>
                <a:cs typeface="Courier New" pitchFamily="-106" charset="0"/>
              </a:rPr>
              <a:t>myFunction</a:t>
            </a:r>
            <a:r>
              <a:rPr lang="en-US" b="1" dirty="0" smtClean="0">
                <a:solidFill>
                  <a:srgbClr val="000000"/>
                </a:solidFill>
                <a:latin typeface="Courier New" pitchFamily="-106" charset="0"/>
                <a:ea typeface="ＭＳ Ｐゴシック" pitchFamily="-106" charset="-128"/>
                <a:cs typeface="Courier New" pitchFamily="-106" charset="0"/>
              </a:rPr>
              <a:t>(</a:t>
            </a:r>
            <a:r>
              <a:rPr lang="en-US" b="1" dirty="0">
                <a:solidFill>
                  <a:srgbClr val="000000"/>
                </a:solidFill>
                <a:latin typeface="Courier New" pitchFamily="-106" charset="0"/>
                <a:ea typeface="ＭＳ Ｐゴシック" pitchFamily="-106" charset="-128"/>
                <a:cs typeface="Courier New" pitchFamily="-106" charset="0"/>
              </a:rPr>
              <a:t>) </a:t>
            </a:r>
            <a:r>
              <a:rPr lang="en-US" b="1" dirty="0" smtClean="0">
                <a:solidFill>
                  <a:srgbClr val="000000"/>
                </a:solidFill>
                <a:latin typeface="Courier New" pitchFamily="-106" charset="0"/>
                <a:ea typeface="ＭＳ Ｐゴシック" pitchFamily="-106" charset="-128"/>
                <a:cs typeface="Courier New" pitchFamily="-106" charset="0"/>
              </a:rPr>
              <a:t>{ </a:t>
            </a:r>
            <a:r>
              <a:rPr lang="en-US" b="1" dirty="0">
                <a:solidFill>
                  <a:srgbClr val="0070C0"/>
                </a:solidFill>
                <a:latin typeface="Courier New" pitchFamily="-106" charset="0"/>
                <a:ea typeface="ＭＳ Ｐゴシック" pitchFamily="-106" charset="-128"/>
                <a:cs typeface="Courier New" pitchFamily="-106" charset="0"/>
              </a:rPr>
              <a:t>return</a:t>
            </a:r>
            <a:r>
              <a:rPr lang="en-US" b="1" dirty="0" smtClean="0">
                <a:solidFill>
                  <a:srgbClr val="000000"/>
                </a:solidFill>
                <a:latin typeface="Courier New" pitchFamily="-106" charset="0"/>
                <a:ea typeface="ＭＳ Ｐゴシック" pitchFamily="-106" charset="-128"/>
                <a:cs typeface="Courier New" pitchFamily="-106" charset="0"/>
              </a:rPr>
              <a:t> </a:t>
            </a:r>
            <a:r>
              <a:rPr lang="en-US" b="1" dirty="0" smtClean="0">
                <a:solidFill>
                  <a:srgbClr val="FF6600"/>
                </a:solidFill>
                <a:latin typeface="Courier New" pitchFamily="-106" charset="0"/>
                <a:ea typeface="ＭＳ Ｐゴシック" pitchFamily="-106" charset="-128"/>
                <a:cs typeface="Courier New" pitchFamily="-106" charset="0"/>
              </a:rPr>
              <a:t>1</a:t>
            </a:r>
            <a:r>
              <a:rPr lang="en-US" b="1" dirty="0" smtClean="0">
                <a:solidFill>
                  <a:srgbClr val="000000"/>
                </a:solidFill>
                <a:latin typeface="Courier New" pitchFamily="-106" charset="0"/>
                <a:ea typeface="ＭＳ Ｐゴシック" pitchFamily="-106" charset="-128"/>
                <a:cs typeface="Courier New" pitchFamily="-106" charset="0"/>
              </a:rPr>
              <a:t>; </a:t>
            </a:r>
            <a:r>
              <a:rPr lang="en-US" b="1" dirty="0">
                <a:solidFill>
                  <a:srgbClr val="000000"/>
                </a:solidFill>
                <a:latin typeface="Courier New" pitchFamily="-106" charset="0"/>
                <a:ea typeface="ＭＳ Ｐゴシック" pitchFamily="-106" charset="-128"/>
                <a:cs typeface="Courier New" pitchFamily="-106" charset="0"/>
              </a:rPr>
              <a:t>} </a:t>
            </a:r>
            <a:r>
              <a:rPr lang="en-US" b="1" dirty="0">
                <a:solidFill>
                  <a:srgbClr val="479B8F"/>
                </a:solidFill>
                <a:latin typeface="Courier New" pitchFamily="-106" charset="0"/>
                <a:ea typeface="ＭＳ Ｐゴシック" pitchFamily="-106" charset="-128"/>
                <a:cs typeface="Courier New" pitchFamily="-106" charset="0"/>
              </a:rPr>
              <a:t>// !!! syntax error</a:t>
            </a:r>
          </a:p>
          <a:p>
            <a:pPr eaLnBrk="1" hangingPunct="1">
              <a:buFont typeface="Wingdings" pitchFamily="1" charset="2"/>
              <a:buNone/>
            </a:pPr>
            <a:r>
              <a:rPr lang="en-US" b="1" dirty="0">
                <a:solidFill>
                  <a:srgbClr val="000000"/>
                </a:solidFill>
                <a:latin typeface="Courier New" pitchFamily="-106" charset="0"/>
                <a:ea typeface="ＭＳ Ｐゴシック" pitchFamily="-106" charset="-128"/>
                <a:cs typeface="Courier New" pitchFamily="-106" charset="0"/>
              </a:rPr>
              <a:t>  </a:t>
            </a:r>
            <a:r>
              <a:rPr lang="en-US" b="1" dirty="0" err="1" smtClean="0">
                <a:solidFill>
                  <a:srgbClr val="000000"/>
                </a:solidFill>
                <a:latin typeface="Courier New" pitchFamily="-106" charset="0"/>
                <a:ea typeface="ＭＳ Ｐゴシック" pitchFamily="-106" charset="-128"/>
                <a:cs typeface="Courier New" pitchFamily="-106" charset="0"/>
              </a:rPr>
              <a:t>myFunction</a:t>
            </a:r>
            <a:r>
              <a:rPr lang="en-US" b="1" dirty="0" smtClean="0">
                <a:solidFill>
                  <a:srgbClr val="000000"/>
                </a:solidFill>
                <a:latin typeface="Courier New" pitchFamily="-106" charset="0"/>
                <a:ea typeface="ＭＳ Ｐゴシック" pitchFamily="-106" charset="-128"/>
                <a:cs typeface="Courier New" pitchFamily="-106" charset="0"/>
              </a:rPr>
              <a:t>(</a:t>
            </a:r>
            <a:r>
              <a:rPr lang="en-US" b="1" dirty="0">
                <a:solidFill>
                  <a:srgbClr val="000000"/>
                </a:solidFill>
                <a:latin typeface="Courier New" pitchFamily="-106" charset="0"/>
                <a:ea typeface="ＭＳ Ｐゴシック" pitchFamily="-106" charset="-128"/>
                <a:cs typeface="Courier New" pitchFamily="-106" charset="0"/>
              </a:rPr>
              <a:t>);</a:t>
            </a:r>
          </a:p>
          <a:p>
            <a:pPr eaLnBrk="1" hangingPunct="1">
              <a:buFont typeface="Wingdings" pitchFamily="1" charset="2"/>
              <a:buNone/>
            </a:pPr>
            <a:r>
              <a:rPr lang="en-US" b="1" dirty="0" smtClean="0">
                <a:solidFill>
                  <a:srgbClr val="000000"/>
                </a:solidFill>
                <a:latin typeface="Courier New" pitchFamily="-106" charset="0"/>
                <a:ea typeface="ＭＳ Ｐゴシック" pitchFamily="-106" charset="-128"/>
                <a:cs typeface="Courier New" pitchFamily="-106" charset="0"/>
              </a:rPr>
              <a:t>}</a:t>
            </a:r>
          </a:p>
          <a:p>
            <a:pPr eaLnBrk="1" hangingPunct="1">
              <a:buFont typeface="Wingdings" pitchFamily="1" charset="2"/>
              <a:buNone/>
            </a:pPr>
            <a:endParaRPr lang="en-US" b="1" dirty="0">
              <a:solidFill>
                <a:srgbClr val="000000"/>
              </a:solidFill>
              <a:latin typeface="Courier New" pitchFamily="-106" charset="0"/>
              <a:ea typeface="ＭＳ Ｐゴシック" pitchFamily="-106" charset="-128"/>
              <a:cs typeface="Courier New" pitchFamily="-106" charset="0"/>
            </a:endParaRPr>
          </a:p>
          <a:p>
            <a:pPr eaLnBrk="1" hangingPunct="1">
              <a:buFont typeface="Wingdings" pitchFamily="1" charset="2"/>
              <a:buNone/>
            </a:pPr>
            <a:r>
              <a:rPr lang="en-US" b="1" dirty="0">
                <a:solidFill>
                  <a:srgbClr val="0070C0"/>
                </a:solidFill>
                <a:latin typeface="Courier New" pitchFamily="-106" charset="0"/>
                <a:ea typeface="ＭＳ Ｐゴシック" pitchFamily="-106" charset="-128"/>
                <a:cs typeface="Courier New" pitchFamily="-106" charset="0"/>
              </a:rPr>
              <a:t>for</a:t>
            </a:r>
            <a:r>
              <a:rPr lang="en-US" b="1" dirty="0">
                <a:solidFill>
                  <a:srgbClr val="000000"/>
                </a:solidFill>
                <a:latin typeface="Courier New" pitchFamily="-106" charset="0"/>
                <a:ea typeface="ＭＳ Ｐゴシック" pitchFamily="-106" charset="-128"/>
                <a:cs typeface="Courier New" pitchFamily="-106" charset="0"/>
              </a:rPr>
              <a:t> (</a:t>
            </a:r>
            <a:r>
              <a:rPr lang="en-US" b="1" dirty="0" err="1">
                <a:solidFill>
                  <a:srgbClr val="0070C0"/>
                </a:solidFill>
                <a:latin typeface="Courier New" pitchFamily="-106" charset="0"/>
                <a:ea typeface="ＭＳ Ｐゴシック" pitchFamily="-106" charset="-128"/>
                <a:cs typeface="Courier New" pitchFamily="-106" charset="0"/>
              </a:rPr>
              <a:t>var</a:t>
            </a:r>
            <a:r>
              <a:rPr lang="en-US" b="1" dirty="0">
                <a:solidFill>
                  <a:srgbClr val="000000"/>
                </a:solidFill>
                <a:latin typeface="Courier New" pitchFamily="-106" charset="0"/>
                <a:ea typeface="ＭＳ Ｐゴシック" pitchFamily="-106" charset="-128"/>
                <a:cs typeface="Courier New" pitchFamily="-106" charset="0"/>
              </a:rPr>
              <a:t> </a:t>
            </a:r>
            <a:r>
              <a:rPr lang="en-US" b="1" dirty="0" err="1">
                <a:solidFill>
                  <a:srgbClr val="000000"/>
                </a:solidFill>
                <a:latin typeface="Courier New" pitchFamily="-106" charset="0"/>
                <a:ea typeface="ＭＳ Ｐゴシック" pitchFamily="-106" charset="-128"/>
                <a:cs typeface="Courier New" pitchFamily="-106" charset="0"/>
              </a:rPr>
              <a:t>i</a:t>
            </a:r>
            <a:r>
              <a:rPr lang="en-US" b="1" dirty="0">
                <a:solidFill>
                  <a:srgbClr val="000000"/>
                </a:solidFill>
                <a:latin typeface="Courier New" pitchFamily="-106" charset="0"/>
                <a:ea typeface="ＭＳ Ｐゴシック" pitchFamily="-106" charset="-128"/>
                <a:cs typeface="Courier New" pitchFamily="-106" charset="0"/>
              </a:rPr>
              <a:t> = </a:t>
            </a:r>
            <a:r>
              <a:rPr lang="en-US" b="1" dirty="0">
                <a:solidFill>
                  <a:srgbClr val="FF6600"/>
                </a:solidFill>
                <a:latin typeface="Courier New" pitchFamily="-106" charset="0"/>
                <a:ea typeface="ＭＳ Ｐゴシック" pitchFamily="-106" charset="-128"/>
                <a:cs typeface="Courier New" pitchFamily="-106" charset="0"/>
              </a:rPr>
              <a:t>0</a:t>
            </a:r>
            <a:r>
              <a:rPr lang="en-US" b="1" dirty="0">
                <a:solidFill>
                  <a:srgbClr val="000000"/>
                </a:solidFill>
                <a:latin typeface="Courier New" pitchFamily="-106" charset="0"/>
                <a:ea typeface="ＭＳ Ｐゴシック" pitchFamily="-106" charset="-128"/>
                <a:cs typeface="Courier New" pitchFamily="-106" charset="0"/>
              </a:rPr>
              <a:t>; </a:t>
            </a:r>
            <a:r>
              <a:rPr lang="en-US" b="1" dirty="0" err="1">
                <a:solidFill>
                  <a:srgbClr val="000000"/>
                </a:solidFill>
                <a:latin typeface="Courier New" pitchFamily="-106" charset="0"/>
                <a:ea typeface="ＭＳ Ｐゴシック" pitchFamily="-106" charset="-128"/>
                <a:cs typeface="Courier New" pitchFamily="-106" charset="0"/>
              </a:rPr>
              <a:t>i</a:t>
            </a:r>
            <a:r>
              <a:rPr lang="en-US" b="1" dirty="0">
                <a:solidFill>
                  <a:srgbClr val="000000"/>
                </a:solidFill>
                <a:latin typeface="Courier New" pitchFamily="-106" charset="0"/>
                <a:ea typeface="ＭＳ Ｐゴシック" pitchFamily="-106" charset="-128"/>
                <a:cs typeface="Courier New" pitchFamily="-106" charset="0"/>
              </a:rPr>
              <a:t> &lt; </a:t>
            </a:r>
            <a:r>
              <a:rPr lang="en-US" b="1" dirty="0">
                <a:solidFill>
                  <a:srgbClr val="FF6600"/>
                </a:solidFill>
                <a:latin typeface="Courier New" pitchFamily="-106" charset="0"/>
                <a:ea typeface="ＭＳ Ｐゴシック" pitchFamily="-106" charset="-128"/>
                <a:cs typeface="Courier New" pitchFamily="-106" charset="0"/>
              </a:rPr>
              <a:t>5</a:t>
            </a:r>
            <a:r>
              <a:rPr lang="en-US" b="1" dirty="0">
                <a:solidFill>
                  <a:srgbClr val="000000"/>
                </a:solidFill>
                <a:latin typeface="Courier New" pitchFamily="-106" charset="0"/>
                <a:ea typeface="ＭＳ Ｐゴシック" pitchFamily="-106" charset="-128"/>
                <a:cs typeface="Courier New" pitchFamily="-106" charset="0"/>
              </a:rPr>
              <a:t>; </a:t>
            </a:r>
            <a:r>
              <a:rPr lang="en-US" b="1" dirty="0" err="1" smtClean="0">
                <a:solidFill>
                  <a:srgbClr val="000000"/>
                </a:solidFill>
                <a:latin typeface="Courier New" pitchFamily="-106" charset="0"/>
                <a:ea typeface="ＭＳ Ｐゴシック" pitchFamily="-106" charset="-128"/>
                <a:cs typeface="Courier New" pitchFamily="-106" charset="0"/>
              </a:rPr>
              <a:t>i</a:t>
            </a:r>
            <a:r>
              <a:rPr lang="en-US" b="1" dirty="0" smtClean="0">
                <a:solidFill>
                  <a:srgbClr val="000000"/>
                </a:solidFill>
                <a:latin typeface="Courier New" pitchFamily="-106" charset="0"/>
                <a:ea typeface="ＭＳ Ｐゴシック" pitchFamily="-106" charset="-128"/>
                <a:cs typeface="Courier New" pitchFamily="-106" charset="0"/>
              </a:rPr>
              <a:t> += </a:t>
            </a:r>
            <a:r>
              <a:rPr lang="en-US" b="1" dirty="0" smtClean="0">
                <a:solidFill>
                  <a:srgbClr val="FF6600"/>
                </a:solidFill>
                <a:latin typeface="Courier New" pitchFamily="-106" charset="0"/>
                <a:ea typeface="ＭＳ Ｐゴシック" pitchFamily="-106" charset="-128"/>
                <a:cs typeface="Courier New" pitchFamily="-106" charset="0"/>
              </a:rPr>
              <a:t>1</a:t>
            </a:r>
            <a:r>
              <a:rPr lang="en-US" b="1" dirty="0" smtClean="0">
                <a:solidFill>
                  <a:srgbClr val="000000"/>
                </a:solidFill>
                <a:latin typeface="Courier New" pitchFamily="-106" charset="0"/>
                <a:ea typeface="ＭＳ Ｐゴシック" pitchFamily="-106" charset="-128"/>
                <a:cs typeface="Courier New" pitchFamily="-106" charset="0"/>
              </a:rPr>
              <a:t>) {</a:t>
            </a:r>
            <a:endParaRPr lang="en-US" b="1" dirty="0">
              <a:solidFill>
                <a:srgbClr val="000000"/>
              </a:solidFill>
              <a:latin typeface="Courier New" pitchFamily="-106" charset="0"/>
              <a:ea typeface="ＭＳ Ｐゴシック" pitchFamily="-106" charset="-128"/>
              <a:cs typeface="Courier New" pitchFamily="-106" charset="0"/>
            </a:endParaRPr>
          </a:p>
          <a:p>
            <a:pPr eaLnBrk="1" hangingPunct="1">
              <a:buFont typeface="Wingdings" pitchFamily="1" charset="2"/>
              <a:buNone/>
            </a:pPr>
            <a:r>
              <a:rPr lang="en-US" b="1" dirty="0">
                <a:solidFill>
                  <a:srgbClr val="000000"/>
                </a:solidFill>
                <a:latin typeface="Courier New" pitchFamily="-106" charset="0"/>
                <a:ea typeface="ＭＳ Ｐゴシック" pitchFamily="-106" charset="-128"/>
                <a:cs typeface="Courier New" pitchFamily="-106" charset="0"/>
              </a:rPr>
              <a:t>  </a:t>
            </a:r>
            <a:r>
              <a:rPr lang="en-US" b="1" dirty="0">
                <a:solidFill>
                  <a:srgbClr val="0070C0"/>
                </a:solidFill>
                <a:latin typeface="Courier New" pitchFamily="-106" charset="0"/>
                <a:ea typeface="ＭＳ Ｐゴシック" pitchFamily="-106" charset="-128"/>
                <a:cs typeface="Courier New" pitchFamily="-106" charset="0"/>
              </a:rPr>
              <a:t>function</a:t>
            </a:r>
            <a:r>
              <a:rPr lang="en-US" b="1" dirty="0">
                <a:solidFill>
                  <a:srgbClr val="000000"/>
                </a:solidFill>
                <a:latin typeface="Courier New" pitchFamily="-106" charset="0"/>
                <a:ea typeface="ＭＳ Ｐゴシック" pitchFamily="-106" charset="-128"/>
                <a:cs typeface="Courier New" pitchFamily="-106" charset="0"/>
              </a:rPr>
              <a:t> </a:t>
            </a:r>
            <a:r>
              <a:rPr lang="en-US" b="1" dirty="0" err="1" smtClean="0">
                <a:solidFill>
                  <a:srgbClr val="000000"/>
                </a:solidFill>
                <a:latin typeface="Courier New" pitchFamily="-106" charset="0"/>
                <a:ea typeface="ＭＳ Ｐゴシック" pitchFamily="-106" charset="-128"/>
                <a:cs typeface="Courier New" pitchFamily="-106" charset="0"/>
              </a:rPr>
              <a:t>myFunction</a:t>
            </a:r>
            <a:r>
              <a:rPr lang="en-US" b="1" dirty="0" smtClean="0">
                <a:solidFill>
                  <a:srgbClr val="000000"/>
                </a:solidFill>
                <a:latin typeface="Courier New" pitchFamily="-106" charset="0"/>
                <a:ea typeface="ＭＳ Ｐゴシック" pitchFamily="-106" charset="-128"/>
                <a:cs typeface="Courier New" pitchFamily="-106" charset="0"/>
              </a:rPr>
              <a:t>(</a:t>
            </a:r>
            <a:r>
              <a:rPr lang="en-US" b="1" dirty="0">
                <a:solidFill>
                  <a:srgbClr val="000000"/>
                </a:solidFill>
                <a:latin typeface="Courier New" pitchFamily="-106" charset="0"/>
                <a:ea typeface="ＭＳ Ｐゴシック" pitchFamily="-106" charset="-128"/>
                <a:cs typeface="Courier New" pitchFamily="-106" charset="0"/>
              </a:rPr>
              <a:t>) </a:t>
            </a:r>
            <a:r>
              <a:rPr lang="en-US" b="1" dirty="0" smtClean="0">
                <a:solidFill>
                  <a:srgbClr val="000000"/>
                </a:solidFill>
                <a:latin typeface="Courier New" pitchFamily="-106" charset="0"/>
                <a:ea typeface="ＭＳ Ｐゴシック" pitchFamily="-106" charset="-128"/>
                <a:cs typeface="Courier New" pitchFamily="-106" charset="0"/>
              </a:rPr>
              <a:t>{ </a:t>
            </a:r>
            <a:r>
              <a:rPr lang="en-US" b="1" dirty="0">
                <a:solidFill>
                  <a:srgbClr val="0070C0"/>
                </a:solidFill>
                <a:latin typeface="Courier New" pitchFamily="-106" charset="0"/>
                <a:ea typeface="ＭＳ Ｐゴシック" pitchFamily="-106" charset="-128"/>
                <a:cs typeface="Courier New" pitchFamily="-106" charset="0"/>
              </a:rPr>
              <a:t>return</a:t>
            </a:r>
            <a:r>
              <a:rPr lang="en-US" b="1" dirty="0" smtClean="0">
                <a:solidFill>
                  <a:srgbClr val="000000"/>
                </a:solidFill>
                <a:latin typeface="Courier New" pitchFamily="-106" charset="0"/>
                <a:ea typeface="ＭＳ Ｐゴシック" pitchFamily="-106" charset="-128"/>
                <a:cs typeface="Courier New" pitchFamily="-106" charset="0"/>
              </a:rPr>
              <a:t> </a:t>
            </a:r>
            <a:r>
              <a:rPr lang="en-US" b="1" dirty="0" smtClean="0">
                <a:solidFill>
                  <a:srgbClr val="FF6600"/>
                </a:solidFill>
                <a:latin typeface="Courier New" pitchFamily="-106" charset="0"/>
                <a:ea typeface="ＭＳ Ｐゴシック" pitchFamily="-106" charset="-128"/>
                <a:cs typeface="Courier New" pitchFamily="-106" charset="0"/>
              </a:rPr>
              <a:t>2</a:t>
            </a:r>
            <a:r>
              <a:rPr lang="en-US" b="1" dirty="0" smtClean="0">
                <a:solidFill>
                  <a:srgbClr val="000000"/>
                </a:solidFill>
                <a:latin typeface="Courier New" pitchFamily="-106" charset="0"/>
                <a:ea typeface="ＭＳ Ｐゴシック" pitchFamily="-106" charset="-128"/>
                <a:cs typeface="Courier New" pitchFamily="-106" charset="0"/>
              </a:rPr>
              <a:t>; </a:t>
            </a:r>
            <a:r>
              <a:rPr lang="en-US" b="1" dirty="0">
                <a:solidFill>
                  <a:srgbClr val="000000"/>
                </a:solidFill>
                <a:latin typeface="Courier New" pitchFamily="-106" charset="0"/>
                <a:ea typeface="ＭＳ Ｐゴシック" pitchFamily="-106" charset="-128"/>
                <a:cs typeface="Courier New" pitchFamily="-106" charset="0"/>
              </a:rPr>
              <a:t>} </a:t>
            </a:r>
            <a:r>
              <a:rPr lang="en-US" b="1" dirty="0">
                <a:solidFill>
                  <a:srgbClr val="479B8F"/>
                </a:solidFill>
                <a:latin typeface="Courier New" pitchFamily="-106" charset="0"/>
                <a:ea typeface="ＭＳ Ｐゴシック" pitchFamily="-106" charset="-128"/>
                <a:cs typeface="Courier New" pitchFamily="-106" charset="0"/>
              </a:rPr>
              <a:t>// !!! syntax error</a:t>
            </a:r>
          </a:p>
          <a:p>
            <a:pPr eaLnBrk="1" hangingPunct="1">
              <a:buFont typeface="Wingdings" pitchFamily="1" charset="2"/>
              <a:buNone/>
            </a:pPr>
            <a:r>
              <a:rPr lang="en-US" b="1" dirty="0">
                <a:solidFill>
                  <a:srgbClr val="000000"/>
                </a:solidFill>
                <a:latin typeface="Courier New" pitchFamily="-106" charset="0"/>
                <a:ea typeface="ＭＳ Ｐゴシック" pitchFamily="-106" charset="-128"/>
                <a:cs typeface="Courier New" pitchFamily="-106" charset="0"/>
              </a:rPr>
              <a:t>  </a:t>
            </a:r>
            <a:r>
              <a:rPr lang="en-US" b="1" dirty="0" err="1" smtClean="0">
                <a:solidFill>
                  <a:srgbClr val="000000"/>
                </a:solidFill>
                <a:latin typeface="Courier New" pitchFamily="-106" charset="0"/>
                <a:ea typeface="ＭＳ Ｐゴシック" pitchFamily="-106" charset="-128"/>
                <a:cs typeface="Courier New" pitchFamily="-106" charset="0"/>
              </a:rPr>
              <a:t>myFunction</a:t>
            </a:r>
            <a:r>
              <a:rPr lang="en-US" b="1" dirty="0" smtClean="0">
                <a:solidFill>
                  <a:srgbClr val="000000"/>
                </a:solidFill>
                <a:latin typeface="Courier New" pitchFamily="-106" charset="0"/>
                <a:ea typeface="ＭＳ Ｐゴシック" pitchFamily="-106" charset="-128"/>
                <a:cs typeface="Courier New" pitchFamily="-106" charset="0"/>
              </a:rPr>
              <a:t>(</a:t>
            </a:r>
            <a:r>
              <a:rPr lang="en-US" b="1" dirty="0">
                <a:solidFill>
                  <a:srgbClr val="000000"/>
                </a:solidFill>
                <a:latin typeface="Courier New" pitchFamily="-106" charset="0"/>
                <a:ea typeface="ＭＳ Ｐゴシック" pitchFamily="-106" charset="-128"/>
                <a:cs typeface="Courier New" pitchFamily="-106" charset="0"/>
              </a:rPr>
              <a:t>);</a:t>
            </a:r>
          </a:p>
          <a:p>
            <a:pPr eaLnBrk="1" hangingPunct="1">
              <a:buFont typeface="Wingdings" pitchFamily="1" charset="2"/>
              <a:buNone/>
            </a:pPr>
            <a:r>
              <a:rPr lang="en-US" b="1" dirty="0" smtClean="0">
                <a:solidFill>
                  <a:srgbClr val="000000"/>
                </a:solidFill>
                <a:latin typeface="Courier New" pitchFamily="-106" charset="0"/>
                <a:ea typeface="ＭＳ Ｐゴシック" pitchFamily="-106" charset="-128"/>
                <a:cs typeface="Courier New" pitchFamily="-106" charset="0"/>
              </a:rPr>
              <a:t>}</a:t>
            </a:r>
            <a:endParaRPr lang="en-US" b="1" dirty="0">
              <a:solidFill>
                <a:srgbClr val="000000"/>
              </a:solidFill>
              <a:latin typeface="Courier New" pitchFamily="-106" charset="0"/>
              <a:ea typeface="ＭＳ Ｐゴシック" pitchFamily="-106" charset="-128"/>
              <a:cs typeface="Courier New" pitchFamily="-106" charset="0"/>
            </a:endParaRPr>
          </a:p>
        </p:txBody>
      </p:sp>
    </p:spTree>
    <p:extLst>
      <p:ext uri="{BB962C8B-B14F-4D97-AF65-F5344CB8AC3E}">
        <p14:creationId xmlns:p14="http://schemas.microsoft.com/office/powerpoint/2010/main" val="727436689"/>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Questions ?</a:t>
            </a:r>
            <a:endParaRPr lang="fr-FR" dirty="0"/>
          </a:p>
        </p:txBody>
      </p:sp>
      <p:pic>
        <p:nvPicPr>
          <p:cNvPr id="4" name="Picture 6"/>
          <p:cNvPicPr>
            <a:picLocks noChangeAspect="1" noChangeArrowheads="1"/>
          </p:cNvPicPr>
          <p:nvPr/>
        </p:nvPicPr>
        <p:blipFill>
          <a:blip r:embed="rId2" cstate="print"/>
          <a:srcRect/>
          <a:stretch>
            <a:fillRect/>
          </a:stretch>
        </p:blipFill>
        <p:spPr bwMode="auto">
          <a:xfrm>
            <a:off x="2483768" y="1129308"/>
            <a:ext cx="4241200" cy="3832027"/>
          </a:xfrm>
          <a:prstGeom prst="rect">
            <a:avLst/>
          </a:prstGeom>
          <a:noFill/>
          <a:ln w="12700">
            <a:noFill/>
            <a:miter lim="800000"/>
            <a:headEnd type="none" w="sm" len="sm"/>
            <a:tailEnd type="none" w="sm" len="sm"/>
          </a:ln>
          <a:effectLst/>
        </p:spPr>
      </p:pic>
      <p:pic>
        <p:nvPicPr>
          <p:cNvPr id="6" name="Image 3" descr="icon_chrono.png"/>
          <p:cNvPicPr>
            <a:picLocks noChangeAspect="1"/>
          </p:cNvPicPr>
          <p:nvPr/>
        </p:nvPicPr>
        <p:blipFill>
          <a:blip r:embed="rId3" cstate="print"/>
          <a:srcRect/>
          <a:stretch>
            <a:fillRect/>
          </a:stretch>
        </p:blipFill>
        <p:spPr bwMode="auto">
          <a:xfrm>
            <a:off x="107504" y="121196"/>
            <a:ext cx="978956" cy="864096"/>
          </a:xfrm>
          <a:prstGeom prst="rect">
            <a:avLst/>
          </a:prstGeom>
          <a:noFill/>
          <a:ln w="9525">
            <a:noFill/>
            <a:miter lim="800000"/>
            <a:headEnd/>
            <a:tailEnd/>
          </a:ln>
        </p:spPr>
      </p:pic>
    </p:spTree>
    <p:extLst>
      <p:ext uri="{BB962C8B-B14F-4D97-AF65-F5344CB8AC3E}">
        <p14:creationId xmlns:p14="http://schemas.microsoft.com/office/powerpoint/2010/main" val="1490903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style.rotation</p:attrName>
                                        </p:attrNameLst>
                                      </p:cBhvr>
                                      <p:tavLst>
                                        <p:tav tm="0">
                                          <p:val>
                                            <p:fltVal val="720"/>
                                          </p:val>
                                        </p:tav>
                                        <p:tav tm="100000">
                                          <p:val>
                                            <p:fltVal val="0"/>
                                          </p:val>
                                        </p:tav>
                                      </p:tavLst>
                                    </p:anim>
                                    <p:anim calcmode="lin" valueType="num">
                                      <p:cBhvr>
                                        <p:cTn id="9" dur="1000" fill="hold"/>
                                        <p:tgtEl>
                                          <p:spTgt spid="4"/>
                                        </p:tgtEl>
                                        <p:attrNameLst>
                                          <p:attrName>ppt_h</p:attrName>
                                        </p:attrNameLst>
                                      </p:cBhvr>
                                      <p:tavLst>
                                        <p:tav tm="0">
                                          <p:val>
                                            <p:fltVal val="0"/>
                                          </p:val>
                                        </p:tav>
                                        <p:tav tm="100000">
                                          <p:val>
                                            <p:strVal val="#ppt_h"/>
                                          </p:val>
                                        </p:tav>
                                      </p:tavLst>
                                    </p:anim>
                                    <p:anim calcmode="lin" valueType="num">
                                      <p:cBhvr>
                                        <p:cTn id="10" dur="1000" fill="hold"/>
                                        <p:tgtEl>
                                          <p:spTgt spid="4"/>
                                        </p:tgtEl>
                                        <p:attrNameLst>
                                          <p:attrName>ppt_w</p:attrName>
                                        </p:attrNameLst>
                                      </p:cBhvr>
                                      <p:tavLst>
                                        <p:tav tm="0">
                                          <p:val>
                                            <p:fltVal val="0"/>
                                          </p:val>
                                        </p:tav>
                                        <p:tav tm="100000">
                                          <p:val>
                                            <p:strVal val="#ppt_w"/>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SUPINFOTheme">
  <a:themeElements>
    <a:clrScheme name="Bureau">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D4A719B0F9A0F047AFDFAEEE7580822F" ma:contentTypeVersion="3" ma:contentTypeDescription="Crée un document." ma:contentTypeScope="" ma:versionID="6907e0c51636234d98ef766f73ad95f5">
  <xsd:schema xmlns:xsd="http://www.w3.org/2001/XMLSchema" xmlns:xs="http://www.w3.org/2001/XMLSchema" xmlns:p="http://schemas.microsoft.com/office/2006/metadata/properties" xmlns:ns2="cac1e2cd-caea-4862-842c-e8cbcf68099c" targetNamespace="http://schemas.microsoft.com/office/2006/metadata/properties" ma:root="true" ma:fieldsID="36c4a443992d277df22de6cb712424a7" ns2:_="">
    <xsd:import namespace="cac1e2cd-caea-4862-842c-e8cbcf68099c"/>
    <xsd:element name="properties">
      <xsd:complexType>
        <xsd:sequence>
          <xsd:element name="documentManagement">
            <xsd:complexType>
              <xsd:all>
                <xsd:element ref="ns2:SharedWithUsers" minOccurs="0"/>
                <xsd:element ref="ns2:SharingHintHash" minOccurs="0"/>
                <xsd:element ref="ns2: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ac1e2cd-caea-4862-842c-e8cbcf68099c" elementFormDefault="qualified">
    <xsd:import namespace="http://schemas.microsoft.com/office/2006/documentManagement/types"/>
    <xsd:import namespace="http://schemas.microsoft.com/office/infopath/2007/PartnerControls"/>
    <xsd:element name="SharedWithUsers" ma:index="8" nillable="true" ma:displayName="Partagé avec"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ingHintHash" ma:index="9" nillable="true" ma:displayName="Partage du hachage d’indicateur" ma:internalName="SharingHintHash" ma:readOnly="true">
      <xsd:simpleType>
        <xsd:restriction base="dms:Text"/>
      </xsd:simpleType>
    </xsd:element>
    <xsd:element name="SharedWithDetails" ma:index="10" nillable="true" ma:displayName="Partagé avec dé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haredWithUsers xmlns="cac1e2cd-caea-4862-842c-e8cbcf68099c">
      <UserInfo>
        <DisplayName/>
        <AccountId xsi:nil="true"/>
        <AccountType/>
      </UserInfo>
    </SharedWithUsers>
    <SharingHintHash xmlns="cac1e2cd-caea-4862-842c-e8cbcf68099c">218621816</SharingHintHash>
  </documentManagement>
</p:properties>
</file>

<file path=customXml/itemProps1.xml><?xml version="1.0" encoding="utf-8"?>
<ds:datastoreItem xmlns:ds="http://schemas.openxmlformats.org/officeDocument/2006/customXml" ds:itemID="{61F7F5EE-B539-4EF1-BEEC-255FE401D684}"/>
</file>

<file path=customXml/itemProps2.xml><?xml version="1.0" encoding="utf-8"?>
<ds:datastoreItem xmlns:ds="http://schemas.openxmlformats.org/officeDocument/2006/customXml" ds:itemID="{8741AE58-84A7-43F8-85C9-38741FE5F28E}"/>
</file>

<file path=customXml/itemProps3.xml><?xml version="1.0" encoding="utf-8"?>
<ds:datastoreItem xmlns:ds="http://schemas.openxmlformats.org/officeDocument/2006/customXml" ds:itemID="{B5367618-89C8-4148-AEBC-83C0E1FDFBDB}"/>
</file>

<file path=docProps/app.xml><?xml version="1.0" encoding="utf-8"?>
<Properties xmlns="http://schemas.openxmlformats.org/officeDocument/2006/extended-properties" xmlns:vt="http://schemas.openxmlformats.org/officeDocument/2006/docPropsVTypes">
  <Template>SUPINFOTheme.thmx</Template>
  <TotalTime>0</TotalTime>
  <Words>3914</Words>
  <Application>Microsoft Office PowerPoint</Application>
  <PresentationFormat>Affichage à l'écran (16:10)</PresentationFormat>
  <Paragraphs>1116</Paragraphs>
  <Slides>124</Slides>
  <Notes>12</Notes>
  <HiddenSlides>0</HiddenSlides>
  <MMClips>0</MMClips>
  <ScaleCrop>false</ScaleCrop>
  <HeadingPairs>
    <vt:vector size="4" baseType="variant">
      <vt:variant>
        <vt:lpstr>Thème</vt:lpstr>
      </vt:variant>
      <vt:variant>
        <vt:i4>1</vt:i4>
      </vt:variant>
      <vt:variant>
        <vt:lpstr>Titres des diapositives</vt:lpstr>
      </vt:variant>
      <vt:variant>
        <vt:i4>124</vt:i4>
      </vt:variant>
    </vt:vector>
  </HeadingPairs>
  <TitlesOfParts>
    <vt:vector size="125" baseType="lpstr">
      <vt:lpstr>SUPINFOTheme</vt:lpstr>
      <vt:lpstr>Présentation PowerPoint</vt:lpstr>
      <vt:lpstr>Présentation PowerPoint</vt:lpstr>
      <vt:lpstr>Présentation PowerPoint</vt:lpstr>
      <vt:lpstr>REMINDERS</vt:lpstr>
      <vt:lpstr>Présentation PowerPoint</vt:lpstr>
      <vt:lpstr>Community</vt:lpstr>
      <vt:lpstr>Community</vt:lpstr>
      <vt:lpstr>JavaScript Everywhere</vt:lpstr>
      <vt:lpstr>Présentation PowerPoint</vt:lpstr>
      <vt:lpstr>Présentation PowerPoint</vt:lpstr>
      <vt:lpstr>Variable scope</vt:lpstr>
      <vt:lpstr>Function Expressions</vt:lpstr>
      <vt:lpstr>Présentation PowerPoint</vt:lpstr>
      <vt:lpstr>Présentation PowerPoint</vt:lpstr>
      <vt:lpstr>Fn expression VS Fn declaration</vt:lpstr>
      <vt:lpstr>Questions ?</vt:lpstr>
      <vt:lpstr>Object oriented  programming</vt:lpstr>
      <vt:lpstr>Presentation</vt:lpstr>
      <vt:lpstr>Presentation</vt:lpstr>
      <vt:lpstr>Presentation</vt:lpstr>
      <vt:lpstr>Presentation</vt:lpstr>
      <vt:lpstr>Presentation</vt:lpstr>
      <vt:lpstr>Object Literals</vt:lpstr>
      <vt:lpstr>Object Literals</vt:lpstr>
      <vt:lpstr>Object Literals</vt:lpstr>
      <vt:lpstr>Object Literals</vt:lpstr>
      <vt:lpstr>Object Literals</vt:lpstr>
      <vt:lpstr>Prototype link</vt:lpstr>
      <vt:lpstr>Prototype link</vt:lpstr>
      <vt:lpstr>Function Objects</vt:lpstr>
      <vt:lpstr>Function Objects</vt:lpstr>
      <vt:lpstr>Function Objects</vt:lpstr>
      <vt:lpstr>Function Objects</vt:lpstr>
      <vt:lpstr>Enumerable</vt:lpstr>
      <vt:lpstr>Enumerable</vt:lpstr>
      <vt:lpstr>Enumerable</vt:lpstr>
      <vt:lpstr>Private members</vt:lpstr>
      <vt:lpstr>Private members</vt:lpstr>
      <vt:lpstr>Introduction to closures</vt:lpstr>
      <vt:lpstr>Introduction to closures</vt:lpstr>
      <vt:lpstr>Questions ?</vt:lpstr>
      <vt:lpstr>Exercise (1/3)</vt:lpstr>
      <vt:lpstr>Exercise (2/3)</vt:lpstr>
      <vt:lpstr>Exercise (3/3)</vt:lpstr>
      <vt:lpstr>Context binding</vt:lpstr>
      <vt:lpstr>Presentation</vt:lpstr>
      <vt:lpstr>Apply</vt:lpstr>
      <vt:lpstr>Présentation PowerPoint</vt:lpstr>
      <vt:lpstr>Call</vt:lpstr>
      <vt:lpstr>Bind</vt:lpstr>
      <vt:lpstr>Bind</vt:lpstr>
      <vt:lpstr>this</vt:lpstr>
      <vt:lpstr>Questions ?</vt:lpstr>
      <vt:lpstr>Inheritance</vt:lpstr>
      <vt:lpstr>Presentation</vt:lpstr>
      <vt:lpstr>Inheritance &amp; Prototypes</vt:lpstr>
      <vt:lpstr>Prototype Chain</vt:lpstr>
      <vt:lpstr>Prototype Chain</vt:lpstr>
      <vt:lpstr>Prototype Chain</vt:lpstr>
      <vt:lpstr>Prototype Chain</vt:lpstr>
      <vt:lpstr>Prototype Chain</vt:lpstr>
      <vt:lpstr>Prototype Chain</vt:lpstr>
      <vt:lpstr>Prototype Chain</vt:lpstr>
      <vt:lpstr>Inheritance with Object literals</vt:lpstr>
      <vt:lpstr>Inheritance with Function Objects</vt:lpstr>
      <vt:lpstr>Inheritance with Function Objects</vt:lpstr>
      <vt:lpstr>Inheritance with Function Objects</vt:lpstr>
      <vt:lpstr>Inheritance with Function Objects</vt:lpstr>
      <vt:lpstr>Questions ?</vt:lpstr>
      <vt:lpstr>Exercise</vt:lpstr>
      <vt:lpstr>Property Descriptors</vt:lpstr>
      <vt:lpstr>Presentation</vt:lpstr>
      <vt:lpstr>Data Descriptors</vt:lpstr>
      <vt:lpstr>Data Descriptors</vt:lpstr>
      <vt:lpstr>Data Descriptors</vt:lpstr>
      <vt:lpstr>Data Descriptors</vt:lpstr>
      <vt:lpstr>Accessor Descriptors</vt:lpstr>
      <vt:lpstr>Accessor Descriptors</vt:lpstr>
      <vt:lpstr>Accessor Descriptors</vt:lpstr>
      <vt:lpstr>Several ways to create a property…</vt:lpstr>
      <vt:lpstr>Retrieve a Property Descriptor</vt:lpstr>
      <vt:lpstr>Define several descriptors</vt:lpstr>
      <vt:lpstr>Define several descriptors</vt:lpstr>
      <vt:lpstr>Define several descriptors</vt:lpstr>
      <vt:lpstr>Frozen &amp; Sealed objects</vt:lpstr>
      <vt:lpstr>Frozen &amp; Sealed objects</vt:lpstr>
      <vt:lpstr>Frozen &amp; Sealed objects</vt:lpstr>
      <vt:lpstr>Frozen &amp; Sealed objects</vt:lpstr>
      <vt:lpstr>Questions ?</vt:lpstr>
      <vt:lpstr>Strict Mode</vt:lpstr>
      <vt:lpstr>Presentation</vt:lpstr>
      <vt:lpstr>What is the difference ?</vt:lpstr>
      <vt:lpstr>Scope</vt:lpstr>
      <vt:lpstr>Put the strict mode on</vt:lpstr>
      <vt:lpstr>Put the strict mode on</vt:lpstr>
      <vt:lpstr>Converting mistakes into errors</vt:lpstr>
      <vt:lpstr>Paving the way for the future…</vt:lpstr>
      <vt:lpstr>Paving the way for the future…</vt:lpstr>
      <vt:lpstr>Questions ?</vt:lpstr>
      <vt:lpstr>Good Practices</vt:lpstr>
      <vt:lpstr>Global variables</vt:lpstr>
      <vt:lpstr>Global variables</vt:lpstr>
      <vt:lpstr>Global variables</vt:lpstr>
      <vt:lpstr>Global variables</vt:lpstr>
      <vt:lpstr>Global variables</vt:lpstr>
      <vt:lpstr>Give a name to Fn expressions</vt:lpstr>
      <vt:lpstr>Questions ?</vt:lpstr>
      <vt:lpstr>Modular javascript</vt:lpstr>
      <vt:lpstr>Modularity</vt:lpstr>
      <vt:lpstr>Modularity</vt:lpstr>
      <vt:lpstr>Modularity</vt:lpstr>
      <vt:lpstr>CommonJS</vt:lpstr>
      <vt:lpstr>CommonJS</vt:lpstr>
      <vt:lpstr>CommonJS - Define a module</vt:lpstr>
      <vt:lpstr>CommonJS - Define a module</vt:lpstr>
      <vt:lpstr>CommonJS - Access to a module</vt:lpstr>
      <vt:lpstr>CommonJS - Access to a module</vt:lpstr>
      <vt:lpstr>CommonJS - Advantages</vt:lpstr>
      <vt:lpstr>Who implement the spec ?</vt:lpstr>
      <vt:lpstr>Why to see CommonJS ?</vt:lpstr>
      <vt:lpstr>Questions ?</vt:lpstr>
      <vt:lpstr>Exercise</vt:lpstr>
      <vt:lpstr>Exercise (optional)</vt:lpstr>
      <vt:lpstr>Présentation PowerPoint</vt:lpstr>
    </vt:vector>
  </TitlesOfParts>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SUPINFO E-Learning Course Template</dc:title>
  <dc:subject>Template 2006 for SUPINFo courses &amp; Presentations</dc:subject>
  <dc:creator/>
  <cp:keywords>SUPINFO E-Learning Template</cp:keywords>
  <cp:lastModifiedBy/>
  <cp:revision>276</cp:revision>
  <dcterms:created xsi:type="dcterms:W3CDTF">2010-02-28T17:00:24Z</dcterms:created>
  <dcterms:modified xsi:type="dcterms:W3CDTF">2013-10-21T16:37:33Z</dcterms:modified>
  <cp:category>SUPINFO PowerPoint Templates</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0x010100D4A719B0F9A0F047AFDFAEEE7580822F</vt:lpwstr>
  </property>
</Properties>
</file>